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00" r:id="rId2"/>
    <p:sldId id="385" r:id="rId3"/>
    <p:sldId id="416" r:id="rId4"/>
    <p:sldId id="420" r:id="rId5"/>
    <p:sldId id="421" r:id="rId6"/>
    <p:sldId id="422" r:id="rId7"/>
    <p:sldId id="408" r:id="rId8"/>
    <p:sldId id="410" r:id="rId9"/>
    <p:sldId id="411" r:id="rId10"/>
    <p:sldId id="412" r:id="rId11"/>
    <p:sldId id="413" r:id="rId12"/>
    <p:sldId id="414" r:id="rId13"/>
    <p:sldId id="41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lbraith, Nate" initials="GN" lastIdx="1" clrIdx="0">
    <p:extLst/>
  </p:cmAuthor>
  <p:cmAuthor id="2" name="Lesak-Greenberg, Kirsten" initials="LK"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69" d="100"/>
          <a:sy n="69" d="100"/>
        </p:scale>
        <p:origin x="-509"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5E0259-A94D-4963-AC05-3CC68A618B50}" type="datetimeFigureOut">
              <a:rPr lang="en-US" smtClean="0"/>
              <a:t>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BB3E88-BFF0-4821-8E3A-BE61615445EB}" type="slidenum">
              <a:rPr lang="en-US" smtClean="0"/>
              <a:t>‹#›</a:t>
            </a:fld>
            <a:endParaRPr lang="en-US"/>
          </a:p>
        </p:txBody>
      </p:sp>
    </p:spTree>
    <p:extLst>
      <p:ext uri="{BB962C8B-B14F-4D97-AF65-F5344CB8AC3E}">
        <p14:creationId xmlns:p14="http://schemas.microsoft.com/office/powerpoint/2010/main" val="12599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7391B-EEEE-234C-A58E-D47DC4426782}" type="slidenum">
              <a:rPr lang="en-US" smtClean="0"/>
              <a:t>2</a:t>
            </a:fld>
            <a:endParaRPr lang="en-US"/>
          </a:p>
        </p:txBody>
      </p:sp>
    </p:spTree>
    <p:extLst>
      <p:ext uri="{BB962C8B-B14F-4D97-AF65-F5344CB8AC3E}">
        <p14:creationId xmlns:p14="http://schemas.microsoft.com/office/powerpoint/2010/main" val="278828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9F398-91B2-4D2F-AC55-CA2C3BCCBF2C}" type="slidenum">
              <a:rPr lang="en-US" smtClean="0"/>
              <a:t>4</a:t>
            </a:fld>
            <a:endParaRPr lang="en-US" dirty="0"/>
          </a:p>
        </p:txBody>
      </p:sp>
    </p:spTree>
    <p:extLst>
      <p:ext uri="{BB962C8B-B14F-4D97-AF65-F5344CB8AC3E}">
        <p14:creationId xmlns:p14="http://schemas.microsoft.com/office/powerpoint/2010/main" val="309910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A9F398-91B2-4D2F-AC55-CA2C3BCCBF2C}" type="slidenum">
              <a:rPr lang="en-US" smtClean="0"/>
              <a:t>5</a:t>
            </a:fld>
            <a:endParaRPr lang="en-US" dirty="0"/>
          </a:p>
        </p:txBody>
      </p:sp>
    </p:spTree>
    <p:extLst>
      <p:ext uri="{BB962C8B-B14F-4D97-AF65-F5344CB8AC3E}">
        <p14:creationId xmlns:p14="http://schemas.microsoft.com/office/powerpoint/2010/main" val="310915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57391B-EEEE-234C-A58E-D47DC4426782}" type="slidenum">
              <a:rPr lang="en-US" smtClean="0"/>
              <a:t>6</a:t>
            </a:fld>
            <a:endParaRPr lang="en-US"/>
          </a:p>
        </p:txBody>
      </p:sp>
    </p:spTree>
    <p:extLst>
      <p:ext uri="{BB962C8B-B14F-4D97-AF65-F5344CB8AC3E}">
        <p14:creationId xmlns:p14="http://schemas.microsoft.com/office/powerpoint/2010/main" val="355653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1AD571-26C3-4BFC-8235-5412C417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07EC8B8-4DB9-408F-BE6E-DE1F979C5F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6CE7E16-8E22-4879-9991-F0D2ACB59671}"/>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5" name="Footer Placeholder 4">
            <a:extLst>
              <a:ext uri="{FF2B5EF4-FFF2-40B4-BE49-F238E27FC236}">
                <a16:creationId xmlns:a16="http://schemas.microsoft.com/office/drawing/2014/main" xmlns="" id="{A66E1906-FA2F-40A8-9206-CA1CC510D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9CB9F6B-2EF4-40A4-933C-32B0DE1BB9A5}"/>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68524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E51819-8E2E-4CB7-ABB0-7EFBDA384B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8B00284-CA99-4251-8970-B44F8BCD77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9C1404F-36C4-40A8-B768-52C84197AF4A}"/>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5" name="Footer Placeholder 4">
            <a:extLst>
              <a:ext uri="{FF2B5EF4-FFF2-40B4-BE49-F238E27FC236}">
                <a16:creationId xmlns:a16="http://schemas.microsoft.com/office/drawing/2014/main" xmlns="" id="{DE4C0935-307A-4F77-9CBC-8BB31B9B2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D9009A1-5CEC-41A7-9471-725273137159}"/>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1173676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979CEC-3839-429C-B503-7090B8B9BD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AB2A0F-B95D-4A4B-AA3D-623DDC986E8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237B4B1-C719-4773-A878-520A930FB74A}"/>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5" name="Footer Placeholder 4">
            <a:extLst>
              <a:ext uri="{FF2B5EF4-FFF2-40B4-BE49-F238E27FC236}">
                <a16:creationId xmlns:a16="http://schemas.microsoft.com/office/drawing/2014/main" xmlns="" id="{0A5B1ABC-5854-477A-A407-E775DF95D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3AC25D-5F36-4267-9AA0-2C1FEEB432E0}"/>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2313281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1"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28291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7" name="Rectangle 16"/>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18"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35415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userDrawn="1"/>
        </p:nvSpPr>
        <p:spPr>
          <a:xfrm>
            <a:off x="0" y="6504832"/>
            <a:ext cx="12192000" cy="294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0" rtlCol="0" anchor="ctr"/>
          <a:lstStyle/>
          <a:p>
            <a:pPr algn="ctr"/>
            <a:r>
              <a:rPr lang="en-US" sz="700" dirty="0">
                <a:solidFill>
                  <a:srgbClr val="4A4A4A"/>
                </a:solidFill>
              </a:rPr>
              <a:t>FOR INTERNAL USE ONLY DO NOT DISTRIBUTE. Confidential and proprietary property of the American Lung Association, all rights reserved.</a:t>
            </a:r>
          </a:p>
        </p:txBody>
      </p:sp>
      <p:sp>
        <p:nvSpPr>
          <p:cNvPr id="6" name="Slide Number Placeholder 5"/>
          <p:cNvSpPr txBox="1">
            <a:spLocks/>
          </p:cNvSpPr>
          <p:nvPr userDrawn="1"/>
        </p:nvSpPr>
        <p:spPr>
          <a:xfrm>
            <a:off x="11815234" y="6549068"/>
            <a:ext cx="376767" cy="198967"/>
          </a:xfrm>
          <a:prstGeom prst="rect">
            <a:avLst/>
          </a:prstGeom>
        </p:spPr>
        <p:txBody>
          <a:bodyPr vert="horz" lIns="0" tIns="0" rIns="0" bIns="0" rtlCol="0" anchor="b" anchorCtr="0"/>
          <a:lstStyle>
            <a:defPPr>
              <a:defRPr lang="en-US"/>
            </a:defPPr>
            <a:lvl1pPr marL="0" algn="ctr" defTabSz="914400" rtl="0" eaLnBrk="1" latinLnBrk="0" hangingPunct="1">
              <a:defRPr sz="7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D24007E-3925-E74C-A90B-515138799913}" type="slidenum">
              <a:rPr lang="en-US" sz="900" b="0" i="0" smtClean="0">
                <a:latin typeface="Arial Bold"/>
                <a:cs typeface="Arial Bold"/>
              </a:rPr>
              <a:pPr/>
              <a:t>‹#›</a:t>
            </a:fld>
            <a:endParaRPr lang="en-US" sz="900" b="0" i="0" dirty="0">
              <a:latin typeface="Arial Bold"/>
              <a:cs typeface="Arial Bold"/>
            </a:endParaRPr>
          </a:p>
        </p:txBody>
      </p:sp>
    </p:spTree>
    <p:extLst>
      <p:ext uri="{BB962C8B-B14F-4D97-AF65-F5344CB8AC3E}">
        <p14:creationId xmlns:p14="http://schemas.microsoft.com/office/powerpoint/2010/main" val="197878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85FB4-B995-4D4E-826B-60D4DB3A12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98D146A-455A-4465-872E-A04ACF8E90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666E171-CDF5-485D-8AB1-10FE5DB76FC5}"/>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5" name="Footer Placeholder 4">
            <a:extLst>
              <a:ext uri="{FF2B5EF4-FFF2-40B4-BE49-F238E27FC236}">
                <a16:creationId xmlns:a16="http://schemas.microsoft.com/office/drawing/2014/main" xmlns="" id="{6C59F1AE-3F31-439A-98D5-DFAE75D175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50A1413-B3A1-4332-9B74-5A840B87FEF7}"/>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2712047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A8DBA4-E884-4160-AE24-70DC8BF657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A1AD4FAD-6766-4F35-962E-36276F1FF7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C6DBB272-F5BB-4D89-93C0-E8EC88B9EEBD}"/>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5" name="Footer Placeholder 4">
            <a:extLst>
              <a:ext uri="{FF2B5EF4-FFF2-40B4-BE49-F238E27FC236}">
                <a16:creationId xmlns:a16="http://schemas.microsoft.com/office/drawing/2014/main" xmlns="" id="{EAC53D35-876D-459B-AEB4-3527F449C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ED8622-503A-4CF4-97A4-FD075DE98F86}"/>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1712023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06F556-7339-42F3-BCB6-9BDBE93ABC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B32579-A0F9-4E42-8DBE-83EDC8D0D0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975893-C087-4994-8A1F-4DE1C992BC0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0C8EE15-E7BA-4CE9-8497-85752FE2FB60}"/>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6" name="Footer Placeholder 5">
            <a:extLst>
              <a:ext uri="{FF2B5EF4-FFF2-40B4-BE49-F238E27FC236}">
                <a16:creationId xmlns:a16="http://schemas.microsoft.com/office/drawing/2014/main" xmlns="" id="{486C53A5-C07A-4482-ACC8-74C6C77EE3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FF4C843-655E-49F1-BEE2-E273E5D08DC0}"/>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2906292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7C82FA-77AE-474E-BBFC-8D9A3FBC75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BDB231-77FD-413B-9243-4B19DFE821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4B38F6C-FC08-48F1-AF24-42ABB22524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F09CD82-4C31-45C6-B547-BD26BABEC1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BC4FBB5-B92A-44F4-8320-681B5DDB288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455651C-4738-448E-A4CC-972FAB73A807}"/>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8" name="Footer Placeholder 7">
            <a:extLst>
              <a:ext uri="{FF2B5EF4-FFF2-40B4-BE49-F238E27FC236}">
                <a16:creationId xmlns:a16="http://schemas.microsoft.com/office/drawing/2014/main" xmlns="" id="{8E36D579-17B8-44C4-99D0-956DE5DCC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C5DFB34-1F92-489C-8C0B-C9080EE88F82}"/>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93984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13B62-83B1-418C-A5CD-C52E380A2C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6ADFE86-C850-4500-AFB0-ED57823D4565}"/>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4" name="Footer Placeholder 3">
            <a:extLst>
              <a:ext uri="{FF2B5EF4-FFF2-40B4-BE49-F238E27FC236}">
                <a16:creationId xmlns:a16="http://schemas.microsoft.com/office/drawing/2014/main" xmlns="" id="{0A13352D-4507-419F-81F5-436C9A8244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915898C4-D732-4301-AA1D-2FFB16719787}"/>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383333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EFBF938-8E9C-47A3-BA87-247087D0816E}"/>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3" name="Footer Placeholder 2">
            <a:extLst>
              <a:ext uri="{FF2B5EF4-FFF2-40B4-BE49-F238E27FC236}">
                <a16:creationId xmlns:a16="http://schemas.microsoft.com/office/drawing/2014/main" xmlns="" id="{4635456B-ED8F-4227-AB68-FFE4536836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B84BFC1-E28C-4168-ABFC-A16B4121D25B}"/>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1475517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C7A218-F4D5-4765-BDBC-09FC84547C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0FF5FBA0-6957-4032-9554-25AE974489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1BBB9A4D-2825-4DF7-B719-83375FBFBD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C10C752-E772-465C-8357-7F9B5115B89A}"/>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6" name="Footer Placeholder 5">
            <a:extLst>
              <a:ext uri="{FF2B5EF4-FFF2-40B4-BE49-F238E27FC236}">
                <a16:creationId xmlns:a16="http://schemas.microsoft.com/office/drawing/2014/main" xmlns="" id="{D127474E-02FD-4964-A13D-E4EA1E7774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345038D-E2A6-4873-87B5-E78F23D2A83E}"/>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427900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84E6D0-61AA-4E8E-865B-A8545CC0C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F2F10E5-A956-4EE1-BD73-A188479312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5D40508-B88B-4340-82B4-B76777B45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5E09B986-4037-4D10-A722-DFA712B6E034}"/>
              </a:ext>
            </a:extLst>
          </p:cNvPr>
          <p:cNvSpPr>
            <a:spLocks noGrp="1"/>
          </p:cNvSpPr>
          <p:nvPr>
            <p:ph type="dt" sz="half" idx="10"/>
          </p:nvPr>
        </p:nvSpPr>
        <p:spPr/>
        <p:txBody>
          <a:bodyPr/>
          <a:lstStyle/>
          <a:p>
            <a:fld id="{EBA8D0DC-E4C8-4791-B089-4C76D81E151B}" type="datetimeFigureOut">
              <a:rPr lang="en-US" smtClean="0"/>
              <a:t>3/1/2019</a:t>
            </a:fld>
            <a:endParaRPr lang="en-US"/>
          </a:p>
        </p:txBody>
      </p:sp>
      <p:sp>
        <p:nvSpPr>
          <p:cNvPr id="6" name="Footer Placeholder 5">
            <a:extLst>
              <a:ext uri="{FF2B5EF4-FFF2-40B4-BE49-F238E27FC236}">
                <a16:creationId xmlns:a16="http://schemas.microsoft.com/office/drawing/2014/main" xmlns="" id="{AA8BE045-D935-408A-8C89-4D681F1906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85F3C4-C896-4560-8EF1-BF46D543FAFE}"/>
              </a:ext>
            </a:extLst>
          </p:cNvPr>
          <p:cNvSpPr>
            <a:spLocks noGrp="1"/>
          </p:cNvSpPr>
          <p:nvPr>
            <p:ph type="sldNum" sz="quarter" idx="12"/>
          </p:nvPr>
        </p:nvSpPr>
        <p:spPr/>
        <p:txBody>
          <a:bodyPr/>
          <a:lstStyle/>
          <a:p>
            <a:fld id="{6B34DF74-9871-4333-B9C2-588400C2E465}" type="slidenum">
              <a:rPr lang="en-US" smtClean="0"/>
              <a:t>‹#›</a:t>
            </a:fld>
            <a:endParaRPr lang="en-US"/>
          </a:p>
        </p:txBody>
      </p:sp>
    </p:spTree>
    <p:extLst>
      <p:ext uri="{BB962C8B-B14F-4D97-AF65-F5344CB8AC3E}">
        <p14:creationId xmlns:p14="http://schemas.microsoft.com/office/powerpoint/2010/main" val="1252809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B2E23A9-D29E-4829-AEB9-409D87802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F3596B-1ED1-464E-AB54-E15551061D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837C96-9442-4FBF-AF40-1BD1F8BA6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8D0DC-E4C8-4791-B089-4C76D81E151B}" type="datetimeFigureOut">
              <a:rPr lang="en-US" smtClean="0"/>
              <a:t>3/1/2019</a:t>
            </a:fld>
            <a:endParaRPr lang="en-US"/>
          </a:p>
        </p:txBody>
      </p:sp>
      <p:sp>
        <p:nvSpPr>
          <p:cNvPr id="5" name="Footer Placeholder 4">
            <a:extLst>
              <a:ext uri="{FF2B5EF4-FFF2-40B4-BE49-F238E27FC236}">
                <a16:creationId xmlns:a16="http://schemas.microsoft.com/office/drawing/2014/main" xmlns="" id="{E7435C2E-4756-4F88-A9FF-4A4205167C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2F8EA14-4D9B-4DB6-90C9-11E3C37CC2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4DF74-9871-4333-B9C2-588400C2E465}" type="slidenum">
              <a:rPr lang="en-US" smtClean="0"/>
              <a:t>‹#›</a:t>
            </a:fld>
            <a:endParaRPr lang="en-US"/>
          </a:p>
        </p:txBody>
      </p:sp>
    </p:spTree>
    <p:extLst>
      <p:ext uri="{BB962C8B-B14F-4D97-AF65-F5344CB8AC3E}">
        <p14:creationId xmlns:p14="http://schemas.microsoft.com/office/powerpoint/2010/main" val="409317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hyperlink" Target="https://app.box.com/s/50xk1j6oxi367v0h9a9k6jvt2jt8ku0r" TargetMode="Externa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app.box.com/s/50xk1j6oxi367v0h9a9k6jvt2jt8ku0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app.box.com/s/50xk1j6oxi367v0h9a9k6jvt2jt8ku0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hyperlink" Target="https://app.box.com/s/50xk1j6oxi367v0h9a9k6jvt2jt8ku0r"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app.box.com/s/6wpw3ukxnnfdapx5tc25uixvbogc1iu8" TargetMode="External"/><Relationship Id="rId7" Type="http://schemas.openxmlformats.org/officeDocument/2006/relationships/image" Target="../media/image15.jpeg"/><Relationship Id="rId12" Type="http://schemas.openxmlformats.org/officeDocument/2006/relationships/image" Target="../media/image5.png"/><Relationship Id="rId2" Type="http://schemas.openxmlformats.org/officeDocument/2006/relationships/hyperlink" Target="https://app.box.com/s/50xk1j6oxi367v0h9a9k6jvt2jt8ku0r" TargetMode="External"/><Relationship Id="rId1" Type="http://schemas.openxmlformats.org/officeDocument/2006/relationships/slideLayout" Target="../slideLayouts/slideLayout13.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hyperlink" Target="mailto:Erin.Meyer@Lung.org" TargetMode="External"/><Relationship Id="rId10" Type="http://schemas.openxmlformats.org/officeDocument/2006/relationships/image" Target="../media/image18.jpeg"/><Relationship Id="rId4" Type="http://schemas.openxmlformats.org/officeDocument/2006/relationships/hyperlink" Target="https://getmyshot.org/" TargetMode="External"/><Relationship Id="rId9"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box.com/s/50xk1j6oxi367v0h9a9k6jvt2jt8ku0r" TargetMode="Externa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pp.box.com/s/50xk1j6oxi367v0h9a9k6jvt2jt8ku0r" TargetMode="Externa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757" y="2262336"/>
            <a:ext cx="7388743" cy="2400657"/>
          </a:xfrm>
          <a:prstGeom prst="rect">
            <a:avLst/>
          </a:prstGeom>
          <a:noFill/>
          <a:ln>
            <a:noFill/>
          </a:ln>
        </p:spPr>
        <p:txBody>
          <a:bodyPr wrap="square" rtlCol="0">
            <a:spAutoFit/>
          </a:bodyPr>
          <a:lstStyle/>
          <a:p>
            <a:r>
              <a:rPr lang="en-US" sz="3200" b="1" dirty="0" err="1">
                <a:solidFill>
                  <a:schemeClr val="bg2">
                    <a:lumMod val="25000"/>
                  </a:schemeClr>
                </a:solidFill>
                <a:latin typeface="Arial Bold" panose="020B0704020202020204" pitchFamily="34" charset="0"/>
                <a:cs typeface="Arial Bold" panose="020B0704020202020204" pitchFamily="34" charset="0"/>
              </a:rPr>
              <a:t>MyShot</a:t>
            </a:r>
            <a:r>
              <a:rPr lang="en-US" sz="3200" b="1" dirty="0">
                <a:solidFill>
                  <a:schemeClr val="bg2">
                    <a:lumMod val="25000"/>
                  </a:schemeClr>
                </a:solidFill>
                <a:latin typeface="Arial Bold" panose="020B0704020202020204" pitchFamily="34" charset="0"/>
                <a:cs typeface="Arial Bold" panose="020B0704020202020204" pitchFamily="34" charset="0"/>
              </a:rPr>
              <a:t> Assets for National Adult and Influenza Immunization Summit Influenza Working Group </a:t>
            </a:r>
          </a:p>
          <a:p>
            <a:endParaRPr lang="en-US" b="1" dirty="0">
              <a:solidFill>
                <a:schemeClr val="bg1"/>
              </a:solidFill>
              <a:latin typeface="Arial Bold" panose="020B0704020202020204" pitchFamily="34" charset="0"/>
              <a:cs typeface="Arial Bold" panose="020B0704020202020204" pitchFamily="34" charset="0"/>
            </a:endParaRPr>
          </a:p>
          <a:p>
            <a:endParaRPr lang="en-US" b="1" dirty="0">
              <a:solidFill>
                <a:schemeClr val="bg1"/>
              </a:solidFill>
              <a:latin typeface="Arial Bold" panose="020B0704020202020204" pitchFamily="34" charset="0"/>
              <a:cs typeface="Arial Bold" panose="020B0704020202020204" pitchFamily="34" charset="0"/>
            </a:endParaRPr>
          </a:p>
          <a:p>
            <a:r>
              <a:rPr lang="en-US" b="1" dirty="0">
                <a:solidFill>
                  <a:schemeClr val="bg1"/>
                </a:solidFill>
                <a:latin typeface="Arial Bold" panose="020B0704020202020204" pitchFamily="34" charset="0"/>
                <a:cs typeface="Arial Bold" panose="020B0704020202020204" pitchFamily="34" charset="0"/>
              </a:rPr>
              <a:t>Date</a:t>
            </a:r>
          </a:p>
        </p:txBody>
      </p:sp>
      <p:pic>
        <p:nvPicPr>
          <p:cNvPr id="3" name="Picture 2">
            <a:extLst>
              <a:ext uri="{FF2B5EF4-FFF2-40B4-BE49-F238E27FC236}">
                <a16:creationId xmlns:a16="http://schemas.microsoft.com/office/drawing/2014/main" xmlns="" id="{355881BB-3B86-41C0-808F-008CEE95C3AC}"/>
              </a:ext>
            </a:extLst>
          </p:cNvPr>
          <p:cNvPicPr>
            <a:picLocks noChangeAspect="1"/>
          </p:cNvPicPr>
          <p:nvPr/>
        </p:nvPicPr>
        <p:blipFill>
          <a:blip r:embed="rId2"/>
          <a:stretch>
            <a:fillRect/>
          </a:stretch>
        </p:blipFill>
        <p:spPr>
          <a:xfrm>
            <a:off x="802757" y="4293661"/>
            <a:ext cx="5142479" cy="1579477"/>
          </a:xfrm>
          <a:prstGeom prst="rect">
            <a:avLst/>
          </a:prstGeom>
        </p:spPr>
      </p:pic>
    </p:spTree>
    <p:extLst>
      <p:ext uri="{BB962C8B-B14F-4D97-AF65-F5344CB8AC3E}">
        <p14:creationId xmlns:p14="http://schemas.microsoft.com/office/powerpoint/2010/main" val="2923480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B12F6AA-C801-4805-AE5F-937AFFB8775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500" y="1238626"/>
            <a:ext cx="4737100" cy="4634786"/>
          </a:xfrm>
          <a:prstGeom prst="rect">
            <a:avLst/>
          </a:prstGeom>
          <a:noFill/>
          <a:ln>
            <a:noFill/>
          </a:ln>
        </p:spPr>
      </p:pic>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Resources</a:t>
            </a:r>
            <a:endParaRPr lang="en-US" sz="2400" b="1" dirty="0">
              <a:solidFill>
                <a:schemeClr val="bg1"/>
              </a:solidFill>
              <a:latin typeface="Arial Bold" panose="020B0704020202020204" pitchFamily="34" charset="0"/>
              <a:cs typeface="Arial Bold" panose="020B0704020202020204" pitchFamily="34" charset="0"/>
            </a:endParaRP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pic>
        <p:nvPicPr>
          <p:cNvPr id="13" name="Picture 12">
            <a:extLst>
              <a:ext uri="{FF2B5EF4-FFF2-40B4-BE49-F238E27FC236}">
                <a16:creationId xmlns:a16="http://schemas.microsoft.com/office/drawing/2014/main" xmlns="" id="{110FB622-D90C-46F7-8B2C-1D4CFE5C913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59" y="1238626"/>
            <a:ext cx="4597400" cy="4597400"/>
          </a:xfrm>
          <a:prstGeom prst="rect">
            <a:avLst/>
          </a:prstGeom>
          <a:noFill/>
          <a:ln>
            <a:noFill/>
          </a:ln>
        </p:spPr>
      </p:pic>
      <p:sp>
        <p:nvSpPr>
          <p:cNvPr id="10" name="TextBox 9">
            <a:extLst>
              <a:ext uri="{FF2B5EF4-FFF2-40B4-BE49-F238E27FC236}">
                <a16:creationId xmlns:a16="http://schemas.microsoft.com/office/drawing/2014/main" xmlns="" id="{47B8732C-6AE8-4C5B-AAB7-5C3C6D729E48}"/>
              </a:ext>
            </a:extLst>
          </p:cNvPr>
          <p:cNvSpPr txBox="1"/>
          <p:nvPr/>
        </p:nvSpPr>
        <p:spPr>
          <a:xfrm>
            <a:off x="402738" y="716260"/>
            <a:ext cx="11386524" cy="523220"/>
          </a:xfrm>
          <a:prstGeom prst="rect">
            <a:avLst/>
          </a:prstGeom>
          <a:noFill/>
        </p:spPr>
        <p:txBody>
          <a:bodyPr wrap="square" rtlCol="0">
            <a:spAutoFit/>
          </a:bodyPr>
          <a:lstStyle/>
          <a:p>
            <a:pPr lvl="0"/>
            <a:r>
              <a:rPr lang="en-US" sz="1400" dirty="0">
                <a:solidFill>
                  <a:schemeClr val="tx1">
                    <a:lumMod val="65000"/>
                    <a:lumOff val="35000"/>
                  </a:schemeClr>
                </a:solidFill>
                <a:latin typeface="Arial" panose="020B0604020202020204" pitchFamily="34" charset="0"/>
                <a:cs typeface="Arial" panose="020B0604020202020204" pitchFamily="34" charset="0"/>
              </a:rPr>
              <a:t>Images can be copied and pasted into any relevant materials (e.g., PowerPoint) or downloaded at this link: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5"/>
              </a:rPr>
              <a:t>https://app.box.com/s/50xk1j6oxi367v0h9a9k6jvt2jt8ku0r</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5399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Resources</a:t>
            </a:r>
            <a:endParaRPr lang="en-US" sz="2400" b="1" dirty="0">
              <a:solidFill>
                <a:schemeClr val="bg1"/>
              </a:solidFill>
              <a:latin typeface="Arial Bold" panose="020B0704020202020204" pitchFamily="34" charset="0"/>
              <a:cs typeface="Arial Bold" panose="020B0704020202020204" pitchFamily="34" charset="0"/>
            </a:endParaRP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pic>
        <p:nvPicPr>
          <p:cNvPr id="10" name="Picture 9">
            <a:extLst>
              <a:ext uri="{FF2B5EF4-FFF2-40B4-BE49-F238E27FC236}">
                <a16:creationId xmlns:a16="http://schemas.microsoft.com/office/drawing/2014/main" xmlns="" id="{8A9232DC-50CF-4E78-B697-E59B9300071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738" y="1200526"/>
            <a:ext cx="8364399" cy="4704974"/>
          </a:xfrm>
          <a:prstGeom prst="rect">
            <a:avLst/>
          </a:prstGeom>
          <a:noFill/>
          <a:ln>
            <a:noFill/>
          </a:ln>
        </p:spPr>
      </p:pic>
      <p:sp>
        <p:nvSpPr>
          <p:cNvPr id="6" name="TextBox 5">
            <a:extLst>
              <a:ext uri="{FF2B5EF4-FFF2-40B4-BE49-F238E27FC236}">
                <a16:creationId xmlns:a16="http://schemas.microsoft.com/office/drawing/2014/main" xmlns="" id="{D1557B7F-95FC-48C0-AC3D-3D31108D7C74}"/>
              </a:ext>
            </a:extLst>
          </p:cNvPr>
          <p:cNvSpPr txBox="1"/>
          <p:nvPr/>
        </p:nvSpPr>
        <p:spPr>
          <a:xfrm>
            <a:off x="402738" y="716260"/>
            <a:ext cx="11386524" cy="523220"/>
          </a:xfrm>
          <a:prstGeom prst="rect">
            <a:avLst/>
          </a:prstGeom>
          <a:noFill/>
        </p:spPr>
        <p:txBody>
          <a:bodyPr wrap="square" rtlCol="0">
            <a:spAutoFit/>
          </a:bodyPr>
          <a:lstStyle/>
          <a:p>
            <a:pPr lvl="0"/>
            <a:r>
              <a:rPr lang="en-US" sz="1400" dirty="0">
                <a:solidFill>
                  <a:schemeClr val="tx1">
                    <a:lumMod val="65000"/>
                    <a:lumOff val="35000"/>
                  </a:schemeClr>
                </a:solidFill>
                <a:latin typeface="Arial" panose="020B0604020202020204" pitchFamily="34" charset="0"/>
                <a:cs typeface="Arial" panose="020B0604020202020204" pitchFamily="34" charset="0"/>
              </a:rPr>
              <a:t>Images can be copied and pasted into any relevant materials (e.g., PowerPoint) or downloaded at this link: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4"/>
              </a:rPr>
              <a:t>https://app.box.com/s/50xk1j6oxi367v0h9a9k6jvt2jt8ku0r</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06683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Resources</a:t>
            </a:r>
            <a:endParaRPr lang="en-US" sz="2400" b="1" dirty="0">
              <a:solidFill>
                <a:schemeClr val="bg1"/>
              </a:solidFill>
              <a:latin typeface="Arial Bold" panose="020B0704020202020204" pitchFamily="34" charset="0"/>
              <a:cs typeface="Arial Bold" panose="020B0704020202020204" pitchFamily="34" charset="0"/>
            </a:endParaRP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pic>
        <p:nvPicPr>
          <p:cNvPr id="6" name="Picture 5">
            <a:extLst>
              <a:ext uri="{FF2B5EF4-FFF2-40B4-BE49-F238E27FC236}">
                <a16:creationId xmlns:a16="http://schemas.microsoft.com/office/drawing/2014/main" xmlns="" id="{3EBC9038-79FB-49BD-80A8-58AF8BA43DD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739" y="1284889"/>
            <a:ext cx="8058874" cy="4630662"/>
          </a:xfrm>
          <a:prstGeom prst="rect">
            <a:avLst/>
          </a:prstGeom>
          <a:noFill/>
          <a:ln>
            <a:noFill/>
          </a:ln>
        </p:spPr>
      </p:pic>
      <p:sp>
        <p:nvSpPr>
          <p:cNvPr id="7" name="TextBox 6">
            <a:extLst>
              <a:ext uri="{FF2B5EF4-FFF2-40B4-BE49-F238E27FC236}">
                <a16:creationId xmlns:a16="http://schemas.microsoft.com/office/drawing/2014/main" xmlns="" id="{192CC363-86F3-4452-9FDF-3F7598A73AEE}"/>
              </a:ext>
            </a:extLst>
          </p:cNvPr>
          <p:cNvSpPr txBox="1"/>
          <p:nvPr/>
        </p:nvSpPr>
        <p:spPr>
          <a:xfrm>
            <a:off x="402738" y="716260"/>
            <a:ext cx="11386524" cy="523220"/>
          </a:xfrm>
          <a:prstGeom prst="rect">
            <a:avLst/>
          </a:prstGeom>
          <a:noFill/>
        </p:spPr>
        <p:txBody>
          <a:bodyPr wrap="square" rtlCol="0">
            <a:spAutoFit/>
          </a:bodyPr>
          <a:lstStyle/>
          <a:p>
            <a:pPr lvl="0"/>
            <a:r>
              <a:rPr lang="en-US" sz="1400" dirty="0">
                <a:solidFill>
                  <a:schemeClr val="tx1">
                    <a:lumMod val="65000"/>
                    <a:lumOff val="35000"/>
                  </a:schemeClr>
                </a:solidFill>
                <a:latin typeface="Arial" panose="020B0604020202020204" pitchFamily="34" charset="0"/>
                <a:cs typeface="Arial" panose="020B0604020202020204" pitchFamily="34" charset="0"/>
              </a:rPr>
              <a:t>Images can be copied and pasted into any relevant materials (e.g., PowerPoint) or downloaded at this link: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4"/>
              </a:rPr>
              <a:t>https://app.box.com/s/50xk1j6oxi367v0h9a9k6jvt2jt8ku0r</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33564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Resources</a:t>
            </a:r>
            <a:endParaRPr lang="en-US" sz="2400" b="1" dirty="0">
              <a:solidFill>
                <a:schemeClr val="bg1"/>
              </a:solidFill>
              <a:latin typeface="Arial Bold" panose="020B0704020202020204" pitchFamily="34" charset="0"/>
              <a:cs typeface="Arial Bold" panose="020B0704020202020204" pitchFamily="34" charset="0"/>
            </a:endParaRP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pic>
        <p:nvPicPr>
          <p:cNvPr id="7" name="Picture 6">
            <a:extLst>
              <a:ext uri="{FF2B5EF4-FFF2-40B4-BE49-F238E27FC236}">
                <a16:creationId xmlns:a16="http://schemas.microsoft.com/office/drawing/2014/main" xmlns="" id="{44D0756E-15D9-4AC6-821C-9F2758C9713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2738" y="1333740"/>
            <a:ext cx="8258662" cy="4190519"/>
          </a:xfrm>
          <a:prstGeom prst="rect">
            <a:avLst/>
          </a:prstGeom>
          <a:noFill/>
          <a:ln>
            <a:noFill/>
          </a:ln>
        </p:spPr>
      </p:pic>
      <p:sp>
        <p:nvSpPr>
          <p:cNvPr id="6" name="TextBox 5">
            <a:extLst>
              <a:ext uri="{FF2B5EF4-FFF2-40B4-BE49-F238E27FC236}">
                <a16:creationId xmlns:a16="http://schemas.microsoft.com/office/drawing/2014/main" xmlns="" id="{DFFDE881-F2E7-4ECD-851B-F092E5A9A39A}"/>
              </a:ext>
            </a:extLst>
          </p:cNvPr>
          <p:cNvSpPr txBox="1"/>
          <p:nvPr/>
        </p:nvSpPr>
        <p:spPr>
          <a:xfrm>
            <a:off x="402738" y="716260"/>
            <a:ext cx="11386524" cy="523220"/>
          </a:xfrm>
          <a:prstGeom prst="rect">
            <a:avLst/>
          </a:prstGeom>
          <a:noFill/>
        </p:spPr>
        <p:txBody>
          <a:bodyPr wrap="square" rtlCol="0">
            <a:spAutoFit/>
          </a:bodyPr>
          <a:lstStyle/>
          <a:p>
            <a:pPr lvl="0"/>
            <a:r>
              <a:rPr lang="en-US" sz="1400" dirty="0">
                <a:solidFill>
                  <a:schemeClr val="tx1">
                    <a:lumMod val="65000"/>
                    <a:lumOff val="35000"/>
                  </a:schemeClr>
                </a:solidFill>
                <a:latin typeface="Arial" panose="020B0604020202020204" pitchFamily="34" charset="0"/>
                <a:cs typeface="Arial" panose="020B0604020202020204" pitchFamily="34" charset="0"/>
              </a:rPr>
              <a:t>Images can be copied and pasted into any relevant materials (e.g., PowerPoint) or downloaded at this link: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4"/>
              </a:rPr>
              <a:t>https://app.box.com/s/50xk1j6oxi367v0h9a9k6jvt2jt8ku0r</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84583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97611" y="2613392"/>
            <a:ext cx="7256781" cy="1631216"/>
          </a:xfrm>
          <a:prstGeom prst="rect">
            <a:avLst/>
          </a:prstGeom>
          <a:noFill/>
          <a:ln>
            <a:noFill/>
          </a:ln>
        </p:spPr>
        <p:txBody>
          <a:bodyPr wrap="square" rtlCol="0">
            <a:spAutoFit/>
          </a:bodyPr>
          <a:lstStyle/>
          <a:p>
            <a:pPr algn="ctr"/>
            <a:r>
              <a:rPr lang="en-US" sz="3200" b="1" dirty="0">
                <a:solidFill>
                  <a:schemeClr val="tx1">
                    <a:lumMod val="65000"/>
                    <a:lumOff val="35000"/>
                  </a:schemeClr>
                </a:solidFill>
                <a:latin typeface="Arial Bold" panose="020B0704020202020204" pitchFamily="34" charset="0"/>
                <a:cs typeface="Arial Bold" panose="020B0704020202020204" pitchFamily="34" charset="0"/>
              </a:rPr>
              <a:t>Template </a:t>
            </a:r>
            <a:r>
              <a:rPr lang="en-US" sz="32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3200" b="1" dirty="0">
                <a:solidFill>
                  <a:schemeClr val="tx1">
                    <a:lumMod val="65000"/>
                    <a:lumOff val="35000"/>
                  </a:schemeClr>
                </a:solidFill>
                <a:latin typeface="Arial Bold" panose="020B0704020202020204" pitchFamily="34" charset="0"/>
                <a:cs typeface="Arial Bold" panose="020B0704020202020204" pitchFamily="34" charset="0"/>
              </a:rPr>
              <a:t> PowerPoint Slides for Inclusion in Presentations</a:t>
            </a:r>
          </a:p>
          <a:p>
            <a:pPr algn="ctr"/>
            <a:endParaRPr lang="en-US" b="1" dirty="0">
              <a:solidFill>
                <a:schemeClr val="tx1">
                  <a:lumMod val="65000"/>
                  <a:lumOff val="35000"/>
                </a:schemeClr>
              </a:solidFill>
              <a:latin typeface="Arial Bold" panose="020B0704020202020204" pitchFamily="34" charset="0"/>
              <a:cs typeface="Arial Bold" panose="020B0704020202020204" pitchFamily="34" charset="0"/>
            </a:endParaRPr>
          </a:p>
          <a:p>
            <a:pPr algn="ctr"/>
            <a:endParaRPr lang="en-US" b="1" dirty="0">
              <a:solidFill>
                <a:schemeClr val="tx1">
                  <a:lumMod val="65000"/>
                  <a:lumOff val="35000"/>
                </a:schemeClr>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1955518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76AFB1D-0D75-4D15-9DC3-45BD64D345E4}"/>
              </a:ext>
            </a:extLst>
          </p:cNvPr>
          <p:cNvSpPr/>
          <p:nvPr/>
        </p:nvSpPr>
        <p:spPr>
          <a:xfrm>
            <a:off x="6937695" y="989901"/>
            <a:ext cx="4541174" cy="4345497"/>
          </a:xfrm>
          <a:prstGeom prst="rect">
            <a:avLst/>
          </a:prstGeom>
          <a:solidFill>
            <a:schemeClr val="bg1">
              <a:lumMod val="85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50+ Influenza Vaccination: A Missed Opportunity</a:t>
            </a:r>
            <a:endParaRPr lang="en-US" sz="2400" b="1" dirty="0">
              <a:solidFill>
                <a:schemeClr val="bg1"/>
              </a:solidFill>
              <a:latin typeface="Arial Bold" panose="020B0704020202020204" pitchFamily="34" charset="0"/>
              <a:cs typeface="Arial Bold" panose="020B0704020202020204" pitchFamily="34" charset="0"/>
            </a:endParaRPr>
          </a:p>
        </p:txBody>
      </p:sp>
      <p:sp>
        <p:nvSpPr>
          <p:cNvPr id="9" name="TextBox 8"/>
          <p:cNvSpPr txBox="1"/>
          <p:nvPr/>
        </p:nvSpPr>
        <p:spPr>
          <a:xfrm>
            <a:off x="713131" y="1085376"/>
            <a:ext cx="5738003" cy="4524315"/>
          </a:xfrm>
          <a:prstGeom prst="rect">
            <a:avLst/>
          </a:prstGeom>
          <a:noFill/>
        </p:spPr>
        <p:txBody>
          <a:bodyPr wrap="square" rtlCol="0">
            <a:spAutoFit/>
          </a:bodyPr>
          <a:lstStyle/>
          <a:p>
            <a:pPr marL="285750" lvl="0" indent="-285750">
              <a:buFont typeface="Arial" panose="020B0604020202020204" pitchFamily="34" charset="0"/>
              <a:buChar char="•"/>
            </a:pPr>
            <a:r>
              <a:rPr lang="en-US" sz="1600" b="1" dirty="0">
                <a:solidFill>
                  <a:schemeClr val="tx1">
                    <a:lumMod val="65000"/>
                    <a:lumOff val="35000"/>
                  </a:schemeClr>
                </a:solidFill>
                <a:latin typeface="Arial" panose="020B0604020202020204" pitchFamily="34" charset="0"/>
                <a:cs typeface="Arial" panose="020B0604020202020204" pitchFamily="34" charset="0"/>
              </a:rPr>
              <a:t>There is a great need to educate people 50 years of age and older about the importance of flu vaccination: </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Seventy percent of adults 50 years of age and older have at least one chronic health condition, such as lung disease, heart disease or diabetes. When combined with the flu, these conditions can become worse and lead to serious illness.</a:t>
            </a:r>
          </a:p>
          <a:p>
            <a:pPr marL="742950" lvl="1"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Vaccination rates for this group have stagnated; demonstrating a dangerous apathy toward getting vaccinated. </a:t>
            </a:r>
          </a:p>
          <a:p>
            <a:pPr marL="742950" lvl="1" indent="-28575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defTabSz="685800">
              <a:buFont typeface="Arial" panose="020B0604020202020204" pitchFamily="34" charset="0"/>
              <a:buChar char="•"/>
              <a:defRPr/>
            </a:pPr>
            <a:r>
              <a:rPr lang="en-US" sz="1600" b="1" dirty="0">
                <a:solidFill>
                  <a:srgbClr val="595959"/>
                </a:solidFill>
                <a:latin typeface="Arial" panose="020B0604020202020204" pitchFamily="34" charset="0"/>
                <a:cs typeface="Arial" panose="020B0604020202020204" pitchFamily="34" charset="0"/>
              </a:rPr>
              <a:t>To help meet this need, the American Lung Association launched an awareness campaign with Sanofi Pasteur for the 2018/2019 flu season:</a:t>
            </a:r>
          </a:p>
          <a:p>
            <a:pPr marL="742950" lvl="1" indent="-285750" defTabSz="685800">
              <a:buFont typeface="Arial" panose="020B0604020202020204" pitchFamily="34" charset="0"/>
              <a:buChar char="•"/>
              <a:defRPr/>
            </a:pPr>
            <a:r>
              <a:rPr lang="en-US" sz="1600" dirty="0">
                <a:solidFill>
                  <a:srgbClr val="595959"/>
                </a:solidFill>
                <a:latin typeface="Arial" panose="020B0604020202020204" pitchFamily="34" charset="0"/>
                <a:cs typeface="Arial" panose="020B0604020202020204" pitchFamily="34" charset="0"/>
              </a:rPr>
              <a:t>Speaking directly to people 50 years of age and older to raise awareness of flu vaccination.</a:t>
            </a:r>
          </a:p>
          <a:p>
            <a:pPr marL="742950" lvl="1" indent="-285750" defTabSz="685800">
              <a:buFont typeface="Arial" panose="020B0604020202020204" pitchFamily="34" charset="0"/>
              <a:buChar char="•"/>
              <a:defRPr/>
            </a:pPr>
            <a:r>
              <a:rPr lang="en-US" sz="1600" dirty="0">
                <a:solidFill>
                  <a:srgbClr val="595959"/>
                </a:solidFill>
                <a:latin typeface="Arial" panose="020B0604020202020204" pitchFamily="34" charset="0"/>
                <a:cs typeface="Arial" panose="020B0604020202020204" pitchFamily="34" charset="0"/>
              </a:rPr>
              <a:t>Illustrating the importance of flu vaccination by sharing first-hand experiences of people with the flu.</a:t>
            </a: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sp>
        <p:nvSpPr>
          <p:cNvPr id="18" name="TextBox 17">
            <a:extLst>
              <a:ext uri="{FF2B5EF4-FFF2-40B4-BE49-F238E27FC236}">
                <a16:creationId xmlns:a16="http://schemas.microsoft.com/office/drawing/2014/main" xmlns="" id="{1972159D-CAC5-41ED-BECA-C345229E222A}"/>
              </a:ext>
            </a:extLst>
          </p:cNvPr>
          <p:cNvSpPr txBox="1"/>
          <p:nvPr/>
        </p:nvSpPr>
        <p:spPr>
          <a:xfrm>
            <a:off x="7128826" y="4441630"/>
            <a:ext cx="4287253" cy="738664"/>
          </a:xfrm>
          <a:prstGeom prst="rect">
            <a:avLst/>
          </a:prstGeom>
          <a:noFill/>
        </p:spPr>
        <p:txBody>
          <a:bodyPr wrap="square" rtlCol="0">
            <a:spAutoFit/>
          </a:bodyPr>
          <a:lstStyle/>
          <a:p>
            <a:pPr algn="ctr"/>
            <a:r>
              <a:rPr lang="en-US" sz="1400" b="1" dirty="0">
                <a:solidFill>
                  <a:schemeClr val="tx1">
                    <a:lumMod val="75000"/>
                    <a:lumOff val="25000"/>
                  </a:schemeClr>
                </a:solidFill>
              </a:rPr>
              <a:t>JoJo O’Neal, an asthma patient shares her experience of getting the flu twice during last year’s flu season, and how it affected her lung disease. </a:t>
            </a:r>
          </a:p>
        </p:txBody>
      </p:sp>
      <p:pic>
        <p:nvPicPr>
          <p:cNvPr id="2" name="Picture 1">
            <a:extLst>
              <a:ext uri="{FF2B5EF4-FFF2-40B4-BE49-F238E27FC236}">
                <a16:creationId xmlns:a16="http://schemas.microsoft.com/office/drawing/2014/main" xmlns="" id="{BFA0533F-8AA3-4A55-94DD-17C0BE431805}"/>
              </a:ext>
            </a:extLst>
          </p:cNvPr>
          <p:cNvPicPr>
            <a:picLocks noChangeAspect="1"/>
          </p:cNvPicPr>
          <p:nvPr/>
        </p:nvPicPr>
        <p:blipFill rotWithShape="1">
          <a:blip r:embed="rId3"/>
          <a:srcRect l="57386" t="11323" r="8073" b="9542"/>
          <a:stretch/>
        </p:blipFill>
        <p:spPr>
          <a:xfrm>
            <a:off x="7128826" y="1199626"/>
            <a:ext cx="4211274" cy="3171038"/>
          </a:xfrm>
          <a:prstGeom prst="rect">
            <a:avLst/>
          </a:prstGeom>
        </p:spPr>
      </p:pic>
    </p:spTree>
    <p:extLst>
      <p:ext uri="{BB962C8B-B14F-4D97-AF65-F5344CB8AC3E}">
        <p14:creationId xmlns:p14="http://schemas.microsoft.com/office/powerpoint/2010/main" val="2978906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a:solidFill>
                  <a:schemeClr val="tx1">
                    <a:lumMod val="65000"/>
                    <a:lumOff val="35000"/>
                  </a:schemeClr>
                </a:solidFill>
                <a:latin typeface="Arial Bold" panose="020B0704020202020204" pitchFamily="34" charset="0"/>
                <a:cs typeface="Arial Bold" panose="020B0704020202020204" pitchFamily="34" charset="0"/>
              </a:rPr>
              <a:t>Purpose of MyShot</a:t>
            </a:r>
            <a:endParaRPr lang="en-US" sz="2400" b="1" dirty="0">
              <a:solidFill>
                <a:schemeClr val="bg1"/>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xmlns="" id="{01318CC3-FFEA-4E54-B96F-73F2FA846ADB}"/>
              </a:ext>
            </a:extLst>
          </p:cNvPr>
          <p:cNvPicPr>
            <a:picLocks noChangeAspect="1"/>
          </p:cNvPicPr>
          <p:nvPr/>
        </p:nvPicPr>
        <p:blipFill rotWithShape="1">
          <a:blip r:embed="rId3"/>
          <a:srcRect l="51461" b="36376"/>
          <a:stretch/>
        </p:blipFill>
        <p:spPr>
          <a:xfrm>
            <a:off x="10205483" y="20903"/>
            <a:ext cx="1583779" cy="637624"/>
          </a:xfrm>
          <a:prstGeom prst="rect">
            <a:avLst/>
          </a:prstGeom>
        </p:spPr>
      </p:pic>
      <p:pic>
        <p:nvPicPr>
          <p:cNvPr id="11" name="Picture 10">
            <a:extLst>
              <a:ext uri="{FF2B5EF4-FFF2-40B4-BE49-F238E27FC236}">
                <a16:creationId xmlns:a16="http://schemas.microsoft.com/office/drawing/2014/main" xmlns="" id="{3646799C-68D3-4416-9B06-A8C320E579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986641" y="875110"/>
            <a:ext cx="6218718" cy="1910035"/>
          </a:xfrm>
          <a:prstGeom prst="rect">
            <a:avLst/>
          </a:prstGeom>
        </p:spPr>
      </p:pic>
      <p:sp>
        <p:nvSpPr>
          <p:cNvPr id="12" name="Slide Number Placeholder 5">
            <a:extLst>
              <a:ext uri="{FF2B5EF4-FFF2-40B4-BE49-F238E27FC236}">
                <a16:creationId xmlns:a16="http://schemas.microsoft.com/office/drawing/2014/main" xmlns="" id="{D5886730-4C9B-4823-B277-E9A9A57FAAB8}"/>
              </a:ext>
            </a:extLst>
          </p:cNvPr>
          <p:cNvSpPr txBox="1">
            <a:spLocks/>
          </p:cNvSpPr>
          <p:nvPr/>
        </p:nvSpPr>
        <p:spPr>
          <a:xfrm>
            <a:off x="8889613" y="4693096"/>
            <a:ext cx="289492" cy="1138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514350">
              <a:defRPr/>
            </a:pPr>
            <a:fld id="{980E94A8-0648-D043-B8F7-3AFA110B04BE}" type="slidenum">
              <a:rPr lang="fr-FR" sz="600">
                <a:solidFill>
                  <a:srgbClr val="6B747B"/>
                </a:solidFill>
                <a:latin typeface="Arial" panose="020B0604020202020204"/>
              </a:rPr>
              <a:pPr algn="r" defTabSz="514350">
                <a:defRPr/>
              </a:pPr>
              <a:t>4</a:t>
            </a:fld>
            <a:endParaRPr lang="fr-FR" sz="600" dirty="0">
              <a:solidFill>
                <a:srgbClr val="6B747B"/>
              </a:solidFill>
              <a:latin typeface="Arial" panose="020B0604020202020204"/>
            </a:endParaRPr>
          </a:p>
        </p:txBody>
      </p:sp>
      <p:sp>
        <p:nvSpPr>
          <p:cNvPr id="13" name="Rectangle 12">
            <a:extLst>
              <a:ext uri="{FF2B5EF4-FFF2-40B4-BE49-F238E27FC236}">
                <a16:creationId xmlns:a16="http://schemas.microsoft.com/office/drawing/2014/main" xmlns="" id="{AA8311D8-E89F-4F85-A94F-B13D06FF8424}"/>
              </a:ext>
            </a:extLst>
          </p:cNvPr>
          <p:cNvSpPr/>
          <p:nvPr/>
        </p:nvSpPr>
        <p:spPr>
          <a:xfrm>
            <a:off x="1841034" y="4461227"/>
            <a:ext cx="2552980" cy="930285"/>
          </a:xfrm>
          <a:prstGeom prst="rect">
            <a:avLst/>
          </a:prstGeom>
          <a:ln>
            <a:solidFill>
              <a:srgbClr val="595959"/>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514350">
              <a:defRPr/>
            </a:pPr>
            <a:r>
              <a:rPr lang="en-US" sz="1000" b="1" dirty="0">
                <a:solidFill>
                  <a:srgbClr val="6B747B"/>
                </a:solidFill>
                <a:latin typeface="Arial" panose="020B0604020202020204"/>
              </a:rPr>
              <a:t>Seriousness of flu for 50+ </a:t>
            </a:r>
            <a:r>
              <a:rPr lang="en-US" sz="1000" dirty="0">
                <a:solidFill>
                  <a:srgbClr val="6B747B"/>
                </a:solidFill>
                <a:latin typeface="Arial" panose="020B0604020202020204"/>
              </a:rPr>
              <a:t>(e.g., increased chronic health conditions, high hospitalization and death, role of caregivers)</a:t>
            </a:r>
          </a:p>
        </p:txBody>
      </p:sp>
      <p:sp>
        <p:nvSpPr>
          <p:cNvPr id="14" name="Rectangle 13">
            <a:extLst>
              <a:ext uri="{FF2B5EF4-FFF2-40B4-BE49-F238E27FC236}">
                <a16:creationId xmlns:a16="http://schemas.microsoft.com/office/drawing/2014/main" xmlns="" id="{5CE0B9C7-CF45-4A6E-B9A4-C2E56B62E3DC}"/>
              </a:ext>
            </a:extLst>
          </p:cNvPr>
          <p:cNvSpPr/>
          <p:nvPr/>
        </p:nvSpPr>
        <p:spPr>
          <a:xfrm>
            <a:off x="4819510" y="4461225"/>
            <a:ext cx="2552980" cy="930285"/>
          </a:xfrm>
          <a:prstGeom prst="rect">
            <a:avLst/>
          </a:prstGeom>
          <a:ln>
            <a:solidFill>
              <a:srgbClr val="595959"/>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514350">
              <a:defRPr/>
            </a:pPr>
            <a:r>
              <a:rPr lang="en-US" sz="1000" dirty="0">
                <a:solidFill>
                  <a:srgbClr val="6B747B"/>
                </a:solidFill>
                <a:latin typeface="Arial" panose="020B0604020202020204"/>
              </a:rPr>
              <a:t>Importance of </a:t>
            </a:r>
            <a:r>
              <a:rPr lang="en-US" sz="1000" b="1" dirty="0">
                <a:solidFill>
                  <a:srgbClr val="6B747B"/>
                </a:solidFill>
                <a:latin typeface="Arial" panose="020B0604020202020204"/>
              </a:rPr>
              <a:t>annual vaccination </a:t>
            </a:r>
            <a:r>
              <a:rPr lang="en-US" sz="1000" dirty="0">
                <a:solidFill>
                  <a:srgbClr val="6B747B"/>
                </a:solidFill>
                <a:latin typeface="Arial" panose="020B0604020202020204"/>
              </a:rPr>
              <a:t>to help prevent serious disease, complications, even death</a:t>
            </a:r>
          </a:p>
        </p:txBody>
      </p:sp>
      <p:sp>
        <p:nvSpPr>
          <p:cNvPr id="15" name="Rectangle 14">
            <a:extLst>
              <a:ext uri="{FF2B5EF4-FFF2-40B4-BE49-F238E27FC236}">
                <a16:creationId xmlns:a16="http://schemas.microsoft.com/office/drawing/2014/main" xmlns="" id="{D5849D05-EC19-441F-A391-974120DB8FA6}"/>
              </a:ext>
            </a:extLst>
          </p:cNvPr>
          <p:cNvSpPr/>
          <p:nvPr/>
        </p:nvSpPr>
        <p:spPr>
          <a:xfrm>
            <a:off x="7797986" y="4461226"/>
            <a:ext cx="2552980" cy="930285"/>
          </a:xfrm>
          <a:prstGeom prst="rect">
            <a:avLst/>
          </a:prstGeom>
          <a:ln>
            <a:solidFill>
              <a:srgbClr val="595959"/>
            </a:solidFill>
          </a:ln>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defTabSz="514350">
              <a:defRPr/>
            </a:pPr>
            <a:r>
              <a:rPr lang="en-US" sz="1000" dirty="0">
                <a:solidFill>
                  <a:srgbClr val="6B747B"/>
                </a:solidFill>
                <a:latin typeface="Arial" panose="020B0604020202020204"/>
              </a:rPr>
              <a:t>Critical need for </a:t>
            </a:r>
            <a:r>
              <a:rPr lang="en-US" sz="1000" b="1" dirty="0">
                <a:solidFill>
                  <a:srgbClr val="6B747B"/>
                </a:solidFill>
                <a:latin typeface="Arial" panose="020B0604020202020204"/>
              </a:rPr>
              <a:t>50+ to take flu seriously </a:t>
            </a:r>
            <a:r>
              <a:rPr lang="en-US" sz="1000" dirty="0">
                <a:solidFill>
                  <a:srgbClr val="6B747B"/>
                </a:solidFill>
                <a:latin typeface="Arial" panose="020B0604020202020204"/>
              </a:rPr>
              <a:t>(making any medical conditions worse) </a:t>
            </a:r>
            <a:r>
              <a:rPr lang="en-US" sz="1000" b="1" dirty="0">
                <a:solidFill>
                  <a:srgbClr val="6B747B"/>
                </a:solidFill>
                <a:latin typeface="Arial" panose="020B0604020202020204"/>
              </a:rPr>
              <a:t>and ask their doctor about flu vaccine options that might be right for them</a:t>
            </a:r>
            <a:endParaRPr lang="en-US" sz="1000" dirty="0">
              <a:solidFill>
                <a:srgbClr val="6B747B"/>
              </a:solidFill>
              <a:latin typeface="Arial" panose="020B0604020202020204"/>
            </a:endParaRPr>
          </a:p>
        </p:txBody>
      </p:sp>
      <p:cxnSp>
        <p:nvCxnSpPr>
          <p:cNvPr id="16" name="Straight Connector 15">
            <a:extLst>
              <a:ext uri="{FF2B5EF4-FFF2-40B4-BE49-F238E27FC236}">
                <a16:creationId xmlns:a16="http://schemas.microsoft.com/office/drawing/2014/main" xmlns="" id="{E07A204E-5234-4AD9-8DB0-413EB84F8954}"/>
              </a:ext>
            </a:extLst>
          </p:cNvPr>
          <p:cNvCxnSpPr>
            <a:cxnSpLocks/>
          </p:cNvCxnSpPr>
          <p:nvPr/>
        </p:nvCxnSpPr>
        <p:spPr>
          <a:xfrm>
            <a:off x="3117524" y="4219423"/>
            <a:ext cx="0" cy="213203"/>
          </a:xfrm>
          <a:prstGeom prst="line">
            <a:avLst/>
          </a:prstGeom>
          <a:ln w="12700">
            <a:solidFill>
              <a:srgbClr val="595959"/>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708D728-21E5-4143-909A-6E3F4EC1DEB2}"/>
              </a:ext>
            </a:extLst>
          </p:cNvPr>
          <p:cNvCxnSpPr>
            <a:cxnSpLocks/>
          </p:cNvCxnSpPr>
          <p:nvPr/>
        </p:nvCxnSpPr>
        <p:spPr>
          <a:xfrm>
            <a:off x="6128728" y="4219422"/>
            <a:ext cx="0" cy="213203"/>
          </a:xfrm>
          <a:prstGeom prst="line">
            <a:avLst/>
          </a:prstGeom>
          <a:ln w="12700">
            <a:solidFill>
              <a:srgbClr val="595959"/>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B939FB6-6E93-4A30-B4DF-5B2D8B0E74AB}"/>
              </a:ext>
            </a:extLst>
          </p:cNvPr>
          <p:cNvCxnSpPr>
            <a:cxnSpLocks/>
          </p:cNvCxnSpPr>
          <p:nvPr/>
        </p:nvCxnSpPr>
        <p:spPr>
          <a:xfrm>
            <a:off x="9084254" y="4219424"/>
            <a:ext cx="0" cy="213203"/>
          </a:xfrm>
          <a:prstGeom prst="line">
            <a:avLst/>
          </a:prstGeom>
          <a:ln w="12700">
            <a:solidFill>
              <a:srgbClr val="595959"/>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xmlns="" id="{E88055D4-5FCB-4240-A7DF-F6BAB0CC0E67}"/>
              </a:ext>
            </a:extLst>
          </p:cNvPr>
          <p:cNvSpPr/>
          <p:nvPr/>
        </p:nvSpPr>
        <p:spPr>
          <a:xfrm>
            <a:off x="1841034" y="3082052"/>
            <a:ext cx="8509932" cy="1180289"/>
          </a:xfrm>
          <a:prstGeom prst="rect">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14350">
              <a:defRPr/>
            </a:pPr>
            <a:r>
              <a:rPr lang="en-US" sz="2100" b="1" dirty="0">
                <a:solidFill>
                  <a:srgbClr val="FFFFFF"/>
                </a:solidFill>
                <a:latin typeface="Arial" panose="020B0604020202020204"/>
              </a:rPr>
              <a:t>Driving Flu Awareness and Action by Reinforcing…</a:t>
            </a:r>
          </a:p>
        </p:txBody>
      </p:sp>
    </p:spTree>
    <p:extLst>
      <p:ext uri="{BB962C8B-B14F-4D97-AF65-F5344CB8AC3E}">
        <p14:creationId xmlns:p14="http://schemas.microsoft.com/office/powerpoint/2010/main" val="1113369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BCE0EC9-C5B2-4C3B-BF68-5FC6366A0558}"/>
              </a:ext>
            </a:extLst>
          </p:cNvPr>
          <p:cNvGrpSpPr/>
          <p:nvPr/>
        </p:nvGrpSpPr>
        <p:grpSpPr>
          <a:xfrm>
            <a:off x="3741662" y="2410979"/>
            <a:ext cx="5316345" cy="3054935"/>
            <a:chOff x="843963" y="1279380"/>
            <a:chExt cx="5359856" cy="3215914"/>
          </a:xfrm>
        </p:grpSpPr>
        <p:pic>
          <p:nvPicPr>
            <p:cNvPr id="25" name="Picture 24">
              <a:extLst>
                <a:ext uri="{FF2B5EF4-FFF2-40B4-BE49-F238E27FC236}">
                  <a16:creationId xmlns:a16="http://schemas.microsoft.com/office/drawing/2014/main" xmlns="" id="{15E06E03-D78E-426D-B08B-48FDE86BCD12}"/>
                </a:ext>
              </a:extLst>
            </p:cNvPr>
            <p:cNvPicPr>
              <a:picLocks noChangeAspect="1"/>
            </p:cNvPicPr>
            <p:nvPr/>
          </p:nvPicPr>
          <p:blipFill>
            <a:blip r:embed="rId3"/>
            <a:stretch>
              <a:fillRect/>
            </a:stretch>
          </p:blipFill>
          <p:spPr>
            <a:xfrm>
              <a:off x="843963" y="1279380"/>
              <a:ext cx="5359856" cy="3215914"/>
            </a:xfrm>
            <a:prstGeom prst="rect">
              <a:avLst/>
            </a:prstGeom>
          </p:spPr>
        </p:pic>
        <p:pic>
          <p:nvPicPr>
            <p:cNvPr id="6" name="Picture 5">
              <a:extLst>
                <a:ext uri="{FF2B5EF4-FFF2-40B4-BE49-F238E27FC236}">
                  <a16:creationId xmlns:a16="http://schemas.microsoft.com/office/drawing/2014/main" xmlns="" id="{89C30825-6365-4CA0-9A22-9D353AE36E96}"/>
                </a:ext>
              </a:extLst>
            </p:cNvPr>
            <p:cNvPicPr>
              <a:picLocks noChangeAspect="1"/>
            </p:cNvPicPr>
            <p:nvPr/>
          </p:nvPicPr>
          <p:blipFill rotWithShape="1">
            <a:blip r:embed="rId4"/>
            <a:srcRect l="51673" t="6962" r="10482" b="21809"/>
            <a:stretch/>
          </p:blipFill>
          <p:spPr>
            <a:xfrm>
              <a:off x="1888037" y="1755586"/>
              <a:ext cx="3305263" cy="2044627"/>
            </a:xfrm>
            <a:prstGeom prst="rect">
              <a:avLst/>
            </a:prstGeom>
          </p:spPr>
        </p:pic>
      </p:grpSp>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Awareness Successes</a:t>
            </a:r>
            <a:endParaRPr lang="en-US" sz="2400" b="1" dirty="0">
              <a:solidFill>
                <a:schemeClr val="bg1"/>
              </a:solidFill>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xmlns="" id="{01318CC3-FFEA-4E54-B96F-73F2FA846ADB}"/>
              </a:ext>
            </a:extLst>
          </p:cNvPr>
          <p:cNvPicPr>
            <a:picLocks noChangeAspect="1"/>
          </p:cNvPicPr>
          <p:nvPr/>
        </p:nvPicPr>
        <p:blipFill rotWithShape="1">
          <a:blip r:embed="rId5"/>
          <a:srcRect l="51461" b="36376"/>
          <a:stretch/>
        </p:blipFill>
        <p:spPr>
          <a:xfrm>
            <a:off x="10205483" y="20903"/>
            <a:ext cx="1583779" cy="637624"/>
          </a:xfrm>
          <a:prstGeom prst="rect">
            <a:avLst/>
          </a:prstGeom>
        </p:spPr>
      </p:pic>
      <p:pic>
        <p:nvPicPr>
          <p:cNvPr id="20" name="Picture 19">
            <a:extLst>
              <a:ext uri="{FF2B5EF4-FFF2-40B4-BE49-F238E27FC236}">
                <a16:creationId xmlns:a16="http://schemas.microsoft.com/office/drawing/2014/main" xmlns="" id="{6E8B7FE6-D52E-4F6E-8C6C-BA4E00D42DAA}"/>
              </a:ext>
            </a:extLst>
          </p:cNvPr>
          <p:cNvPicPr>
            <a:picLocks noChangeAspect="1"/>
          </p:cNvPicPr>
          <p:nvPr/>
        </p:nvPicPr>
        <p:blipFill>
          <a:blip r:embed="rId6"/>
          <a:stretch>
            <a:fillRect/>
          </a:stretch>
        </p:blipFill>
        <p:spPr>
          <a:xfrm>
            <a:off x="9058007" y="3419404"/>
            <a:ext cx="2355896" cy="2108185"/>
          </a:xfrm>
          <a:prstGeom prst="rect">
            <a:avLst/>
          </a:prstGeom>
          <a:ln>
            <a:noFill/>
          </a:ln>
          <a:effectLst>
            <a:outerShdw blurRad="292100" dist="139700" dir="2700000" algn="tl" rotWithShape="0">
              <a:srgbClr val="333333">
                <a:alpha val="65000"/>
              </a:srgbClr>
            </a:outerShdw>
          </a:effectLst>
        </p:spPr>
      </p:pic>
      <p:pic>
        <p:nvPicPr>
          <p:cNvPr id="21" name="Picture 20">
            <a:extLst>
              <a:ext uri="{FF2B5EF4-FFF2-40B4-BE49-F238E27FC236}">
                <a16:creationId xmlns:a16="http://schemas.microsoft.com/office/drawing/2014/main" xmlns="" id="{F9194F1B-0754-4321-AE6C-097A9833F376}"/>
              </a:ext>
            </a:extLst>
          </p:cNvPr>
          <p:cNvPicPr>
            <a:picLocks noChangeAspect="1"/>
          </p:cNvPicPr>
          <p:nvPr/>
        </p:nvPicPr>
        <p:blipFill>
          <a:blip r:embed="rId7"/>
          <a:stretch>
            <a:fillRect/>
          </a:stretch>
        </p:blipFill>
        <p:spPr>
          <a:xfrm>
            <a:off x="8554840" y="947776"/>
            <a:ext cx="2997493" cy="2202356"/>
          </a:xfrm>
          <a:prstGeom prst="rect">
            <a:avLst/>
          </a:prstGeom>
          <a:ln>
            <a:noFill/>
          </a:ln>
          <a:effectLst>
            <a:outerShdw blurRad="292100" dist="139700" dir="2700000" algn="tl" rotWithShape="0">
              <a:srgbClr val="333333">
                <a:alpha val="65000"/>
              </a:srgbClr>
            </a:outerShdw>
          </a:effectLst>
        </p:spPr>
      </p:pic>
      <p:grpSp>
        <p:nvGrpSpPr>
          <p:cNvPr id="5" name="Group 4">
            <a:extLst>
              <a:ext uri="{FF2B5EF4-FFF2-40B4-BE49-F238E27FC236}">
                <a16:creationId xmlns:a16="http://schemas.microsoft.com/office/drawing/2014/main" xmlns="" id="{BC46CAFF-D6D0-4240-97B1-72EC7D734D6E}"/>
              </a:ext>
            </a:extLst>
          </p:cNvPr>
          <p:cNvGrpSpPr/>
          <p:nvPr/>
        </p:nvGrpSpPr>
        <p:grpSpPr>
          <a:xfrm>
            <a:off x="3979521" y="1117364"/>
            <a:ext cx="4438846" cy="1863180"/>
            <a:chOff x="4678057" y="1828800"/>
            <a:chExt cx="4438846" cy="1863180"/>
          </a:xfrm>
        </p:grpSpPr>
        <p:pic>
          <p:nvPicPr>
            <p:cNvPr id="2" name="Picture 1">
              <a:extLst>
                <a:ext uri="{FF2B5EF4-FFF2-40B4-BE49-F238E27FC236}">
                  <a16:creationId xmlns:a16="http://schemas.microsoft.com/office/drawing/2014/main" xmlns="" id="{13E605C0-CBC0-43F8-B105-ACB46B8C0DD2}"/>
                </a:ext>
              </a:extLst>
            </p:cNvPr>
            <p:cNvPicPr>
              <a:picLocks noChangeAspect="1"/>
            </p:cNvPicPr>
            <p:nvPr/>
          </p:nvPicPr>
          <p:blipFill rotWithShape="1">
            <a:blip r:embed="rId8"/>
            <a:srcRect l="46913" t="61992" r="29420" b="19173"/>
            <a:stretch/>
          </p:blipFill>
          <p:spPr>
            <a:xfrm>
              <a:off x="4678058" y="1912690"/>
              <a:ext cx="4438845" cy="1161052"/>
            </a:xfrm>
            <a:prstGeom prst="rect">
              <a:avLst/>
            </a:prstGeom>
          </p:spPr>
        </p:pic>
        <p:sp>
          <p:nvSpPr>
            <p:cNvPr id="3" name="Rectangle 2">
              <a:extLst>
                <a:ext uri="{FF2B5EF4-FFF2-40B4-BE49-F238E27FC236}">
                  <a16:creationId xmlns:a16="http://schemas.microsoft.com/office/drawing/2014/main" xmlns="" id="{CCA09A11-905A-4460-9CFD-BE36F9A173A1}"/>
                </a:ext>
              </a:extLst>
            </p:cNvPr>
            <p:cNvSpPr/>
            <p:nvPr/>
          </p:nvSpPr>
          <p:spPr>
            <a:xfrm>
              <a:off x="4678058" y="1828800"/>
              <a:ext cx="237891" cy="796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ABD9BAE5-198D-4D4F-AA50-735E4BD6A456}"/>
                </a:ext>
              </a:extLst>
            </p:cNvPr>
            <p:cNvSpPr/>
            <p:nvPr/>
          </p:nvSpPr>
          <p:spPr>
            <a:xfrm>
              <a:off x="4678057" y="2895026"/>
              <a:ext cx="237891" cy="796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xmlns="" id="{51DEBC4B-B6C4-4E16-A899-7E63BD942341}"/>
              </a:ext>
            </a:extLst>
          </p:cNvPr>
          <p:cNvSpPr txBox="1"/>
          <p:nvPr/>
        </p:nvSpPr>
        <p:spPr>
          <a:xfrm>
            <a:off x="611612" y="858873"/>
            <a:ext cx="3163332" cy="4801314"/>
          </a:xfrm>
          <a:prstGeom prst="rect">
            <a:avLst/>
          </a:prstGeom>
          <a:noFill/>
        </p:spPr>
        <p:txBody>
          <a:bodyPr wrap="square" rtlCol="0">
            <a:spAutoFit/>
          </a:bodyPr>
          <a:lstStyle/>
          <a:p>
            <a:pPr lvl="0"/>
            <a:r>
              <a:rPr lang="en-US" sz="1600" dirty="0">
                <a:solidFill>
                  <a:schemeClr val="tx1">
                    <a:lumMod val="65000"/>
                    <a:lumOff val="35000"/>
                  </a:schemeClr>
                </a:solidFill>
                <a:latin typeface="Arial" panose="020B0604020202020204" pitchFamily="34" charset="0"/>
                <a:cs typeface="Arial" panose="020B0604020202020204" pitchFamily="34" charset="0"/>
              </a:rPr>
              <a:t>Through a variety of communication tactics, the </a:t>
            </a:r>
            <a:r>
              <a:rPr lang="en-US" sz="1600" dirty="0" err="1">
                <a:solidFill>
                  <a:schemeClr val="tx1">
                    <a:lumMod val="65000"/>
                    <a:lumOff val="35000"/>
                  </a:schemeClr>
                </a:solidFill>
                <a:latin typeface="Arial" panose="020B0604020202020204" pitchFamily="34" charset="0"/>
                <a:cs typeface="Arial" panose="020B0604020202020204" pitchFamily="34" charset="0"/>
              </a:rPr>
              <a:t>MyShot</a:t>
            </a:r>
            <a:r>
              <a:rPr lang="en-US" sz="1600" dirty="0">
                <a:solidFill>
                  <a:schemeClr val="tx1">
                    <a:lumMod val="65000"/>
                    <a:lumOff val="35000"/>
                  </a:schemeClr>
                </a:solidFill>
                <a:latin typeface="Arial" panose="020B0604020202020204" pitchFamily="34" charset="0"/>
                <a:cs typeface="Arial" panose="020B0604020202020204" pitchFamily="34" charset="0"/>
              </a:rPr>
              <a:t> flu campaign is making a difference, and has a campaign reach of 171 million total audience.</a:t>
            </a:r>
          </a:p>
          <a:p>
            <a:pPr marL="285750" indent="-28575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Flu media stories are incorporating the essential message that adults 50 years of age and older are at increased risk of complications from the flu </a:t>
            </a:r>
          </a:p>
          <a:p>
            <a:pPr marL="285750" indent="-28575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Stories from real patients are resonating on social media</a:t>
            </a:r>
          </a:p>
          <a:p>
            <a:pPr marL="285750" indent="-285750">
              <a:buFont typeface="Arial" panose="020B0604020202020204" pitchFamily="34" charset="0"/>
              <a:buChar char="•"/>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solidFill>
                  <a:schemeClr val="tx1">
                    <a:lumMod val="65000"/>
                    <a:lumOff val="35000"/>
                  </a:schemeClr>
                </a:solidFill>
                <a:latin typeface="Arial" panose="020B0604020202020204" pitchFamily="34" charset="0"/>
                <a:cs typeface="Arial" panose="020B0604020202020204" pitchFamily="34" charset="0"/>
              </a:rPr>
              <a:t>Learn more and get involved at </a:t>
            </a:r>
            <a:r>
              <a:rPr lang="en-US" b="1" dirty="0">
                <a:solidFill>
                  <a:srgbClr val="FF0000"/>
                </a:solidFill>
                <a:latin typeface="Arial" panose="020B0604020202020204" pitchFamily="34" charset="0"/>
                <a:cs typeface="Arial" panose="020B0604020202020204" pitchFamily="34" charset="0"/>
              </a:rPr>
              <a:t>GetMyShot.org</a:t>
            </a:r>
          </a:p>
        </p:txBody>
      </p:sp>
    </p:spTree>
    <p:extLst>
      <p:ext uri="{BB962C8B-B14F-4D97-AF65-F5344CB8AC3E}">
        <p14:creationId xmlns:p14="http://schemas.microsoft.com/office/powerpoint/2010/main" val="787593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27828" y="2480520"/>
            <a:ext cx="8534400" cy="1631216"/>
          </a:xfrm>
          <a:prstGeom prst="rect">
            <a:avLst/>
          </a:prstGeom>
          <a:noFill/>
          <a:ln>
            <a:noFill/>
          </a:ln>
        </p:spPr>
        <p:txBody>
          <a:bodyPr wrap="square" rtlCol="0">
            <a:spAutoFit/>
          </a:bodyPr>
          <a:lstStyle/>
          <a:p>
            <a:pPr algn="ctr"/>
            <a:r>
              <a:rPr lang="en-US" sz="32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3200" b="1" dirty="0">
                <a:solidFill>
                  <a:schemeClr val="tx1">
                    <a:lumMod val="65000"/>
                    <a:lumOff val="35000"/>
                  </a:schemeClr>
                </a:solidFill>
                <a:latin typeface="Arial Bold" panose="020B0704020202020204" pitchFamily="34" charset="0"/>
                <a:cs typeface="Arial Bold" panose="020B0704020202020204" pitchFamily="34" charset="0"/>
              </a:rPr>
              <a:t> Assets for Easy “Plug &amp; Play” in External Communication Strategies</a:t>
            </a:r>
          </a:p>
          <a:p>
            <a:pPr algn="ctr"/>
            <a:endParaRPr lang="en-US" b="1" dirty="0">
              <a:solidFill>
                <a:schemeClr val="tx1">
                  <a:lumMod val="65000"/>
                  <a:lumOff val="35000"/>
                </a:schemeClr>
              </a:solidFill>
              <a:latin typeface="Arial Bold" panose="020B0704020202020204" pitchFamily="34" charset="0"/>
              <a:cs typeface="Arial Bold" panose="020B0704020202020204" pitchFamily="34" charset="0"/>
            </a:endParaRPr>
          </a:p>
          <a:p>
            <a:pPr algn="ctr"/>
            <a:endParaRPr lang="en-US" b="1" dirty="0">
              <a:solidFill>
                <a:schemeClr val="tx1">
                  <a:lumMod val="65000"/>
                  <a:lumOff val="35000"/>
                </a:schemeClr>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596984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Assets</a:t>
            </a:r>
            <a:endParaRPr lang="en-US" sz="2400" b="1" dirty="0">
              <a:solidFill>
                <a:schemeClr val="bg1"/>
              </a:solidFill>
              <a:latin typeface="Arial Bold" panose="020B0704020202020204" pitchFamily="34" charset="0"/>
              <a:cs typeface="Arial Bold" panose="020B0704020202020204" pitchFamily="34" charset="0"/>
            </a:endParaRPr>
          </a:p>
        </p:txBody>
      </p:sp>
      <p:sp>
        <p:nvSpPr>
          <p:cNvPr id="9" name="TextBox 8"/>
          <p:cNvSpPr txBox="1"/>
          <p:nvPr/>
        </p:nvSpPr>
        <p:spPr>
          <a:xfrm>
            <a:off x="402738" y="716260"/>
            <a:ext cx="7388712" cy="5170646"/>
          </a:xfrm>
          <a:prstGeom prst="rect">
            <a:avLst/>
          </a:prstGeom>
          <a:noFill/>
        </p:spPr>
        <p:txBody>
          <a:bodyPr wrap="square" rtlCol="0">
            <a:spAutoFit/>
          </a:bodyPr>
          <a:lstStyle/>
          <a:p>
            <a:pPr lvl="0"/>
            <a:r>
              <a:rPr lang="en-US" sz="1500" i="1" dirty="0">
                <a:solidFill>
                  <a:schemeClr val="tx1">
                    <a:lumMod val="65000"/>
                    <a:lumOff val="35000"/>
                  </a:schemeClr>
                </a:solidFill>
                <a:latin typeface="Arial" panose="020B0604020202020204" pitchFamily="34" charset="0"/>
                <a:cs typeface="Arial" panose="020B0604020202020204" pitchFamily="34" charset="0"/>
              </a:rPr>
              <a:t>The materials on the following slides can be used for educational purposes.</a:t>
            </a:r>
          </a:p>
          <a:p>
            <a:pPr lvl="0"/>
            <a:endParaRPr lang="en-US" sz="15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500" b="1" dirty="0">
                <a:solidFill>
                  <a:schemeClr val="tx1">
                    <a:lumMod val="65000"/>
                    <a:lumOff val="35000"/>
                  </a:schemeClr>
                </a:solidFill>
                <a:latin typeface="Arial" panose="020B0604020202020204" pitchFamily="34" charset="0"/>
                <a:cs typeface="Arial" panose="020B0604020202020204" pitchFamily="34" charset="0"/>
              </a:rPr>
              <a:t>MyShot images</a:t>
            </a:r>
            <a:r>
              <a:rPr lang="en-US" sz="1500" dirty="0">
                <a:solidFill>
                  <a:schemeClr val="tx1">
                    <a:lumMod val="65000"/>
                    <a:lumOff val="35000"/>
                  </a:schemeClr>
                </a:solidFill>
                <a:latin typeface="Arial" panose="020B0604020202020204" pitchFamily="34" charset="0"/>
                <a:cs typeface="Arial" panose="020B0604020202020204" pitchFamily="34" charset="0"/>
              </a:rPr>
              <a:t> can be copied from subsequent slides or download the high-quality images by visiting this link: </a:t>
            </a:r>
            <a:r>
              <a:rPr lang="en-US" sz="1500" dirty="0">
                <a:solidFill>
                  <a:schemeClr val="tx1">
                    <a:lumMod val="65000"/>
                    <a:lumOff val="35000"/>
                  </a:schemeClr>
                </a:solidFill>
                <a:latin typeface="Arial" panose="020B0604020202020204" pitchFamily="34" charset="0"/>
                <a:cs typeface="Arial" panose="020B0604020202020204" pitchFamily="34" charset="0"/>
                <a:hlinkClick r:id="rId2"/>
              </a:rPr>
              <a:t>https://app.box.com/s/50xk1j6oxi367v0h9a9k6jvt2jt8ku0r</a:t>
            </a:r>
            <a:r>
              <a:rPr lang="en-US" sz="1500" dirty="0">
                <a:solidFill>
                  <a:schemeClr val="tx1">
                    <a:lumMod val="65000"/>
                    <a:lumOff val="35000"/>
                  </a:schemeClr>
                </a:solidFill>
                <a:latin typeface="Arial" panose="020B0604020202020204" pitchFamily="34" charset="0"/>
                <a:cs typeface="Arial" panose="020B0604020202020204" pitchFamily="34" charset="0"/>
              </a:rPr>
              <a:t> </a:t>
            </a:r>
          </a:p>
          <a:p>
            <a:pPr lvl="0"/>
            <a:endParaRPr lang="en-US" sz="1500"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To access and download various </a:t>
            </a:r>
            <a:r>
              <a:rPr lang="en-US" sz="1500" b="1" dirty="0">
                <a:solidFill>
                  <a:schemeClr val="tx1">
                    <a:lumMod val="65000"/>
                    <a:lumOff val="35000"/>
                  </a:schemeClr>
                </a:solidFill>
                <a:latin typeface="Arial" panose="020B0604020202020204" pitchFamily="34" charset="0"/>
                <a:cs typeface="Arial" panose="020B0604020202020204" pitchFamily="34" charset="0"/>
              </a:rPr>
              <a:t>MyShot</a:t>
            </a:r>
            <a:r>
              <a:rPr lang="en-US" sz="1500" dirty="0">
                <a:solidFill>
                  <a:schemeClr val="tx1">
                    <a:lumMod val="65000"/>
                    <a:lumOff val="35000"/>
                  </a:schemeClr>
                </a:solidFill>
                <a:latin typeface="Arial" panose="020B0604020202020204" pitchFamily="34" charset="0"/>
                <a:cs typeface="Arial" panose="020B0604020202020204" pitchFamily="34" charset="0"/>
              </a:rPr>
              <a:t> </a:t>
            </a:r>
            <a:r>
              <a:rPr lang="en-US" sz="1500" b="1" dirty="0">
                <a:solidFill>
                  <a:schemeClr val="tx1">
                    <a:lumMod val="65000"/>
                    <a:lumOff val="35000"/>
                  </a:schemeClr>
                </a:solidFill>
                <a:latin typeface="Arial" panose="020B0604020202020204" pitchFamily="34" charset="0"/>
                <a:cs typeface="Arial" panose="020B0604020202020204" pitchFamily="34" charset="0"/>
              </a:rPr>
              <a:t>videos</a:t>
            </a:r>
            <a:r>
              <a:rPr lang="en-US" sz="1500" dirty="0">
                <a:solidFill>
                  <a:schemeClr val="tx1">
                    <a:lumMod val="65000"/>
                    <a:lumOff val="35000"/>
                  </a:schemeClr>
                </a:solidFill>
                <a:latin typeface="Arial" panose="020B0604020202020204" pitchFamily="34" charset="0"/>
                <a:cs typeface="Arial" panose="020B0604020202020204" pitchFamily="34" charset="0"/>
              </a:rPr>
              <a:t> please visit this link: </a:t>
            </a:r>
            <a:r>
              <a:rPr lang="en-US" sz="1500" dirty="0">
                <a:solidFill>
                  <a:schemeClr val="tx1">
                    <a:lumMod val="65000"/>
                    <a:lumOff val="35000"/>
                  </a:schemeClr>
                </a:solidFill>
                <a:latin typeface="Arial" panose="020B0604020202020204" pitchFamily="34" charset="0"/>
                <a:cs typeface="Arial" panose="020B0604020202020204" pitchFamily="34" charset="0"/>
                <a:hlinkClick r:id="rId3"/>
              </a:rPr>
              <a:t>https://app.box.com/s/6wpw3ukxnnfdapx5tc25uixvbogc1iu8</a:t>
            </a:r>
            <a:r>
              <a:rPr lang="en-US" sz="1500" dirty="0">
                <a:solidFill>
                  <a:schemeClr val="tx1">
                    <a:lumMod val="65000"/>
                    <a:lumOff val="35000"/>
                  </a:schemeClr>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500" b="1" dirty="0">
              <a:solidFill>
                <a:schemeClr val="tx1">
                  <a:lumMod val="65000"/>
                  <a:lumOff val="3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500" b="1" dirty="0">
                <a:solidFill>
                  <a:schemeClr val="tx1">
                    <a:lumMod val="65000"/>
                    <a:lumOff val="35000"/>
                  </a:schemeClr>
                </a:solidFill>
                <a:latin typeface="Arial" panose="020B0604020202020204" pitchFamily="34" charset="0"/>
                <a:cs typeface="Arial" panose="020B0604020202020204" pitchFamily="34" charset="0"/>
              </a:rPr>
              <a:t>Resources on the </a:t>
            </a:r>
            <a:r>
              <a:rPr lang="en-US" sz="1500" b="1" dirty="0">
                <a:solidFill>
                  <a:schemeClr val="tx1">
                    <a:lumMod val="65000"/>
                    <a:lumOff val="35000"/>
                  </a:schemeClr>
                </a:solidFill>
                <a:latin typeface="Arial" panose="020B0604020202020204" pitchFamily="34" charset="0"/>
                <a:cs typeface="Arial" panose="020B0604020202020204" pitchFamily="34" charset="0"/>
                <a:hlinkClick r:id="rId4"/>
              </a:rPr>
              <a:t>microsite</a:t>
            </a:r>
            <a:r>
              <a:rPr lang="en-US" sz="1500" b="1" dirty="0">
                <a:solidFill>
                  <a:schemeClr val="tx1">
                    <a:lumMod val="65000"/>
                    <a:lumOff val="35000"/>
                  </a:schemeClr>
                </a:solidFill>
                <a:latin typeface="Arial" panose="020B0604020202020204" pitchFamily="34" charset="0"/>
                <a:cs typeface="Arial" panose="020B0604020202020204" pitchFamily="34" charset="0"/>
              </a:rPr>
              <a:t> include:</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Flu stats and information about who is at increased risk of flu-related illness and complications</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Adults 50 years of age and older from various walks of life discussing their firsthand experiences with the flu </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Tips on how to talk to a doctor about flu risks and vaccination</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Social media resources</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Vaccine locator</a:t>
            </a:r>
          </a:p>
          <a:p>
            <a:pPr marL="742950" lvl="1" indent="-285750">
              <a:buFont typeface="Arial" panose="020B0604020202020204" pitchFamily="34" charset="0"/>
              <a:buChar char="•"/>
            </a:pPr>
            <a:endParaRPr lang="en-US" sz="1500" dirty="0">
              <a:solidFill>
                <a:schemeClr val="tx1">
                  <a:lumMod val="65000"/>
                  <a:lumOff val="35000"/>
                </a:schemeClr>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US" sz="1500" b="1" dirty="0">
                <a:solidFill>
                  <a:schemeClr val="tx1">
                    <a:lumMod val="65000"/>
                    <a:lumOff val="35000"/>
                  </a:schemeClr>
                </a:solidFill>
                <a:latin typeface="Arial" panose="020B0604020202020204" pitchFamily="34" charset="0"/>
                <a:cs typeface="Arial" panose="020B0604020202020204" pitchFamily="34" charset="0"/>
              </a:rPr>
              <a:t>For more information, please contact Erin Meyer, National Senior Director, Marketing and Communications:</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rPr>
              <a:t>312-940-7613  </a:t>
            </a:r>
          </a:p>
          <a:p>
            <a:pPr marL="742950" lvl="1" indent="-285750">
              <a:buFont typeface="Arial" panose="020B0604020202020204" pitchFamily="34" charset="0"/>
              <a:buChar char="•"/>
            </a:pPr>
            <a:r>
              <a:rPr lang="en-US" sz="1500" dirty="0">
                <a:solidFill>
                  <a:schemeClr val="tx1">
                    <a:lumMod val="65000"/>
                    <a:lumOff val="35000"/>
                  </a:schemeClr>
                </a:solidFill>
                <a:latin typeface="Arial" panose="020B0604020202020204" pitchFamily="34" charset="0"/>
                <a:cs typeface="Arial" panose="020B0604020202020204" pitchFamily="34" charset="0"/>
                <a:hlinkClick r:id="rId5"/>
              </a:rPr>
              <a:t>Erin.Meyer@Lung.org</a:t>
            </a:r>
            <a:r>
              <a:rPr lang="en-US" sz="1500" dirty="0">
                <a:solidFill>
                  <a:schemeClr val="tx1">
                    <a:lumMod val="65000"/>
                    <a:lumOff val="35000"/>
                  </a:schemeClr>
                </a:solidFill>
                <a:latin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xmlns="" id="{3ACCBF2E-B0C3-48D6-AEB2-D46DA142DAA8}"/>
              </a:ext>
            </a:extLst>
          </p:cNvPr>
          <p:cNvGrpSpPr/>
          <p:nvPr/>
        </p:nvGrpSpPr>
        <p:grpSpPr>
          <a:xfrm>
            <a:off x="7791450" y="792365"/>
            <a:ext cx="3815355" cy="5099405"/>
            <a:chOff x="16380062" y="2805993"/>
            <a:chExt cx="7538614" cy="10429834"/>
          </a:xfrm>
        </p:grpSpPr>
        <p:pic>
          <p:nvPicPr>
            <p:cNvPr id="17" name="Picture 16">
              <a:extLst>
                <a:ext uri="{FF2B5EF4-FFF2-40B4-BE49-F238E27FC236}">
                  <a16:creationId xmlns:a16="http://schemas.microsoft.com/office/drawing/2014/main" xmlns="" id="{24B30EF1-456F-43ED-AD41-A7FFF0296006}"/>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t="-238"/>
            <a:stretch/>
          </p:blipFill>
          <p:spPr>
            <a:xfrm>
              <a:off x="20042186" y="9632083"/>
              <a:ext cx="3876489" cy="3595143"/>
            </a:xfrm>
            <a:prstGeom prst="rect">
              <a:avLst/>
            </a:prstGeom>
          </p:spPr>
        </p:pic>
        <p:pic>
          <p:nvPicPr>
            <p:cNvPr id="18" name="Picture 17">
              <a:extLst>
                <a:ext uri="{FF2B5EF4-FFF2-40B4-BE49-F238E27FC236}">
                  <a16:creationId xmlns:a16="http://schemas.microsoft.com/office/drawing/2014/main" xmlns="" id="{6EA32D6C-3682-41A0-8165-27CED2607473}"/>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t="-3571"/>
            <a:stretch/>
          </p:blipFill>
          <p:spPr>
            <a:xfrm>
              <a:off x="16380062" y="2805993"/>
              <a:ext cx="3666650" cy="3681806"/>
            </a:xfrm>
            <a:prstGeom prst="rect">
              <a:avLst/>
            </a:prstGeom>
          </p:spPr>
        </p:pic>
        <p:pic>
          <p:nvPicPr>
            <p:cNvPr id="19" name="Picture 18">
              <a:extLst>
                <a:ext uri="{FF2B5EF4-FFF2-40B4-BE49-F238E27FC236}">
                  <a16:creationId xmlns:a16="http://schemas.microsoft.com/office/drawing/2014/main" xmlns="" id="{D9EEA4C4-E618-4BE7-873B-EC416AECD8FE}"/>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l="-1" t="-2455" b="-1"/>
            <a:stretch/>
          </p:blipFill>
          <p:spPr>
            <a:xfrm>
              <a:off x="16384587" y="6411599"/>
              <a:ext cx="3725287" cy="3324597"/>
            </a:xfrm>
            <a:prstGeom prst="rect">
              <a:avLst/>
            </a:prstGeom>
          </p:spPr>
        </p:pic>
        <p:pic>
          <p:nvPicPr>
            <p:cNvPr id="20" name="Picture 19">
              <a:extLst>
                <a:ext uri="{FF2B5EF4-FFF2-40B4-BE49-F238E27FC236}">
                  <a16:creationId xmlns:a16="http://schemas.microsoft.com/office/drawing/2014/main" xmlns="" id="{F3C2B5C0-2FC5-4E7E-92E1-64130DF88A91}"/>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t="-1340"/>
            <a:stretch/>
          </p:blipFill>
          <p:spPr>
            <a:xfrm>
              <a:off x="20042187" y="6411599"/>
              <a:ext cx="3876489" cy="3324598"/>
            </a:xfrm>
            <a:prstGeom prst="rect">
              <a:avLst/>
            </a:prstGeom>
          </p:spPr>
        </p:pic>
        <p:pic>
          <p:nvPicPr>
            <p:cNvPr id="21" name="Picture 20">
              <a:extLst>
                <a:ext uri="{FF2B5EF4-FFF2-40B4-BE49-F238E27FC236}">
                  <a16:creationId xmlns:a16="http://schemas.microsoft.com/office/drawing/2014/main" xmlns="" id="{84496403-7F81-4D68-B16B-9F4BC6EEF2A0}"/>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t="-3014"/>
            <a:stretch/>
          </p:blipFill>
          <p:spPr>
            <a:xfrm>
              <a:off x="16453326" y="9623484"/>
              <a:ext cx="3588861" cy="3612343"/>
            </a:xfrm>
            <a:prstGeom prst="rect">
              <a:avLst/>
            </a:prstGeom>
          </p:spPr>
        </p:pic>
        <p:pic>
          <p:nvPicPr>
            <p:cNvPr id="22" name="Picture 21">
              <a:extLst>
                <a:ext uri="{FF2B5EF4-FFF2-40B4-BE49-F238E27FC236}">
                  <a16:creationId xmlns:a16="http://schemas.microsoft.com/office/drawing/2014/main" xmlns="" id="{663AE903-1448-447D-8253-8D0C9FAFEB12}"/>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t="-854"/>
            <a:stretch/>
          </p:blipFill>
          <p:spPr>
            <a:xfrm>
              <a:off x="20042187" y="2892656"/>
              <a:ext cx="3845218" cy="3595143"/>
            </a:xfrm>
            <a:prstGeom prst="rect">
              <a:avLst/>
            </a:prstGeom>
          </p:spPr>
        </p:pic>
      </p:gr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spTree>
    <p:extLst>
      <p:ext uri="{BB962C8B-B14F-4D97-AF65-F5344CB8AC3E}">
        <p14:creationId xmlns:p14="http://schemas.microsoft.com/office/powerpoint/2010/main" val="361244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Resources</a:t>
            </a:r>
            <a:endParaRPr lang="en-US" sz="2400" b="1" dirty="0">
              <a:solidFill>
                <a:schemeClr val="bg1"/>
              </a:solidFill>
              <a:latin typeface="Arial Bold" panose="020B0704020202020204" pitchFamily="34" charset="0"/>
              <a:cs typeface="Arial Bold" panose="020B0704020202020204" pitchFamily="34" charset="0"/>
            </a:endParaRPr>
          </a:p>
        </p:txBody>
      </p:sp>
      <p:sp>
        <p:nvSpPr>
          <p:cNvPr id="9" name="TextBox 8"/>
          <p:cNvSpPr txBox="1"/>
          <p:nvPr/>
        </p:nvSpPr>
        <p:spPr>
          <a:xfrm>
            <a:off x="402738" y="716260"/>
            <a:ext cx="11386524" cy="523220"/>
          </a:xfrm>
          <a:prstGeom prst="rect">
            <a:avLst/>
          </a:prstGeom>
          <a:noFill/>
        </p:spPr>
        <p:txBody>
          <a:bodyPr wrap="square" rtlCol="0">
            <a:spAutoFit/>
          </a:bodyPr>
          <a:lstStyle/>
          <a:p>
            <a:pPr lvl="0"/>
            <a:r>
              <a:rPr lang="en-US" sz="1400" dirty="0">
                <a:solidFill>
                  <a:schemeClr val="tx1">
                    <a:lumMod val="65000"/>
                    <a:lumOff val="35000"/>
                  </a:schemeClr>
                </a:solidFill>
                <a:latin typeface="Arial" panose="020B0604020202020204" pitchFamily="34" charset="0"/>
                <a:cs typeface="Arial" panose="020B0604020202020204" pitchFamily="34" charset="0"/>
              </a:rPr>
              <a:t>Images can be copied and pasted into any relevant materials (e.g., PowerPoint) or downloaded at this link: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2"/>
              </a:rPr>
              <a:t>https://app.box.com/s/50xk1j6oxi367v0h9a9k6jvt2jt8ku0r</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pic>
        <p:nvPicPr>
          <p:cNvPr id="6" name="Picture 5">
            <a:extLst>
              <a:ext uri="{FF2B5EF4-FFF2-40B4-BE49-F238E27FC236}">
                <a16:creationId xmlns:a16="http://schemas.microsoft.com/office/drawing/2014/main" xmlns="" id="{D0BBF3F9-8E6F-4B91-916E-EA2B469757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500" y="1301035"/>
            <a:ext cx="4610100" cy="4677054"/>
          </a:xfrm>
          <a:prstGeom prst="rect">
            <a:avLst/>
          </a:prstGeom>
          <a:noFill/>
          <a:ln>
            <a:noFill/>
          </a:ln>
        </p:spPr>
      </p:pic>
      <p:pic>
        <p:nvPicPr>
          <p:cNvPr id="7" name="Picture 6">
            <a:extLst>
              <a:ext uri="{FF2B5EF4-FFF2-40B4-BE49-F238E27FC236}">
                <a16:creationId xmlns:a16="http://schemas.microsoft.com/office/drawing/2014/main" xmlns="" id="{580EC002-ED63-4196-9577-65EECE8F2B4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64361" y="1301035"/>
            <a:ext cx="4711700" cy="4677054"/>
          </a:xfrm>
          <a:prstGeom prst="rect">
            <a:avLst/>
          </a:prstGeom>
          <a:noFill/>
          <a:ln>
            <a:noFill/>
          </a:ln>
        </p:spPr>
      </p:pic>
    </p:spTree>
    <p:extLst>
      <p:ext uri="{BB962C8B-B14F-4D97-AF65-F5344CB8AC3E}">
        <p14:creationId xmlns:p14="http://schemas.microsoft.com/office/powerpoint/2010/main" val="670858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2738" y="108883"/>
            <a:ext cx="11289792" cy="461665"/>
          </a:xfrm>
          <a:prstGeom prst="rect">
            <a:avLst/>
          </a:prstGeom>
          <a:noFill/>
        </p:spPr>
        <p:txBody>
          <a:bodyPr wrap="square" rtlCol="0">
            <a:spAutoFit/>
          </a:bodyPr>
          <a:lstStyle/>
          <a:p>
            <a:r>
              <a:rPr lang="en-US" sz="2400" b="1" dirty="0" err="1">
                <a:solidFill>
                  <a:schemeClr val="tx1">
                    <a:lumMod val="65000"/>
                    <a:lumOff val="35000"/>
                  </a:schemeClr>
                </a:solidFill>
                <a:latin typeface="Arial Bold" panose="020B0704020202020204" pitchFamily="34" charset="0"/>
                <a:cs typeface="Arial Bold" panose="020B0704020202020204" pitchFamily="34" charset="0"/>
              </a:rPr>
              <a:t>MyShot</a:t>
            </a:r>
            <a:r>
              <a:rPr lang="en-US" sz="2400" b="1" dirty="0">
                <a:solidFill>
                  <a:schemeClr val="tx1">
                    <a:lumMod val="65000"/>
                    <a:lumOff val="35000"/>
                  </a:schemeClr>
                </a:solidFill>
                <a:latin typeface="Arial Bold" panose="020B0704020202020204" pitchFamily="34" charset="0"/>
                <a:cs typeface="Arial Bold" panose="020B0704020202020204" pitchFamily="34" charset="0"/>
              </a:rPr>
              <a:t> Resources</a:t>
            </a:r>
            <a:endParaRPr lang="en-US" sz="2400" b="1" dirty="0">
              <a:solidFill>
                <a:schemeClr val="bg1"/>
              </a:solidFill>
              <a:latin typeface="Arial Bold" panose="020B0704020202020204" pitchFamily="34" charset="0"/>
              <a:cs typeface="Arial Bold" panose="020B0704020202020204" pitchFamily="34" charset="0"/>
            </a:endParaRPr>
          </a:p>
        </p:txBody>
      </p:sp>
      <p:sp>
        <p:nvSpPr>
          <p:cNvPr id="9" name="TextBox 8"/>
          <p:cNvSpPr txBox="1"/>
          <p:nvPr/>
        </p:nvSpPr>
        <p:spPr>
          <a:xfrm>
            <a:off x="402738" y="716260"/>
            <a:ext cx="11386524" cy="523220"/>
          </a:xfrm>
          <a:prstGeom prst="rect">
            <a:avLst/>
          </a:prstGeom>
          <a:noFill/>
        </p:spPr>
        <p:txBody>
          <a:bodyPr wrap="square" rtlCol="0">
            <a:spAutoFit/>
          </a:bodyPr>
          <a:lstStyle/>
          <a:p>
            <a:pPr lvl="0"/>
            <a:r>
              <a:rPr lang="en-US" sz="1400" dirty="0">
                <a:solidFill>
                  <a:schemeClr val="tx1">
                    <a:lumMod val="65000"/>
                    <a:lumOff val="35000"/>
                  </a:schemeClr>
                </a:solidFill>
                <a:latin typeface="Arial" panose="020B0604020202020204" pitchFamily="34" charset="0"/>
                <a:cs typeface="Arial" panose="020B0604020202020204" pitchFamily="34" charset="0"/>
              </a:rPr>
              <a:t>Images can be copied and pasted into any relevant materials (e.g., PowerPoint) or downloaded at this link: </a:t>
            </a:r>
            <a:r>
              <a:rPr lang="en-US" sz="1400" dirty="0">
                <a:solidFill>
                  <a:schemeClr val="tx1">
                    <a:lumMod val="65000"/>
                    <a:lumOff val="35000"/>
                  </a:schemeClr>
                </a:solidFill>
                <a:latin typeface="Arial" panose="020B0604020202020204" pitchFamily="34" charset="0"/>
                <a:cs typeface="Arial" panose="020B0604020202020204" pitchFamily="34" charset="0"/>
                <a:hlinkClick r:id="rId2"/>
              </a:rPr>
              <a:t>https://app.box.com/s/50xk1j6oxi367v0h9a9k6jvt2jt8ku0r</a:t>
            </a:r>
            <a:r>
              <a:rPr lang="en-US" sz="1400" dirty="0">
                <a:solidFill>
                  <a:schemeClr val="tx1">
                    <a:lumMod val="65000"/>
                    <a:lumOff val="35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xmlns="" id="{1C26B9CD-E7B7-48A0-A30F-A316FDD021C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07256" y="41821"/>
            <a:ext cx="1582006" cy="636911"/>
          </a:xfrm>
          <a:prstGeom prst="rect">
            <a:avLst/>
          </a:prstGeom>
        </p:spPr>
      </p:pic>
      <p:pic>
        <p:nvPicPr>
          <p:cNvPr id="10" name="Picture 9">
            <a:extLst>
              <a:ext uri="{FF2B5EF4-FFF2-40B4-BE49-F238E27FC236}">
                <a16:creationId xmlns:a16="http://schemas.microsoft.com/office/drawing/2014/main" xmlns="" id="{5FCD2CE0-5E33-48FA-B5B0-185A7680C3D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500" y="1200526"/>
            <a:ext cx="4737100" cy="4672886"/>
          </a:xfrm>
          <a:prstGeom prst="rect">
            <a:avLst/>
          </a:prstGeom>
          <a:noFill/>
          <a:ln>
            <a:noFill/>
          </a:ln>
        </p:spPr>
      </p:pic>
      <p:pic>
        <p:nvPicPr>
          <p:cNvPr id="12" name="Picture 11">
            <a:extLst>
              <a:ext uri="{FF2B5EF4-FFF2-40B4-BE49-F238E27FC236}">
                <a16:creationId xmlns:a16="http://schemas.microsoft.com/office/drawing/2014/main" xmlns="" id="{94A06084-4709-4E11-BB18-DF10E5FC341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324602" y="1200526"/>
            <a:ext cx="5080000" cy="4672886"/>
          </a:xfrm>
          <a:prstGeom prst="rect">
            <a:avLst/>
          </a:prstGeom>
          <a:noFill/>
          <a:ln>
            <a:noFill/>
          </a:ln>
        </p:spPr>
      </p:pic>
    </p:spTree>
    <p:extLst>
      <p:ext uri="{BB962C8B-B14F-4D97-AF65-F5344CB8AC3E}">
        <p14:creationId xmlns:p14="http://schemas.microsoft.com/office/powerpoint/2010/main" val="1185414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646</Words>
  <Application>Microsoft Office PowerPoint</Application>
  <PresentationFormat>Custom</PresentationFormat>
  <Paragraphs>62</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Gilbraith, Nate</dc:creator>
  <cp:lastModifiedBy>Blank</cp:lastModifiedBy>
  <cp:revision>21</cp:revision>
  <dcterms:created xsi:type="dcterms:W3CDTF">2019-01-23T14:41:07Z</dcterms:created>
  <dcterms:modified xsi:type="dcterms:W3CDTF">2019-03-01T17:30:09Z</dcterms:modified>
</cp:coreProperties>
</file>