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9"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DC User" initials="CU" lastIdx="1" clrIdx="0"/>
  <p:cmAuthor id="2" name="kmckenna" initials="k" lastIdx="2" clrIdx="1"/>
  <p:cmAuthor id="3" name="Office 2004 Test Drive User" initials="O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24" autoAdjust="0"/>
  </p:normalViewPr>
  <p:slideViewPr>
    <p:cSldViewPr>
      <p:cViewPr>
        <p:scale>
          <a:sx n="65" d="100"/>
          <a:sy n="65" d="100"/>
        </p:scale>
        <p:origin x="-1306"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598D1-7422-4779-9A56-FA7CB84F5DC4}" type="datetimeFigureOut">
              <a:rPr lang="en-US" smtClean="0"/>
              <a:pPr/>
              <a:t>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95C5E-205B-4BA1-9BA8-AAFA119E6F50}" type="slidenum">
              <a:rPr lang="en-US" smtClean="0"/>
              <a:pPr/>
              <a:t>‹#›</a:t>
            </a:fld>
            <a:endParaRPr lang="en-US"/>
          </a:p>
        </p:txBody>
      </p:sp>
    </p:spTree>
    <p:extLst>
      <p:ext uri="{BB962C8B-B14F-4D97-AF65-F5344CB8AC3E}">
        <p14:creationId xmlns:p14="http://schemas.microsoft.com/office/powerpoint/2010/main" val="988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vaxclinicpledge@izsummitpartners.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1</a:t>
            </a:fld>
            <a:endParaRPr lang="en-US" dirty="0"/>
          </a:p>
        </p:txBody>
      </p:sp>
    </p:spTree>
    <p:extLst>
      <p:ext uri="{BB962C8B-B14F-4D97-AF65-F5344CB8AC3E}">
        <p14:creationId xmlns:p14="http://schemas.microsoft.com/office/powerpoint/2010/main" val="277034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At the time of this incident several years ago, there was no “gold standard” for organizations that run vaccination clinics in satellite, temporary, or off-site settings.</a:t>
            </a:r>
          </a:p>
          <a:p>
            <a:pPr fontAlgn="base"/>
            <a:endParaRPr lang="en-US" dirty="0"/>
          </a:p>
          <a:p>
            <a:pPr fontAlgn="base"/>
            <a:r>
              <a:rPr lang="en-US" dirty="0"/>
              <a:t>Thus, the National Adult and Influenza Immunization Summit’s Influenza Working Group decided to take this issue on and create a Checklist of Best Practices for vaccination clinics held in non-traditional settings.</a:t>
            </a:r>
          </a:p>
        </p:txBody>
      </p:sp>
      <p:sp>
        <p:nvSpPr>
          <p:cNvPr id="4" name="Slide Number Placeholder 3"/>
          <p:cNvSpPr>
            <a:spLocks noGrp="1"/>
          </p:cNvSpPr>
          <p:nvPr>
            <p:ph type="sldNum" sz="quarter" idx="10"/>
          </p:nvPr>
        </p:nvSpPr>
        <p:spPr/>
        <p:txBody>
          <a:bodyPr/>
          <a:lstStyle/>
          <a:p>
            <a:fld id="{BB9C3755-2F58-4469-B1A3-43AE0B05F2A4}" type="slidenum">
              <a:rPr lang="en-US" smtClean="0"/>
              <a:t>10</a:t>
            </a:fld>
            <a:endParaRPr lang="en-US"/>
          </a:p>
        </p:txBody>
      </p:sp>
    </p:spTree>
    <p:extLst>
      <p:ext uri="{BB962C8B-B14F-4D97-AF65-F5344CB8AC3E}">
        <p14:creationId xmlns:p14="http://schemas.microsoft.com/office/powerpoint/2010/main" val="349527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safety checklists are validated risk reduction tools in healthcare and other industries. Thus, why not have one for vaccine clinics, particularly in temporary settings where mistakes are bound to happen?</a:t>
            </a: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11</a:t>
            </a:fld>
            <a:endParaRPr lang="en-US"/>
          </a:p>
        </p:txBody>
      </p:sp>
    </p:spTree>
    <p:extLst>
      <p:ext uri="{BB962C8B-B14F-4D97-AF65-F5344CB8AC3E}">
        <p14:creationId xmlns:p14="http://schemas.microsoft.com/office/powerpoint/2010/main" val="267025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provide some background, the National Adult and Influenza Immunization Summit, or NAIIS, is dedicated to addressing and resolving adult and influenza immunization issues and improving the use of vaccines recommended by the Advisory Committee on Immunization Practices.  </a:t>
            </a:r>
          </a:p>
          <a:p>
            <a:endParaRPr lang="en-US" baseline="0" dirty="0"/>
          </a:p>
          <a:p>
            <a:r>
              <a:rPr lang="en-US" baseline="0" dirty="0"/>
              <a:t>There are 3 organizations that lead the Summit including the CDC, the Immunization Action Coalition, and the National Vaccine Program Office.  </a:t>
            </a:r>
          </a:p>
          <a:p>
            <a:endParaRPr lang="en-US" baseline="0" dirty="0"/>
          </a:p>
          <a:p>
            <a:r>
              <a:rPr lang="en-US" baseline="0" dirty="0"/>
              <a:t>The Summit comprises more than 700 partners, representing more than 130 public and private organizations, including professional organizations, immunization coalitions, distributors, industry, state and local health departments, and academic institutions.</a:t>
            </a:r>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12</a:t>
            </a:fld>
            <a:endParaRPr lang="en-US"/>
          </a:p>
        </p:txBody>
      </p:sp>
    </p:spTree>
    <p:extLst>
      <p:ext uri="{BB962C8B-B14F-4D97-AF65-F5344CB8AC3E}">
        <p14:creationId xmlns:p14="http://schemas.microsoft.com/office/powerpoint/2010/main" val="4284409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There are currently 3 work groups that carry out the bulk of the work of the Summit, including our WG, the Influenza WG. </a:t>
            </a:r>
          </a:p>
          <a:p>
            <a:pPr defTabSz="897301">
              <a:defRPr/>
            </a:pPr>
            <a:endParaRPr lang="en-US" dirty="0"/>
          </a:p>
          <a:p>
            <a:pPr defTabSz="897301">
              <a:defRPr/>
            </a:pPr>
            <a:r>
              <a:rPr lang="en-US" dirty="0"/>
              <a:t>The mission of the IWG is to improve influenza vaccination coverage and promote best practices. </a:t>
            </a:r>
          </a:p>
          <a:p>
            <a:pPr defTabSz="897301">
              <a:defRPr/>
            </a:pPr>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13</a:t>
            </a:fld>
            <a:endParaRPr lang="en-US"/>
          </a:p>
        </p:txBody>
      </p:sp>
    </p:spTree>
    <p:extLst>
      <p:ext uri="{BB962C8B-B14F-4D97-AF65-F5344CB8AC3E}">
        <p14:creationId xmlns:p14="http://schemas.microsoft.com/office/powerpoint/2010/main" val="376503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solidFill>
                  <a:srgbClr val="000000"/>
                </a:solidFill>
              </a:rPr>
              <a:t>To improve, standardize and reduce risk for vaccine clinics in these non-traditional settings, the NAIIS Influenza Working Group developed:</a:t>
            </a:r>
          </a:p>
          <a:p>
            <a:pPr lvl="1"/>
            <a:r>
              <a:rPr lang="en-US" dirty="0">
                <a:solidFill>
                  <a:srgbClr val="000000"/>
                </a:solidFill>
              </a:rPr>
              <a:t>- Checklist of best practices for vaccination clinics held at satellite, temporary, or off-site locations.</a:t>
            </a:r>
          </a:p>
          <a:p>
            <a:pPr lvl="1"/>
            <a:r>
              <a:rPr lang="en-US" dirty="0">
                <a:solidFill>
                  <a:srgbClr val="000000"/>
                </a:solidFill>
              </a:rPr>
              <a:t>- Pledge for organizations implementing temporary vaccination clinics affirming they will adhere to best practices.</a:t>
            </a:r>
          </a:p>
          <a:p>
            <a:pPr lvl="1"/>
            <a:r>
              <a:rPr lang="en-US" dirty="0">
                <a:solidFill>
                  <a:srgbClr val="000000"/>
                </a:solidFill>
              </a:rPr>
              <a:t>- Ten point “poster” (a resource guide) summarizing principles for safe vaccination</a:t>
            </a:r>
          </a:p>
          <a:p>
            <a:pPr lvl="1"/>
            <a:r>
              <a:rPr lang="en-US" dirty="0">
                <a:solidFill>
                  <a:srgbClr val="000000"/>
                </a:solidFill>
              </a:rPr>
              <a:t>- FAQ webpage</a:t>
            </a:r>
          </a:p>
          <a:p>
            <a:endParaRPr lang="en-US" dirty="0"/>
          </a:p>
          <a:p>
            <a:r>
              <a:rPr lang="en-US" dirty="0"/>
              <a:t>Our goal was to improve safety but not to decrease access to these non-traditional vaccination clinics. </a:t>
            </a:r>
          </a:p>
        </p:txBody>
      </p:sp>
      <p:sp>
        <p:nvSpPr>
          <p:cNvPr id="4" name="Slide Number Placeholder 3"/>
          <p:cNvSpPr>
            <a:spLocks noGrp="1"/>
          </p:cNvSpPr>
          <p:nvPr>
            <p:ph type="sldNum" sz="quarter" idx="10"/>
          </p:nvPr>
        </p:nvSpPr>
        <p:spPr/>
        <p:txBody>
          <a:bodyPr/>
          <a:lstStyle/>
          <a:p>
            <a:fld id="{BB9C3755-2F58-4469-B1A3-43AE0B05F2A4}" type="slidenum">
              <a:rPr lang="en-US" smtClean="0"/>
              <a:t>14</a:t>
            </a:fld>
            <a:endParaRPr lang="en-US"/>
          </a:p>
        </p:txBody>
      </p:sp>
    </p:spTree>
    <p:extLst>
      <p:ext uri="{BB962C8B-B14F-4D97-AF65-F5344CB8AC3E}">
        <p14:creationId xmlns:p14="http://schemas.microsoft.com/office/powerpoint/2010/main" val="160348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  </a:t>
            </a:r>
          </a:p>
        </p:txBody>
      </p:sp>
      <p:sp>
        <p:nvSpPr>
          <p:cNvPr id="4" name="Slide Number Placeholder 3"/>
          <p:cNvSpPr>
            <a:spLocks noGrp="1"/>
          </p:cNvSpPr>
          <p:nvPr>
            <p:ph type="sldNum" sz="quarter" idx="10"/>
          </p:nvPr>
        </p:nvSpPr>
        <p:spPr/>
        <p:txBody>
          <a:bodyPr/>
          <a:lstStyle/>
          <a:p>
            <a:fld id="{BB9C3755-2F58-4469-B1A3-43AE0B05F2A4}" type="slidenum">
              <a:rPr lang="en-US" smtClean="0"/>
              <a:t>15</a:t>
            </a:fld>
            <a:endParaRPr lang="en-US"/>
          </a:p>
        </p:txBody>
      </p:sp>
    </p:spTree>
    <p:extLst>
      <p:ext uri="{BB962C8B-B14F-4D97-AF65-F5344CB8AC3E}">
        <p14:creationId xmlns:p14="http://schemas.microsoft.com/office/powerpoint/2010/main" val="311460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Checklist of Best Practices is a: </a:t>
            </a:r>
          </a:p>
          <a:p>
            <a:endParaRPr lang="en-US" dirty="0"/>
          </a:p>
          <a:p>
            <a:r>
              <a:rPr lang="en-US" dirty="0"/>
              <a:t>Comprehensive, step-by-step guide for clinic coordinators/supervisors overseeing vaccination clinics.</a:t>
            </a:r>
          </a:p>
          <a:p>
            <a:pPr lvl="1"/>
            <a:endParaRPr lang="en-US" dirty="0"/>
          </a:p>
          <a:p>
            <a:r>
              <a:rPr lang="en-US" dirty="0"/>
              <a:t>The checklist is divided into before, during, and after clinic sections and covers:</a:t>
            </a:r>
          </a:p>
          <a:p>
            <a:pPr lvl="1"/>
            <a:r>
              <a:rPr lang="en-US" dirty="0"/>
              <a:t>Vaccine Shipment</a:t>
            </a:r>
          </a:p>
          <a:p>
            <a:pPr lvl="1"/>
            <a:r>
              <a:rPr lang="en-US" dirty="0"/>
              <a:t>Vaccine Transport</a:t>
            </a:r>
          </a:p>
          <a:p>
            <a:pPr lvl="1"/>
            <a:r>
              <a:rPr lang="en-US" dirty="0"/>
              <a:t>Vaccine Storage and Handling</a:t>
            </a:r>
          </a:p>
          <a:p>
            <a:pPr lvl="1"/>
            <a:r>
              <a:rPr lang="en-US" dirty="0"/>
              <a:t>Clinic Preparation and Supplies</a:t>
            </a:r>
          </a:p>
          <a:p>
            <a:pPr lvl="1"/>
            <a:r>
              <a:rPr lang="en-US" dirty="0"/>
              <a:t>Vaccine Administration</a:t>
            </a:r>
          </a:p>
          <a:p>
            <a:pPr lvl="1"/>
            <a:r>
              <a:rPr lang="en-US" dirty="0"/>
              <a:t>And Documentation</a:t>
            </a:r>
          </a:p>
        </p:txBody>
      </p:sp>
      <p:sp>
        <p:nvSpPr>
          <p:cNvPr id="4" name="Slide Number Placeholder 3"/>
          <p:cNvSpPr>
            <a:spLocks noGrp="1"/>
          </p:cNvSpPr>
          <p:nvPr>
            <p:ph type="sldNum" sz="quarter" idx="10"/>
          </p:nvPr>
        </p:nvSpPr>
        <p:spPr/>
        <p:txBody>
          <a:bodyPr/>
          <a:lstStyle/>
          <a:p>
            <a:fld id="{BB9C3755-2F58-4469-B1A3-43AE0B05F2A4}" type="slidenum">
              <a:rPr lang="en-US" smtClean="0"/>
              <a:t>16</a:t>
            </a:fld>
            <a:endParaRPr lang="en-US"/>
          </a:p>
        </p:txBody>
      </p:sp>
    </p:spTree>
    <p:extLst>
      <p:ext uri="{BB962C8B-B14F-4D97-AF65-F5344CB8AC3E}">
        <p14:creationId xmlns:p14="http://schemas.microsoft.com/office/powerpoint/2010/main" val="169674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checklist, critical steps for patient safety and vaccine effectiveness are identified with a stop sign icon.</a:t>
            </a:r>
          </a:p>
          <a:p>
            <a:endParaRPr lang="en-US" dirty="0"/>
          </a:p>
          <a:p>
            <a:r>
              <a:rPr lang="en-US" dirty="0"/>
              <a:t>If any of these stop sign items are checked as “NO,” users are directed to STOP the clinic and follow their organization’s protocols and/or contact the state or local health department before proceeding</a:t>
            </a: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17</a:t>
            </a:fld>
            <a:endParaRPr lang="en-US"/>
          </a:p>
        </p:txBody>
      </p:sp>
    </p:spTree>
    <p:extLst>
      <p:ext uri="{BB962C8B-B14F-4D97-AF65-F5344CB8AC3E}">
        <p14:creationId xmlns:p14="http://schemas.microsoft.com/office/powerpoint/2010/main" val="201168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take you through each section of the checklist. </a:t>
            </a:r>
          </a:p>
          <a:p>
            <a:r>
              <a:rPr lang="en-US" dirty="0"/>
              <a:t>The title page provides an overview of the checklist on the top,</a:t>
            </a:r>
          </a:p>
          <a:p>
            <a:r>
              <a:rPr lang="en-US" dirty="0"/>
              <a:t>Gives step by step instructions on how to use the checklist in the middle,</a:t>
            </a:r>
          </a:p>
          <a:p>
            <a:r>
              <a:rPr lang="en-US" dirty="0"/>
              <a:t>And provides space for signatures of the clinic coordinator/supervisor and dates of the clinic at the bottom.</a:t>
            </a:r>
          </a:p>
          <a:p>
            <a:endParaRPr lang="en-US" dirty="0"/>
          </a:p>
          <a:p>
            <a:endParaRPr lang="en-US" sz="1400" dirty="0"/>
          </a:p>
        </p:txBody>
      </p:sp>
      <p:sp>
        <p:nvSpPr>
          <p:cNvPr id="4" name="Slide Number Placeholder 3"/>
          <p:cNvSpPr>
            <a:spLocks noGrp="1"/>
          </p:cNvSpPr>
          <p:nvPr>
            <p:ph type="sldNum" sz="quarter" idx="10"/>
          </p:nvPr>
        </p:nvSpPr>
        <p:spPr/>
        <p:txBody>
          <a:bodyPr/>
          <a:lstStyle/>
          <a:p>
            <a:fld id="{BB9C3755-2F58-4469-B1A3-43AE0B05F2A4}" type="slidenum">
              <a:rPr lang="en-US" smtClean="0"/>
              <a:t>18</a:t>
            </a:fld>
            <a:endParaRPr lang="en-US"/>
          </a:p>
        </p:txBody>
      </p:sp>
    </p:spTree>
    <p:extLst>
      <p:ext uri="{BB962C8B-B14F-4D97-AF65-F5344CB8AC3E}">
        <p14:creationId xmlns:p14="http://schemas.microsoft.com/office/powerpoint/2010/main" val="43377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In the main body of the checklist, there are 4 full pages of rows to check.  This slide shows the first full page of the checklist.  There are 3 main sections:  “before the clinic”, “during the clinic”, and “after the clinic”.  Within each section, there are subsections identified by the blue rows.  In the next few slides, I will walk you through each of the sections and subsections.  </a:t>
            </a: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19</a:t>
            </a:fld>
            <a:endParaRPr lang="en-US"/>
          </a:p>
        </p:txBody>
      </p:sp>
    </p:spTree>
    <p:extLst>
      <p:ext uri="{BB962C8B-B14F-4D97-AF65-F5344CB8AC3E}">
        <p14:creationId xmlns:p14="http://schemas.microsoft.com/office/powerpoint/2010/main" val="279436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baseline="0" dirty="0"/>
              <a:t>As {medical and health} leaders in your industry or organization, it is likely that you have influenza vaccination clinics for your employees at the workplace.  The workplace and other non-clinic settings provide excellent opportunities for adult vaccination. However, vaccination clinics in these settings have unique challenges and may also </a:t>
            </a:r>
            <a:r>
              <a:rPr lang="en-US" b="0" dirty="0"/>
              <a:t>be vulnerable</a:t>
            </a:r>
            <a:r>
              <a:rPr lang="en-US" b="0" baseline="0" dirty="0"/>
              <a:t> </a:t>
            </a:r>
            <a:r>
              <a:rPr lang="en-US" b="0" dirty="0"/>
              <a:t>to unsafe environments and vaccine administration errors.  </a:t>
            </a:r>
          </a:p>
          <a:p>
            <a:pPr defTabSz="914350">
              <a:defRPr/>
            </a:pPr>
            <a:endParaRPr lang="en-US" b="0" dirty="0"/>
          </a:p>
          <a:p>
            <a:pPr defTabSz="914350">
              <a:defRPr/>
            </a:pPr>
            <a:r>
              <a:rPr lang="en-US" b="0" dirty="0"/>
              <a:t>I will be describing tools, including a checklist</a:t>
            </a:r>
            <a:r>
              <a:rPr lang="en-US" b="0" baseline="0" dirty="0"/>
              <a:t> of best practices, a pledge, and additional resources that were created to help ensure that vaccination clinics in satellite, temporary, or off-site locations, including those held at the workplace, are done safely. </a:t>
            </a:r>
            <a:endParaRPr lang="en-US" dirty="0"/>
          </a:p>
          <a:p>
            <a:pPr lvl="0"/>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2</a:t>
            </a:fld>
            <a:endParaRPr lang="en-US"/>
          </a:p>
        </p:txBody>
      </p:sp>
    </p:spTree>
    <p:extLst>
      <p:ext uri="{BB962C8B-B14F-4D97-AF65-F5344CB8AC3E}">
        <p14:creationId xmlns:p14="http://schemas.microsoft.com/office/powerpoint/2010/main" val="160534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The first subsection in the “before the clinic” section covers vaccine shipment which is highlighted in the top light blue row, and shown in the red inset.  We strongly recommend that vaccine is shipped directly to the facility or clinic site.  </a:t>
            </a:r>
          </a:p>
          <a:p>
            <a:pPr defTabSz="897301">
              <a:defRPr/>
            </a:pPr>
            <a:endParaRPr lang="en-US" dirty="0"/>
          </a:p>
          <a:p>
            <a:pPr defTabSz="897301">
              <a:defRPr/>
            </a:pPr>
            <a:r>
              <a:rPr lang="en-US" dirty="0"/>
              <a:t>However, since many organizations opt not to ship directly to the site or are unable to receive shipments directly to the site, we included a subsection on vaccine transport which is highlighted in the second blue row.  This subsection of rows includes 3 stop signs, because if the vaccine is not transported using a portable vaccine refrigerator or qualified container and </a:t>
            </a:r>
            <a:r>
              <a:rPr lang="en-US" dirty="0" err="1"/>
              <a:t>packout</a:t>
            </a:r>
            <a:r>
              <a:rPr lang="en-US" dirty="0"/>
              <a:t> designed to transport vaccines within the temperature range recommended by the manufacturers, then the clinic should not proceed.  </a:t>
            </a: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20</a:t>
            </a:fld>
            <a:endParaRPr lang="en-US"/>
          </a:p>
        </p:txBody>
      </p:sp>
    </p:spTree>
    <p:extLst>
      <p:ext uri="{BB962C8B-B14F-4D97-AF65-F5344CB8AC3E}">
        <p14:creationId xmlns:p14="http://schemas.microsoft.com/office/powerpoint/2010/main" val="2047576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The next subsection of the checklist that should be completed is the Vaccine Storage and Handling that occurs upon arrival at the facility or clinic.  Again, you’ll notice that there are stop signs in almost every single row in this subsection since maintaining the proper temperature of the vaccine is of utmost importance.</a:t>
            </a: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21</a:t>
            </a:fld>
            <a:endParaRPr lang="en-US"/>
          </a:p>
        </p:txBody>
      </p:sp>
    </p:spTree>
    <p:extLst>
      <p:ext uri="{BB962C8B-B14F-4D97-AF65-F5344CB8AC3E}">
        <p14:creationId xmlns:p14="http://schemas.microsoft.com/office/powerpoint/2010/main" val="1145424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topic in the “Before the Clinic” section of the checklist is about clinic preparation and supplies.  </a:t>
            </a:r>
          </a:p>
          <a:p>
            <a:endParaRPr lang="en-US" dirty="0"/>
          </a:p>
          <a:p>
            <a:r>
              <a:rPr lang="en-US" dirty="0"/>
              <a:t>The stop sign items in this section include having an emergency medical kit and having providers on site who are certified in CPR and dealing with medical emergencies.</a:t>
            </a:r>
          </a:p>
        </p:txBody>
      </p:sp>
      <p:sp>
        <p:nvSpPr>
          <p:cNvPr id="4" name="Slide Number Placeholder 3"/>
          <p:cNvSpPr>
            <a:spLocks noGrp="1"/>
          </p:cNvSpPr>
          <p:nvPr>
            <p:ph type="sldNum" sz="quarter" idx="10"/>
          </p:nvPr>
        </p:nvSpPr>
        <p:spPr/>
        <p:txBody>
          <a:bodyPr/>
          <a:lstStyle/>
          <a:p>
            <a:fld id="{BB9C3755-2F58-4469-B1A3-43AE0B05F2A4}" type="slidenum">
              <a:rPr lang="en-US" smtClean="0"/>
              <a:t>22</a:t>
            </a:fld>
            <a:endParaRPr lang="en-US"/>
          </a:p>
        </p:txBody>
      </p:sp>
    </p:spTree>
    <p:extLst>
      <p:ext uri="{BB962C8B-B14F-4D97-AF65-F5344CB8AC3E}">
        <p14:creationId xmlns:p14="http://schemas.microsoft.com/office/powerpoint/2010/main" val="1076992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section of the checklist is the “During the Clinic” section.  This section is to be completed while the clinic is occurring and reviewed at the end of the shift.  </a:t>
            </a:r>
          </a:p>
          <a:p>
            <a:endParaRPr lang="en-US" dirty="0"/>
          </a:p>
          <a:p>
            <a:r>
              <a:rPr lang="en-US" dirty="0"/>
              <a:t>The first subsection in the “During the Clinic” section covers vaccine storage and handling at the facility or clinic.  </a:t>
            </a:r>
          </a:p>
        </p:txBody>
      </p:sp>
      <p:sp>
        <p:nvSpPr>
          <p:cNvPr id="4" name="Slide Number Placeholder 3"/>
          <p:cNvSpPr>
            <a:spLocks noGrp="1"/>
          </p:cNvSpPr>
          <p:nvPr>
            <p:ph type="sldNum" sz="quarter" idx="10"/>
          </p:nvPr>
        </p:nvSpPr>
        <p:spPr/>
        <p:txBody>
          <a:bodyPr/>
          <a:lstStyle/>
          <a:p>
            <a:fld id="{BB9C3755-2F58-4469-B1A3-43AE0B05F2A4}" type="slidenum">
              <a:rPr lang="en-US" smtClean="0"/>
              <a:t>23</a:t>
            </a:fld>
            <a:endParaRPr lang="en-US"/>
          </a:p>
        </p:txBody>
      </p:sp>
    </p:spTree>
    <p:extLst>
      <p:ext uri="{BB962C8B-B14F-4D97-AF65-F5344CB8AC3E}">
        <p14:creationId xmlns:p14="http://schemas.microsoft.com/office/powerpoint/2010/main" val="1815628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subsection for during the clinic is on vaccine preparation.  Stop signs are included to verify that expiration dates of vaccines are being checked and are not expired and again to check that vaccines are being kept in the recommended temperature range once they’ve been drawn up.  </a:t>
            </a:r>
          </a:p>
        </p:txBody>
      </p:sp>
      <p:sp>
        <p:nvSpPr>
          <p:cNvPr id="4" name="Slide Number Placeholder 3"/>
          <p:cNvSpPr>
            <a:spLocks noGrp="1"/>
          </p:cNvSpPr>
          <p:nvPr>
            <p:ph type="sldNum" sz="quarter" idx="10"/>
          </p:nvPr>
        </p:nvSpPr>
        <p:spPr/>
        <p:txBody>
          <a:bodyPr/>
          <a:lstStyle/>
          <a:p>
            <a:fld id="{BB9C3755-2F58-4469-B1A3-43AE0B05F2A4}" type="slidenum">
              <a:rPr lang="en-US" smtClean="0"/>
              <a:t>24</a:t>
            </a:fld>
            <a:endParaRPr lang="en-US"/>
          </a:p>
        </p:txBody>
      </p:sp>
    </p:spTree>
    <p:extLst>
      <p:ext uri="{BB962C8B-B14F-4D97-AF65-F5344CB8AC3E}">
        <p14:creationId xmlns:p14="http://schemas.microsoft.com/office/powerpoint/2010/main" val="622105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subsection to be completed “During the Clinic” is for Vaccine Administration.  There are a number of stop signs in this subsection for the clinic coordinator to make sure that staff is administering vaccines using the correct route and dose to the correct patient. </a:t>
            </a:r>
          </a:p>
        </p:txBody>
      </p:sp>
      <p:sp>
        <p:nvSpPr>
          <p:cNvPr id="4" name="Slide Number Placeholder 3"/>
          <p:cNvSpPr>
            <a:spLocks noGrp="1"/>
          </p:cNvSpPr>
          <p:nvPr>
            <p:ph type="sldNum" sz="quarter" idx="10"/>
          </p:nvPr>
        </p:nvSpPr>
        <p:spPr/>
        <p:txBody>
          <a:bodyPr/>
          <a:lstStyle/>
          <a:p>
            <a:fld id="{BB9C3755-2F58-4469-B1A3-43AE0B05F2A4}" type="slidenum">
              <a:rPr lang="en-US" smtClean="0"/>
              <a:t>25</a:t>
            </a:fld>
            <a:endParaRPr lang="en-US"/>
          </a:p>
        </p:txBody>
      </p:sp>
    </p:spTree>
    <p:extLst>
      <p:ext uri="{BB962C8B-B14F-4D97-AF65-F5344CB8AC3E}">
        <p14:creationId xmlns:p14="http://schemas.microsoft.com/office/powerpoint/2010/main" val="3363826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also a subsection on administration of injectable vaccines.  </a:t>
            </a:r>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26</a:t>
            </a:fld>
            <a:endParaRPr lang="en-US"/>
          </a:p>
        </p:txBody>
      </p:sp>
    </p:spTree>
    <p:extLst>
      <p:ext uri="{BB962C8B-B14F-4D97-AF65-F5344CB8AC3E}">
        <p14:creationId xmlns:p14="http://schemas.microsoft.com/office/powerpoint/2010/main" val="1212094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documentation is the last section to be completed during the clinic.  </a:t>
            </a:r>
          </a:p>
        </p:txBody>
      </p:sp>
      <p:sp>
        <p:nvSpPr>
          <p:cNvPr id="4" name="Slide Number Placeholder 3"/>
          <p:cNvSpPr>
            <a:spLocks noGrp="1"/>
          </p:cNvSpPr>
          <p:nvPr>
            <p:ph type="sldNum" sz="quarter" idx="10"/>
          </p:nvPr>
        </p:nvSpPr>
        <p:spPr/>
        <p:txBody>
          <a:bodyPr/>
          <a:lstStyle/>
          <a:p>
            <a:fld id="{BB9C3755-2F58-4469-B1A3-43AE0B05F2A4}" type="slidenum">
              <a:rPr lang="en-US" smtClean="0"/>
              <a:t>27</a:t>
            </a:fld>
            <a:endParaRPr lang="en-US"/>
          </a:p>
        </p:txBody>
      </p:sp>
    </p:spTree>
    <p:extLst>
      <p:ext uri="{BB962C8B-B14F-4D97-AF65-F5344CB8AC3E}">
        <p14:creationId xmlns:p14="http://schemas.microsoft.com/office/powerpoint/2010/main" val="164452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Section of the checklist pertains to “after the clinic”. </a:t>
            </a:r>
          </a:p>
        </p:txBody>
      </p:sp>
      <p:sp>
        <p:nvSpPr>
          <p:cNvPr id="4" name="Slide Number Placeholder 3"/>
          <p:cNvSpPr>
            <a:spLocks noGrp="1"/>
          </p:cNvSpPr>
          <p:nvPr>
            <p:ph type="sldNum" sz="quarter" idx="10"/>
          </p:nvPr>
        </p:nvSpPr>
        <p:spPr/>
        <p:txBody>
          <a:bodyPr/>
          <a:lstStyle/>
          <a:p>
            <a:fld id="{BB9C3755-2F58-4469-B1A3-43AE0B05F2A4}" type="slidenum">
              <a:rPr lang="en-US" smtClean="0"/>
              <a:t>28</a:t>
            </a:fld>
            <a:endParaRPr lang="en-US"/>
          </a:p>
        </p:txBody>
      </p:sp>
    </p:spTree>
    <p:extLst>
      <p:ext uri="{BB962C8B-B14F-4D97-AF65-F5344CB8AC3E}">
        <p14:creationId xmlns:p14="http://schemas.microsoft.com/office/powerpoint/2010/main" val="3976130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subsection relates to post-clinic documentation with a stop sign on placing patient medical information in secured storage locations. </a:t>
            </a:r>
          </a:p>
        </p:txBody>
      </p:sp>
      <p:sp>
        <p:nvSpPr>
          <p:cNvPr id="4" name="Slide Number Placeholder 3"/>
          <p:cNvSpPr>
            <a:spLocks noGrp="1"/>
          </p:cNvSpPr>
          <p:nvPr>
            <p:ph type="sldNum" sz="quarter" idx="10"/>
          </p:nvPr>
        </p:nvSpPr>
        <p:spPr/>
        <p:txBody>
          <a:bodyPr/>
          <a:lstStyle/>
          <a:p>
            <a:fld id="{BB9C3755-2F58-4469-B1A3-43AE0B05F2A4}" type="slidenum">
              <a:rPr lang="en-US" smtClean="0"/>
              <a:t>29</a:t>
            </a:fld>
            <a:endParaRPr lang="en-US"/>
          </a:p>
        </p:txBody>
      </p:sp>
    </p:spTree>
    <p:extLst>
      <p:ext uri="{BB962C8B-B14F-4D97-AF65-F5344CB8AC3E}">
        <p14:creationId xmlns:p14="http://schemas.microsoft.com/office/powerpoint/2010/main" val="283234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Satellite, temporary, and off-site vaccination clinics can play a very important role in improving vaccination coverage rates and vaccinating hard-to-reach populations by optimizing convenience for recipients.</a:t>
            </a:r>
          </a:p>
          <a:p>
            <a:pPr fontAlgn="base"/>
            <a:endParaRPr lang="en-US" dirty="0"/>
          </a:p>
          <a:p>
            <a:pPr fontAlgn="base"/>
            <a:r>
              <a:rPr lang="en-US" dirty="0"/>
              <a:t>Of US adults who receive influenza vaccination, 17% are vaccinated at their workplace</a:t>
            </a:r>
            <a:r>
              <a:rPr lang="en-US" baseline="30000" dirty="0"/>
              <a:t>1</a:t>
            </a:r>
            <a:r>
              <a:rPr lang="en-US" dirty="0"/>
              <a:t>. </a:t>
            </a:r>
          </a:p>
          <a:p>
            <a:pPr fontAlgn="base"/>
            <a:endParaRPr lang="en-US" sz="1400" dirty="0"/>
          </a:p>
          <a:p>
            <a:pPr fontAlgn="base"/>
            <a:endParaRPr lang="en-US" sz="14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659152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final page of the checklist, we’ve included additional information and resources.  </a:t>
            </a:r>
          </a:p>
        </p:txBody>
      </p:sp>
      <p:sp>
        <p:nvSpPr>
          <p:cNvPr id="4" name="Slide Number Placeholder 3"/>
          <p:cNvSpPr>
            <a:spLocks noGrp="1"/>
          </p:cNvSpPr>
          <p:nvPr>
            <p:ph type="sldNum" sz="quarter" idx="10"/>
          </p:nvPr>
        </p:nvSpPr>
        <p:spPr/>
        <p:txBody>
          <a:bodyPr/>
          <a:lstStyle/>
          <a:p>
            <a:fld id="{BB9C3755-2F58-4469-B1A3-43AE0B05F2A4}" type="slidenum">
              <a:rPr lang="en-US" smtClean="0"/>
              <a:t>30</a:t>
            </a:fld>
            <a:endParaRPr lang="en-US"/>
          </a:p>
        </p:txBody>
      </p:sp>
    </p:spTree>
    <p:extLst>
      <p:ext uri="{BB962C8B-B14F-4D97-AF65-F5344CB8AC3E}">
        <p14:creationId xmlns:p14="http://schemas.microsoft.com/office/powerpoint/2010/main" val="3321454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latin typeface="+mn-lt"/>
              </a:rPr>
              <a:t>This is a useful</a:t>
            </a:r>
            <a:r>
              <a:rPr lang="en-US" b="0" baseline="0" dirty="0">
                <a:solidFill>
                  <a:schemeClr val="tx1"/>
                </a:solidFill>
                <a:latin typeface="+mn-lt"/>
              </a:rPr>
              <a:t> resource, but only if it is actually being used. </a:t>
            </a:r>
          </a:p>
          <a:p>
            <a:endParaRPr lang="en-US" b="0" dirty="0">
              <a:solidFill>
                <a:schemeClr val="tx1"/>
              </a:solidFill>
              <a:latin typeface="+mn-lt"/>
            </a:endParaRPr>
          </a:p>
          <a:p>
            <a:r>
              <a:rPr lang="en-US" b="0" dirty="0">
                <a:solidFill>
                  <a:schemeClr val="tx1"/>
                </a:solidFill>
                <a:latin typeface="+mn-lt"/>
              </a:rPr>
              <a:t>If your vaccination clinics are done in-house by your Occupational Health staff, it’s important to make sure they are using the checklist</a:t>
            </a:r>
          </a:p>
          <a:p>
            <a:endParaRPr lang="en-US" b="0" dirty="0">
              <a:solidFill>
                <a:schemeClr val="tx1"/>
              </a:solidFill>
              <a:latin typeface="+mn-lt"/>
            </a:endParaRPr>
          </a:p>
          <a:p>
            <a:r>
              <a:rPr lang="en-US" b="0" dirty="0">
                <a:solidFill>
                  <a:schemeClr val="tx1"/>
                </a:solidFill>
                <a:latin typeface="+mn-lt"/>
              </a:rPr>
              <a:t>If you hire out your vaccination clinics to an agency, prior to signing a contract with them, you can ask that they follow the checklist and sign the pledge. </a:t>
            </a: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31</a:t>
            </a:fld>
            <a:endParaRPr lang="en-US"/>
          </a:p>
        </p:txBody>
      </p:sp>
    </p:spTree>
    <p:extLst>
      <p:ext uri="{BB962C8B-B14F-4D97-AF65-F5344CB8AC3E}">
        <p14:creationId xmlns:p14="http://schemas.microsoft.com/office/powerpoint/2010/main" val="4244730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a:t>
            </a:r>
          </a:p>
        </p:txBody>
      </p:sp>
      <p:sp>
        <p:nvSpPr>
          <p:cNvPr id="4" name="Slide Number Placeholder 3"/>
          <p:cNvSpPr>
            <a:spLocks noGrp="1"/>
          </p:cNvSpPr>
          <p:nvPr>
            <p:ph type="sldNum" sz="quarter" idx="10"/>
          </p:nvPr>
        </p:nvSpPr>
        <p:spPr/>
        <p:txBody>
          <a:bodyPr/>
          <a:lstStyle/>
          <a:p>
            <a:pPr defTabSz="897301">
              <a:defRPr/>
            </a:pPr>
            <a:fld id="{BB9C3755-2F58-4469-B1A3-43AE0B05F2A4}" type="slidenum">
              <a:rPr lang="en-US">
                <a:solidFill>
                  <a:prstClr val="black"/>
                </a:solidFill>
                <a:latin typeface="Calibri"/>
              </a:rPr>
              <a:pPr defTabSz="897301">
                <a:defRPr/>
              </a:pPr>
              <a:t>32</a:t>
            </a:fld>
            <a:endParaRPr lang="en-US">
              <a:solidFill>
                <a:prstClr val="black"/>
              </a:solidFill>
              <a:latin typeface="Calibri"/>
            </a:endParaRPr>
          </a:p>
        </p:txBody>
      </p:sp>
    </p:spTree>
    <p:extLst>
      <p:ext uri="{BB962C8B-B14F-4D97-AF65-F5344CB8AC3E}">
        <p14:creationId xmlns:p14="http://schemas.microsoft.com/office/powerpoint/2010/main" val="3238389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pledge can be signed by organizations that adhere to CDC guidelines and best practices when implementing vaccination clinics, this includes adhering to the checklist at every vaccination clinic. </a:t>
            </a:r>
          </a:p>
          <a:p>
            <a:endParaRPr lang="en-US" dirty="0"/>
          </a:p>
          <a:p>
            <a:r>
              <a:rPr lang="en-US" dirty="0"/>
              <a:t>The pledge should be reviewed and signed annually by an organization executive.</a:t>
            </a:r>
          </a:p>
          <a:p>
            <a:endParaRPr lang="en-US" dirty="0"/>
          </a:p>
          <a:p>
            <a:r>
              <a:rPr lang="en-US" dirty="0"/>
              <a:t>Completed pledges should be sent to the Summit Clinic Pledge Coordinator </a:t>
            </a:r>
          </a:p>
          <a:p>
            <a:pPr lvl="1"/>
            <a:r>
              <a:rPr lang="en-US" dirty="0">
                <a:solidFill>
                  <a:srgbClr val="FF0000"/>
                </a:solidFill>
                <a:hlinkClick r:id="rId3"/>
              </a:rPr>
              <a:t>vaxclinicpledge@izsummitpartners.org</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33</a:t>
            </a:fld>
            <a:endParaRPr lang="en-US"/>
          </a:p>
        </p:txBody>
      </p:sp>
    </p:spTree>
    <p:extLst>
      <p:ext uri="{BB962C8B-B14F-4D97-AF65-F5344CB8AC3E}">
        <p14:creationId xmlns:p14="http://schemas.microsoft.com/office/powerpoint/2010/main" val="1111340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to organizations that sign the pledge. Pledging organizations are recognized on the Summit’s “Organizations Pledging Support Page”, as shown here.  This is also an honor that can be included in your organization’s promotional materials, and as a way to show that an organization follows the gold standard, as far as safety guidelines.  </a:t>
            </a:r>
          </a:p>
          <a:p>
            <a:endParaRPr lang="en-US" dirty="0"/>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34</a:t>
            </a:fld>
            <a:endParaRPr lang="en-US"/>
          </a:p>
        </p:txBody>
      </p:sp>
    </p:spTree>
    <p:extLst>
      <p:ext uri="{BB962C8B-B14F-4D97-AF65-F5344CB8AC3E}">
        <p14:creationId xmlns:p14="http://schemas.microsoft.com/office/powerpoint/2010/main" val="1455521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full pledge, and on the next few slides, I will highlight each component of the pledge. </a:t>
            </a:r>
          </a:p>
        </p:txBody>
      </p:sp>
      <p:sp>
        <p:nvSpPr>
          <p:cNvPr id="4" name="Slide Number Placeholder 3"/>
          <p:cNvSpPr>
            <a:spLocks noGrp="1"/>
          </p:cNvSpPr>
          <p:nvPr>
            <p:ph type="sldNum" sz="quarter" idx="10"/>
          </p:nvPr>
        </p:nvSpPr>
        <p:spPr/>
        <p:txBody>
          <a:bodyPr/>
          <a:lstStyle/>
          <a:p>
            <a:fld id="{BB9C3755-2F58-4469-B1A3-43AE0B05F2A4}" type="slidenum">
              <a:rPr lang="en-US" smtClean="0"/>
              <a:t>35</a:t>
            </a:fld>
            <a:endParaRPr lang="en-US"/>
          </a:p>
        </p:txBody>
      </p:sp>
    </p:spTree>
    <p:extLst>
      <p:ext uri="{BB962C8B-B14F-4D97-AF65-F5344CB8AC3E}">
        <p14:creationId xmlns:p14="http://schemas.microsoft.com/office/powerpoint/2010/main" val="2361779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of the pledge which is highlighted in the red text box in the inset gives directions on the purpose of the pledge, who should sign it, and where to send the completed pledge form.  </a:t>
            </a:r>
          </a:p>
        </p:txBody>
      </p:sp>
      <p:sp>
        <p:nvSpPr>
          <p:cNvPr id="4" name="Slide Number Placeholder 3"/>
          <p:cNvSpPr>
            <a:spLocks noGrp="1"/>
          </p:cNvSpPr>
          <p:nvPr>
            <p:ph type="sldNum" sz="quarter" idx="10"/>
          </p:nvPr>
        </p:nvSpPr>
        <p:spPr/>
        <p:txBody>
          <a:bodyPr/>
          <a:lstStyle/>
          <a:p>
            <a:fld id="{BB9C3755-2F58-4469-B1A3-43AE0B05F2A4}" type="slidenum">
              <a:rPr lang="en-US" smtClean="0"/>
              <a:t>36</a:t>
            </a:fld>
            <a:endParaRPr lang="en-US"/>
          </a:p>
        </p:txBody>
      </p:sp>
    </p:spTree>
    <p:extLst>
      <p:ext uri="{BB962C8B-B14F-4D97-AF65-F5344CB8AC3E}">
        <p14:creationId xmlns:p14="http://schemas.microsoft.com/office/powerpoint/2010/main" val="3266495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the pledge (highlighted in red in the inset) covers topics including: </a:t>
            </a:r>
          </a:p>
          <a:p>
            <a:r>
              <a:rPr lang="en-US" dirty="0"/>
              <a:t>-following best practices at each vaccination clinic by using the checklist.</a:t>
            </a:r>
          </a:p>
          <a:p>
            <a:r>
              <a:rPr lang="en-US" dirty="0"/>
              <a:t>-Adhering to all manufacturer storage and handling guidelines, and</a:t>
            </a:r>
          </a:p>
          <a:p>
            <a:r>
              <a:rPr lang="en-US" dirty="0"/>
              <a:t>-Having a plan to replace expired or damaged vaccine.</a:t>
            </a:r>
          </a:p>
        </p:txBody>
      </p:sp>
      <p:sp>
        <p:nvSpPr>
          <p:cNvPr id="4" name="Slide Number Placeholder 3"/>
          <p:cNvSpPr>
            <a:spLocks noGrp="1"/>
          </p:cNvSpPr>
          <p:nvPr>
            <p:ph type="sldNum" sz="quarter" idx="10"/>
          </p:nvPr>
        </p:nvSpPr>
        <p:spPr/>
        <p:txBody>
          <a:bodyPr/>
          <a:lstStyle/>
          <a:p>
            <a:fld id="{BB9C3755-2F58-4469-B1A3-43AE0B05F2A4}" type="slidenum">
              <a:rPr lang="en-US" smtClean="0"/>
              <a:t>37</a:t>
            </a:fld>
            <a:endParaRPr lang="en-US"/>
          </a:p>
        </p:txBody>
      </p:sp>
    </p:spTree>
    <p:extLst>
      <p:ext uri="{BB962C8B-B14F-4D97-AF65-F5344CB8AC3E}">
        <p14:creationId xmlns:p14="http://schemas.microsoft.com/office/powerpoint/2010/main" val="800631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an additional 5 requirements as noted in rows G- K, including ensuring that all vaccinators are legally allowed to administer vaccines. </a:t>
            </a:r>
          </a:p>
        </p:txBody>
      </p:sp>
      <p:sp>
        <p:nvSpPr>
          <p:cNvPr id="4" name="Slide Number Placeholder 3"/>
          <p:cNvSpPr>
            <a:spLocks noGrp="1"/>
          </p:cNvSpPr>
          <p:nvPr>
            <p:ph type="sldNum" sz="quarter" idx="10"/>
          </p:nvPr>
        </p:nvSpPr>
        <p:spPr/>
        <p:txBody>
          <a:bodyPr/>
          <a:lstStyle/>
          <a:p>
            <a:fld id="{BB9C3755-2F58-4469-B1A3-43AE0B05F2A4}" type="slidenum">
              <a:rPr lang="en-US" smtClean="0"/>
              <a:t>38</a:t>
            </a:fld>
            <a:endParaRPr lang="en-US"/>
          </a:p>
        </p:txBody>
      </p:sp>
    </p:spTree>
    <p:extLst>
      <p:ext uri="{BB962C8B-B14F-4D97-AF65-F5344CB8AC3E}">
        <p14:creationId xmlns:p14="http://schemas.microsoft.com/office/powerpoint/2010/main" val="4017411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bottom of the pledge, it states that all staff who administer vaccines should be trained and have demonstrated competency.  </a:t>
            </a:r>
          </a:p>
          <a:p>
            <a:endParaRPr lang="en-US" dirty="0"/>
          </a:p>
          <a:p>
            <a:r>
              <a:rPr lang="en-US" dirty="0"/>
              <a:t>Then there is a place for the organization executive to sign and date.  </a:t>
            </a:r>
          </a:p>
          <a:p>
            <a:endParaRPr lang="en-US" sz="1400" dirty="0"/>
          </a:p>
        </p:txBody>
      </p:sp>
      <p:sp>
        <p:nvSpPr>
          <p:cNvPr id="4" name="Slide Number Placeholder 3"/>
          <p:cNvSpPr>
            <a:spLocks noGrp="1"/>
          </p:cNvSpPr>
          <p:nvPr>
            <p:ph type="sldNum" sz="quarter" idx="10"/>
          </p:nvPr>
        </p:nvSpPr>
        <p:spPr/>
        <p:txBody>
          <a:bodyPr/>
          <a:lstStyle/>
          <a:p>
            <a:fld id="{BB9C3755-2F58-4469-B1A3-43AE0B05F2A4}" type="slidenum">
              <a:rPr lang="en-US" smtClean="0"/>
              <a:t>39</a:t>
            </a:fld>
            <a:endParaRPr lang="en-US"/>
          </a:p>
        </p:txBody>
      </p:sp>
    </p:spTree>
    <p:extLst>
      <p:ext uri="{BB962C8B-B14F-4D97-AF65-F5344CB8AC3E}">
        <p14:creationId xmlns:p14="http://schemas.microsoft.com/office/powerpoint/2010/main" val="180795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However, vaccination clinics held in these non-traditional settings also have unique challenges, including: </a:t>
            </a:r>
          </a:p>
          <a:p>
            <a:pPr fontAlgn="base"/>
            <a:endParaRPr lang="en-US" dirty="0"/>
          </a:p>
          <a:p>
            <a:pPr marL="228587" indent="-228587" fontAlgn="base">
              <a:buAutoNum type="arabicPeriod"/>
            </a:pPr>
            <a:r>
              <a:rPr lang="en-US" dirty="0"/>
              <a:t>Training and oversight of health care personnel – who are often hired and trained as “surge staffing”</a:t>
            </a:r>
          </a:p>
          <a:p>
            <a:pPr marL="228587" indent="-228587" fontAlgn="base">
              <a:buAutoNum type="arabicPeriod"/>
            </a:pPr>
            <a:r>
              <a:rPr lang="en-US" dirty="0"/>
              <a:t>Vaccine transport, storage and handling obstacles for maintaining temperature control and sterility </a:t>
            </a:r>
          </a:p>
          <a:p>
            <a:pPr marL="228587" indent="-228587" fontAlgn="base">
              <a:buAutoNum type="arabicPeriod"/>
            </a:pPr>
            <a:r>
              <a:rPr lang="en-US" dirty="0"/>
              <a:t>Monitoring proper vaccine administration techniques, and </a:t>
            </a:r>
          </a:p>
          <a:p>
            <a:pPr marL="228587" indent="-228587" fontAlgn="base">
              <a:buAutoNum type="arabicPeriod"/>
            </a:pPr>
            <a:r>
              <a:rPr lang="en-US" dirty="0"/>
              <a:t>Managing documentation for large groups without usual office-based charts</a:t>
            </a:r>
          </a:p>
          <a:p>
            <a:pPr fontAlgn="base"/>
            <a:endParaRPr lang="en-US" dirty="0"/>
          </a:p>
          <a:p>
            <a:pPr fontAlgn="base"/>
            <a:r>
              <a:rPr lang="en-US" dirty="0"/>
              <a:t>As a result of these challenges, vaccination clinics held in satellite, temporary, or off-site settings may lead to unsafe environments, vaccine temperature excursions, and vaccine administration errors.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18685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I also wanted to discuss a couple additional tools that we’ve created.</a:t>
            </a:r>
          </a:p>
          <a:p>
            <a:endParaRPr lang="en-US" sz="1400" dirty="0"/>
          </a:p>
        </p:txBody>
      </p:sp>
      <p:sp>
        <p:nvSpPr>
          <p:cNvPr id="4" name="Slide Number Placeholder 3"/>
          <p:cNvSpPr>
            <a:spLocks noGrp="1"/>
          </p:cNvSpPr>
          <p:nvPr>
            <p:ph type="sldNum" sz="quarter" idx="10"/>
          </p:nvPr>
        </p:nvSpPr>
        <p:spPr/>
        <p:txBody>
          <a:bodyPr/>
          <a:lstStyle/>
          <a:p>
            <a:pPr defTabSz="897301">
              <a:defRPr/>
            </a:pPr>
            <a:fld id="{BB9C3755-2F58-4469-B1A3-43AE0B05F2A4}" type="slidenum">
              <a:rPr lang="en-US">
                <a:solidFill>
                  <a:prstClr val="black"/>
                </a:solidFill>
                <a:latin typeface="Calibri"/>
              </a:rPr>
              <a:pPr defTabSz="897301">
                <a:defRPr/>
              </a:pPr>
              <a:t>40</a:t>
            </a:fld>
            <a:endParaRPr lang="en-US">
              <a:solidFill>
                <a:prstClr val="black"/>
              </a:solidFill>
              <a:latin typeface="Calibri"/>
            </a:endParaRPr>
          </a:p>
        </p:txBody>
      </p:sp>
    </p:spTree>
    <p:extLst>
      <p:ext uri="{BB962C8B-B14F-4D97-AF65-F5344CB8AC3E}">
        <p14:creationId xmlns:p14="http://schemas.microsoft.com/office/powerpoint/2010/main" val="836897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In response to numerous questions we’ve received since publishing the checklist and pledge, we’ve developed a “Frequently Asked Questions” page, shown here. </a:t>
            </a:r>
          </a:p>
        </p:txBody>
      </p:sp>
      <p:sp>
        <p:nvSpPr>
          <p:cNvPr id="4" name="Slide Number Placeholder 3"/>
          <p:cNvSpPr>
            <a:spLocks noGrp="1"/>
          </p:cNvSpPr>
          <p:nvPr>
            <p:ph type="sldNum" sz="quarter" idx="10"/>
          </p:nvPr>
        </p:nvSpPr>
        <p:spPr/>
        <p:txBody>
          <a:bodyPr/>
          <a:lstStyle/>
          <a:p>
            <a:fld id="{BB9C3755-2F58-4469-B1A3-43AE0B05F2A4}" type="slidenum">
              <a:rPr lang="en-US" smtClean="0"/>
              <a:t>41</a:t>
            </a:fld>
            <a:endParaRPr lang="en-US"/>
          </a:p>
        </p:txBody>
      </p:sp>
    </p:spTree>
    <p:extLst>
      <p:ext uri="{BB962C8B-B14F-4D97-AF65-F5344CB8AC3E}">
        <p14:creationId xmlns:p14="http://schemas.microsoft.com/office/powerpoint/2010/main" val="705028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Questions on the FAQ include</a:t>
            </a:r>
            <a:r>
              <a:rPr lang="en-US" dirty="0"/>
              <a:t>:</a:t>
            </a:r>
          </a:p>
          <a:p>
            <a:r>
              <a:rPr lang="en-US" dirty="0"/>
              <a:t>All of our staff have many years of experience and we do hundreds of vaccination clinics a year. Do we still need to use the checklist?  The answer is yes, and more detail is provided on the FAQ document.</a:t>
            </a:r>
          </a:p>
          <a:p>
            <a:r>
              <a:rPr lang="en-US" dirty="0"/>
              <a:t> </a:t>
            </a:r>
          </a:p>
          <a:p>
            <a:r>
              <a:rPr lang="en-US" dirty="0"/>
              <a:t>We have many new staff all over the country. The checklist seems too cumbersome to use in our situation. Do we need to use it?  Again, the answer is yes, with a detailed response on the document. </a:t>
            </a:r>
          </a:p>
          <a:p>
            <a:endParaRPr lang="en-US" dirty="0"/>
          </a:p>
          <a:p>
            <a:r>
              <a:rPr lang="en-US" dirty="0"/>
              <a:t>Are we allowed to use coolers purchased at big box stores/retail stores for transporting vaccine? The answer here is no, with the rationale that this is not an acceptable practice and that vaccine should be transported in qualified containers and pack-outs. </a:t>
            </a: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774568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Also, in response to feedback we received, we created a 1 –page summary resource titled “Ten Principles for Holding Safe Vaccination Clinics at Satellite, Temporary, or Off-site Locations”, as shown here.  This resource is not intended to replace the checklist.  Rather, it is a summary document of the main points on the checklist in 10 concise bullet points.</a:t>
            </a:r>
          </a:p>
          <a:p>
            <a:pPr defTabSz="914350">
              <a:defRPr/>
            </a:pPr>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43</a:t>
            </a:fld>
            <a:endParaRPr lang="en-US"/>
          </a:p>
        </p:txBody>
      </p:sp>
    </p:spTree>
    <p:extLst>
      <p:ext uri="{BB962C8B-B14F-4D97-AF65-F5344CB8AC3E}">
        <p14:creationId xmlns:p14="http://schemas.microsoft.com/office/powerpoint/2010/main" val="2436319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would like to make sure you know where you can find these resources.  The checklist can be found by going to the homepage for the National Adult and Influenza Immunization Summit.  The picture outlined in red here, rotates images, but when this Flu Clinic Sign is on the screen and you click on it, it will take you directly to the checklist.  </a:t>
            </a:r>
          </a:p>
        </p:txBody>
      </p:sp>
      <p:sp>
        <p:nvSpPr>
          <p:cNvPr id="4" name="Slide Number Placeholder 3"/>
          <p:cNvSpPr>
            <a:spLocks noGrp="1"/>
          </p:cNvSpPr>
          <p:nvPr>
            <p:ph type="sldNum" sz="quarter" idx="10"/>
          </p:nvPr>
        </p:nvSpPr>
        <p:spPr/>
        <p:txBody>
          <a:bodyPr/>
          <a:lstStyle/>
          <a:p>
            <a:fld id="{BB9C3755-2F58-4469-B1A3-43AE0B05F2A4}" type="slidenum">
              <a:rPr lang="en-US" smtClean="0"/>
              <a:t>44</a:t>
            </a:fld>
            <a:endParaRPr lang="en-US"/>
          </a:p>
        </p:txBody>
      </p:sp>
    </p:spTree>
    <p:extLst>
      <p:ext uri="{BB962C8B-B14F-4D97-AF65-F5344CB8AC3E}">
        <p14:creationId xmlns:p14="http://schemas.microsoft.com/office/powerpoint/2010/main" val="2684363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if you would rather go to the landing page for all 4 resources, then you can go to the gray bar, and then under the “WORKGROUP” tab, highlighted in red, select</a:t>
            </a:r>
            <a:r>
              <a:rPr lang="en-US" baseline="0" dirty="0"/>
              <a:t> </a:t>
            </a:r>
            <a:r>
              <a:rPr lang="en-US" dirty="0"/>
              <a:t>“Influenza</a:t>
            </a:r>
            <a:r>
              <a:rPr lang="en-US" baseline="0" dirty="0"/>
              <a:t> Workgroup”</a:t>
            </a:r>
            <a:r>
              <a:rPr lang="en-US" dirty="0"/>
              <a:t>. This will take you to the Influenza Workgroup’s page,</a:t>
            </a:r>
            <a:r>
              <a:rPr lang="en-US" baseline="0" dirty="0"/>
              <a:t> as shown here.  Next, click on “Tools to Assist Satellite, Temporary, or Off-Site Vaccination Clinics”. </a:t>
            </a:r>
            <a:endParaRPr lang="en-US" dirty="0"/>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45</a:t>
            </a:fld>
            <a:endParaRPr lang="en-US"/>
          </a:p>
        </p:txBody>
      </p:sp>
    </p:spTree>
    <p:extLst>
      <p:ext uri="{BB962C8B-B14F-4D97-AF65-F5344CB8AC3E}">
        <p14:creationId xmlns:p14="http://schemas.microsoft.com/office/powerpoint/2010/main" val="1017546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take you to the landing page that has direct links to each of the documents we’ve discussed, shown here. </a:t>
            </a:r>
          </a:p>
        </p:txBody>
      </p:sp>
      <p:sp>
        <p:nvSpPr>
          <p:cNvPr id="4" name="Slide Number Placeholder 3"/>
          <p:cNvSpPr>
            <a:spLocks noGrp="1"/>
          </p:cNvSpPr>
          <p:nvPr>
            <p:ph type="sldNum" sz="quarter" idx="10"/>
          </p:nvPr>
        </p:nvSpPr>
        <p:spPr/>
        <p:txBody>
          <a:bodyPr/>
          <a:lstStyle/>
          <a:p>
            <a:fld id="{BB9C3755-2F58-4469-B1A3-43AE0B05F2A4}" type="slidenum">
              <a:rPr lang="en-US" smtClean="0"/>
              <a:t>46</a:t>
            </a:fld>
            <a:endParaRPr lang="en-US" dirty="0"/>
          </a:p>
        </p:txBody>
      </p:sp>
    </p:spTree>
    <p:extLst>
      <p:ext uri="{BB962C8B-B14F-4D97-AF65-F5344CB8AC3E}">
        <p14:creationId xmlns:p14="http://schemas.microsoft.com/office/powerpoint/2010/main" val="2934355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reference, we’ve also included the direct links to all the resources we’ve discussed on this slide.  </a:t>
            </a: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679734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trying to distribute these documents widely.  Please use these resources and spread the word! Don’t hesitate to provide us with feedback.</a:t>
            </a:r>
          </a:p>
        </p:txBody>
      </p:sp>
      <p:sp>
        <p:nvSpPr>
          <p:cNvPr id="4" name="Slide Number Placeholder 3"/>
          <p:cNvSpPr>
            <a:spLocks noGrp="1"/>
          </p:cNvSpPr>
          <p:nvPr>
            <p:ph type="sldNum" sz="quarter" idx="10"/>
          </p:nvPr>
        </p:nvSpPr>
        <p:spPr/>
        <p:txBody>
          <a:bodyPr/>
          <a:lstStyle/>
          <a:p>
            <a:fld id="{BB9C3755-2F58-4469-B1A3-43AE0B05F2A4}"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50038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These are not merely theoretical concerns!  As some of you may remember, in the fall of 2015, adverse events at a non-hospital workplace influenza vaccination clinic illustrated almost everything that can go wrong in an influenza immunization campaign and highlighted all the vulnerabilities of nontraditional sites and surge staffing.</a:t>
            </a:r>
          </a:p>
          <a:p>
            <a:endParaRPr lang="en-US" dirty="0"/>
          </a:p>
          <a:p>
            <a:r>
              <a:rPr lang="en-US" dirty="0"/>
              <a:t>The following events were reported after a workplace-sponsored flu vaccination clinic in New Jersey.</a:t>
            </a:r>
          </a:p>
          <a:p>
            <a:endParaRPr lang="en-US" dirty="0"/>
          </a:p>
          <a:p>
            <a:pPr lvl="0"/>
            <a:r>
              <a:rPr lang="en-US" dirty="0"/>
              <a:t>On September 30, 2015, the New Jersey Department of Health (NJDOH) was notified of an infection control breach that occurred at a workplace-sponsored flu vaccination clinic held earlier that day. The nurse administering the vaccines changed the needle between each patient, but used the same syringe on 67 patients. This is a well-recognized hazard for </a:t>
            </a:r>
            <a:r>
              <a:rPr lang="en-US" dirty="0" err="1"/>
              <a:t>bloodborne</a:t>
            </a:r>
            <a:r>
              <a:rPr lang="en-US" dirty="0"/>
              <a:t> pathogen transmission since “flashback” of patients’ blood can occur into the barrel of a syringe.</a:t>
            </a:r>
          </a:p>
          <a:p>
            <a:pPr lvl="0"/>
            <a:endParaRPr lang="en-US" dirty="0"/>
          </a:p>
          <a:p>
            <a:pPr lvl="0"/>
            <a:r>
              <a:rPr lang="en-US" dirty="0"/>
              <a:t>We learned that Company A, a wellness company, had contracted with the implicated nurse to provide flu vaccines at a workplace-sponsored flu vaccination clinic for Company B.</a:t>
            </a:r>
          </a:p>
          <a:p>
            <a:pPr lvl="0"/>
            <a:endParaRPr lang="en-US" dirty="0"/>
          </a:p>
          <a:p>
            <a:pPr lvl="0"/>
            <a:r>
              <a:rPr lang="en-US" dirty="0"/>
              <a:t>An employee who received an injection in the flu vaccination clinic noticed that the nurse reused a syringe.  After the clinic, he notified management of his employer, Company B. Company B notified Company A which then appropriately reported the breach to the NJDOH.</a:t>
            </a:r>
          </a:p>
          <a:p>
            <a:endParaRPr lang="en-US" dirty="0"/>
          </a:p>
          <a:p>
            <a:pPr>
              <a:buFont typeface="Wingdings" panose="05000000000000000000" pitchFamily="2" charset="2"/>
              <a:buChar char="§"/>
            </a:pPr>
            <a:r>
              <a:rPr lang="en-US" dirty="0">
                <a:solidFill>
                  <a:srgbClr val="000000"/>
                </a:solidFill>
              </a:rPr>
              <a:t>NJDOH found other problems with the clinic, including:</a:t>
            </a:r>
          </a:p>
          <a:p>
            <a:pPr lvl="1"/>
            <a:r>
              <a:rPr lang="en-US" dirty="0">
                <a:solidFill>
                  <a:srgbClr val="000000"/>
                </a:solidFill>
              </a:rPr>
              <a:t>Inadequate dosing (since the nurse was drawing up the wrong amount of vaccine), and </a:t>
            </a:r>
          </a:p>
          <a:p>
            <a:pPr lvl="1"/>
            <a:r>
              <a:rPr lang="en-US" dirty="0">
                <a:solidFill>
                  <a:srgbClr val="000000"/>
                </a:solidFill>
              </a:rPr>
              <a:t>Inappropriate transport, storage, and handling of the vaccine.</a:t>
            </a:r>
          </a:p>
          <a:p>
            <a:pPr lvl="1"/>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5</a:t>
            </a:fld>
            <a:endParaRPr lang="en-US"/>
          </a:p>
        </p:txBody>
      </p:sp>
    </p:spTree>
    <p:extLst>
      <p:ext uri="{BB962C8B-B14F-4D97-AF65-F5344CB8AC3E}">
        <p14:creationId xmlns:p14="http://schemas.microsoft.com/office/powerpoint/2010/main" val="270406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solidFill>
                  <a:srgbClr val="000000"/>
                </a:solidFill>
              </a:rPr>
              <a:t>A Coordinated response by NJDOH and CDC was required, including: </a:t>
            </a:r>
          </a:p>
          <a:p>
            <a:pPr lvl="1"/>
            <a:r>
              <a:rPr lang="en-US" dirty="0">
                <a:solidFill>
                  <a:srgbClr val="000000"/>
                </a:solidFill>
              </a:rPr>
              <a:t>Extensive testing for </a:t>
            </a:r>
            <a:r>
              <a:rPr lang="en-US" dirty="0" err="1">
                <a:solidFill>
                  <a:srgbClr val="000000"/>
                </a:solidFill>
              </a:rPr>
              <a:t>bloodborne</a:t>
            </a:r>
            <a:r>
              <a:rPr lang="en-US" dirty="0">
                <a:solidFill>
                  <a:srgbClr val="000000"/>
                </a:solidFill>
              </a:rPr>
              <a:t> pathogens</a:t>
            </a:r>
          </a:p>
          <a:p>
            <a:pPr lvl="1"/>
            <a:r>
              <a:rPr lang="en-US" dirty="0">
                <a:solidFill>
                  <a:srgbClr val="000000"/>
                </a:solidFill>
              </a:rPr>
              <a:t>Hepatitis B immunization</a:t>
            </a:r>
          </a:p>
          <a:p>
            <a:pPr lvl="1"/>
            <a:r>
              <a:rPr lang="en-US" dirty="0">
                <a:solidFill>
                  <a:srgbClr val="000000"/>
                </a:solidFill>
              </a:rPr>
              <a:t>Revaccination for influenza so that employees received the correct dose</a:t>
            </a:r>
          </a:p>
          <a:p>
            <a:pPr lvl="1"/>
            <a:r>
              <a:rPr lang="en-US" dirty="0">
                <a:solidFill>
                  <a:srgbClr val="000000"/>
                </a:solidFill>
              </a:rPr>
              <a:t>Follow up with NJ Board of Nursing, and </a:t>
            </a:r>
          </a:p>
          <a:p>
            <a:pPr lvl="1"/>
            <a:r>
              <a:rPr lang="en-US" dirty="0">
                <a:solidFill>
                  <a:srgbClr val="000000"/>
                </a:solidFill>
              </a:rPr>
              <a:t>Addressing mainstream media reports and concerns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B9C3755-2F58-4469-B1A3-43AE0B05F2A4}" type="slidenum">
              <a:rPr lang="en-US" smtClean="0"/>
              <a:t>6</a:t>
            </a:fld>
            <a:endParaRPr lang="en-US"/>
          </a:p>
        </p:txBody>
      </p:sp>
    </p:spTree>
    <p:extLst>
      <p:ext uri="{BB962C8B-B14F-4D97-AF65-F5344CB8AC3E}">
        <p14:creationId xmlns:p14="http://schemas.microsoft.com/office/powerpoint/2010/main" val="362789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report of this incident was published in CDC’s Morbidity and Mortality Weekly Report in December 2015. </a:t>
            </a:r>
          </a:p>
        </p:txBody>
      </p:sp>
      <p:sp>
        <p:nvSpPr>
          <p:cNvPr id="4" name="Slide Number Placeholder 3"/>
          <p:cNvSpPr>
            <a:spLocks noGrp="1"/>
          </p:cNvSpPr>
          <p:nvPr>
            <p:ph type="sldNum" sz="quarter" idx="10"/>
          </p:nvPr>
        </p:nvSpPr>
        <p:spPr/>
        <p:txBody>
          <a:bodyPr/>
          <a:lstStyle/>
          <a:p>
            <a:fld id="{F4428D37-2473-4016-AA0E-1936292EE0C5}" type="slidenum">
              <a:rPr lang="en-US" smtClean="0"/>
              <a:t>7</a:t>
            </a:fld>
            <a:endParaRPr lang="en-US" dirty="0"/>
          </a:p>
        </p:txBody>
      </p:sp>
    </p:spTree>
    <p:extLst>
      <p:ext uri="{BB962C8B-B14F-4D97-AF65-F5344CB8AC3E}">
        <p14:creationId xmlns:p14="http://schemas.microsoft.com/office/powerpoint/2010/main" val="385681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there was extensive media coverage in New Jersey, NY, and PA, as well as mainstream media nationally.  This incident not only brought a lot of media attention, but also awareness to issues surrounding the lack of oversight at influenza vaccination clinics. </a:t>
            </a:r>
          </a:p>
        </p:txBody>
      </p:sp>
      <p:sp>
        <p:nvSpPr>
          <p:cNvPr id="4" name="Slide Number Placeholder 3"/>
          <p:cNvSpPr>
            <a:spLocks noGrp="1"/>
          </p:cNvSpPr>
          <p:nvPr>
            <p:ph type="sldNum" sz="quarter" idx="10"/>
          </p:nvPr>
        </p:nvSpPr>
        <p:spPr/>
        <p:txBody>
          <a:bodyPr/>
          <a:lstStyle/>
          <a:p>
            <a:fld id="{BB9C3755-2F58-4469-B1A3-43AE0B05F2A4}" type="slidenum">
              <a:rPr lang="en-US" smtClean="0"/>
              <a:t>8</a:t>
            </a:fld>
            <a:endParaRPr lang="en-US"/>
          </a:p>
        </p:txBody>
      </p:sp>
    </p:spTree>
    <p:extLst>
      <p:ext uri="{BB962C8B-B14F-4D97-AF65-F5344CB8AC3E}">
        <p14:creationId xmlns:p14="http://schemas.microsoft.com/office/powerpoint/2010/main" val="173439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of other incidents in prior years that occurred during influenza vaccination clinics both inside and outside of traditional healthcare settings, as shown here.  We suspect that many safety breaches occur without identification or formal reporting.</a:t>
            </a:r>
          </a:p>
          <a:p>
            <a:endParaRPr lang="en-US" dirty="0"/>
          </a:p>
          <a:p>
            <a:r>
              <a:rPr lang="en-US" dirty="0"/>
              <a:t>In any case, the New Jersey incident vividly reminded us of the need to highlight CDC’s guidance on vaccine storage, handling, and administration to promote safer vaccination clinics in satellite, temporary, or off-site locations.  </a:t>
            </a:r>
          </a:p>
        </p:txBody>
      </p:sp>
      <p:sp>
        <p:nvSpPr>
          <p:cNvPr id="4" name="Slide Number Placeholder 3"/>
          <p:cNvSpPr>
            <a:spLocks noGrp="1"/>
          </p:cNvSpPr>
          <p:nvPr>
            <p:ph type="sldNum" sz="quarter" idx="10"/>
          </p:nvPr>
        </p:nvSpPr>
        <p:spPr/>
        <p:txBody>
          <a:bodyPr/>
          <a:lstStyle/>
          <a:p>
            <a:fld id="{BB9C3755-2F58-4469-B1A3-43AE0B05F2A4}" type="slidenum">
              <a:rPr lang="en-US" smtClean="0"/>
              <a:t>9</a:t>
            </a:fld>
            <a:endParaRPr lang="en-US"/>
          </a:p>
        </p:txBody>
      </p:sp>
    </p:spTree>
    <p:extLst>
      <p:ext uri="{BB962C8B-B14F-4D97-AF65-F5344CB8AC3E}">
        <p14:creationId xmlns:p14="http://schemas.microsoft.com/office/powerpoint/2010/main" val="172063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5E9B54-ACC4-445A-90CD-330A574CD204}" type="datetime1">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280423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6513-53A8-4BDD-9D49-2522D14CE1F9}" type="datetime1">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236177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5CCA0-8650-4A5F-A5A5-5A883B1713AB}" type="datetime1">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91726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5497340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6683027"/>
            <a:ext cx="9144000" cy="174973"/>
          </a:xfrm>
          <a:prstGeom prst="rect">
            <a:avLst/>
          </a:prstGeom>
        </p:spPr>
      </p:pic>
      <p:sp>
        <p:nvSpPr>
          <p:cNvPr id="8" name="Text Placeholder 7"/>
          <p:cNvSpPr>
            <a:spLocks noGrp="1"/>
          </p:cNvSpPr>
          <p:nvPr>
            <p:ph type="body" sz="quarter" idx="10"/>
          </p:nvPr>
        </p:nvSpPr>
        <p:spPr>
          <a:xfrm>
            <a:off x="457200" y="1545167"/>
            <a:ext cx="8229600" cy="4455584"/>
          </a:xfrm>
        </p:spPr>
        <p:txBody>
          <a:bodyPr/>
          <a:lstStyle>
            <a:lvl1pPr marL="342891" indent="-342891">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636428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C8CB5-3EC1-4F57-BA76-17531D8CC52A}" type="datetime1">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27600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C6ED9-EDE8-47BF-8F5D-14CF64703FF9}" type="datetime1">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337393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EC1BFE-1206-4BA0-94BB-D61E138A6777}" type="datetime1">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317301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679A2-4091-4B6C-A6AE-570363AFC4EC}" type="datetime1">
              <a:rPr lang="en-US" smtClean="0"/>
              <a:pPr/>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110328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FDFE94-8ECB-4F0D-A276-01067377CD7E}" type="datetime1">
              <a:rPr lang="en-US" smtClean="0"/>
              <a:pPr/>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399233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84848-7A9B-4D5D-B1ED-D5496B53B983}" type="datetime1">
              <a:rPr lang="en-US" smtClean="0"/>
              <a:pPr/>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348962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AD5D1-CE84-4AA4-84D0-51E0326543E2}" type="datetime1">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11967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2FE01A-2959-46AE-AA5C-FBD3B75C2F21}" type="datetime1">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80181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5829D-17C0-4E88-AC1B-4D5646D00BCE}" type="datetime1">
              <a:rPr lang="en-US" smtClean="0"/>
              <a:pPr/>
              <a:t>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903C6-2233-4088-A5D7-59A91790C925}" type="slidenum">
              <a:rPr lang="en-US" smtClean="0"/>
              <a:pPr/>
              <a:t>‹#›</a:t>
            </a:fld>
            <a:endParaRPr lang="en-US"/>
          </a:p>
        </p:txBody>
      </p:sp>
    </p:spTree>
    <p:extLst>
      <p:ext uri="{BB962C8B-B14F-4D97-AF65-F5344CB8AC3E}">
        <p14:creationId xmlns:p14="http://schemas.microsoft.com/office/powerpoint/2010/main" val="314777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phil.cdc.gov/Details.aspx?pid=9348"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dx.doi.org/10.15585/mmwr.mm6738a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vaxclinicpledge@izsummitpartners.or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phil.cdc.gov/Details.aspx?pid=540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izsummitpartners.org/naiis-workgroups/influenza-workgroup/off-site-clinic-resources/" TargetMode="External"/><Relationship Id="rId7" Type="http://schemas.openxmlformats.org/officeDocument/2006/relationships/hyperlink" Target="http://www.izsummitpartners.org/ten-principles-for-off-site-clinics"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www.izsummitpartners.org/faqs-for-checklist-and-pledge" TargetMode="External"/><Relationship Id="rId5" Type="http://schemas.openxmlformats.org/officeDocument/2006/relationships/hyperlink" Target="http://www.izsummitpartners.org/off-site-vaccination-clinic-pledge" TargetMode="External"/><Relationship Id="rId4" Type="http://schemas.openxmlformats.org/officeDocument/2006/relationships/hyperlink" Target="http://www.izsummitpartners.org/off-site-vaccination-clinic-checklist"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surveymonkey.com/r/checklist2016"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hyperlink" Target="mailto:checklist@izsummitpartner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foxnews.com/health/vaccinations-at-workplaces-in-kentucky-ohio-and-indiana-linked-to-multiple-infections-officials-say"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www.nbc-2.com/story/11477899/dozens-of-students-given-wrong-flu-shot" TargetMode="External"/><Relationship Id="rId5" Type="http://schemas.openxmlformats.org/officeDocument/2006/relationships/hyperlink" Target="http://www.boston.com/news/education/k_12/articles/2010/01/19/wellesley_school_staff_given_insulin_in_flu_vaccine_error/" TargetMode="External"/><Relationship Id="rId4" Type="http://schemas.openxmlformats.org/officeDocument/2006/relationships/hyperlink" Target="http://www.click2houston.com/news/local/montgomery-county/re-vaccinations-required-after-error-in-montgomery-coun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8660" y="990600"/>
            <a:ext cx="7924800" cy="2286000"/>
          </a:xfrm>
          <a:prstGeom prst="rect">
            <a:avLst/>
          </a:prstGeom>
          <a:solidFill>
            <a:srgbClr val="002060"/>
          </a:solidFill>
          <a:ln w="28575">
            <a:solidFill>
              <a:srgbClr val="00206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“Best Practice” Tools for Holding Safe Vaccination Clinics in Satellite, Temporary, or Off-site Locations: Checklist and Pledge</a:t>
            </a:r>
            <a:endParaRPr lang="en-US" b="1" dirty="0">
              <a:solidFill>
                <a:schemeClr val="bg1"/>
              </a:solidFill>
            </a:endParaRPr>
          </a:p>
        </p:txBody>
      </p:sp>
      <p:sp>
        <p:nvSpPr>
          <p:cNvPr id="4" name="Subtitle 2"/>
          <p:cNvSpPr>
            <a:spLocks noGrp="1"/>
          </p:cNvSpPr>
          <p:nvPr>
            <p:ph type="subTitle" idx="1"/>
          </p:nvPr>
        </p:nvSpPr>
        <p:spPr>
          <a:xfrm>
            <a:off x="685800" y="3810000"/>
            <a:ext cx="7772400" cy="1981200"/>
          </a:xfrm>
        </p:spPr>
        <p:txBody>
          <a:bodyPr>
            <a:normAutofit fontScale="77500" lnSpcReduction="20000"/>
          </a:bodyPr>
          <a:lstStyle/>
          <a:p>
            <a:pPr>
              <a:spcBef>
                <a:spcPts val="0"/>
              </a:spcBef>
            </a:pPr>
            <a:endParaRPr lang="en-US" dirty="0">
              <a:solidFill>
                <a:srgbClr val="000000"/>
              </a:solidFill>
            </a:endParaRPr>
          </a:p>
          <a:p>
            <a:pPr>
              <a:spcBef>
                <a:spcPts val="0"/>
              </a:spcBef>
            </a:pPr>
            <a:r>
              <a:rPr lang="en-US" dirty="0">
                <a:solidFill>
                  <a:srgbClr val="000000"/>
                </a:solidFill>
              </a:rPr>
              <a:t>{Insert Speaker Name}</a:t>
            </a:r>
          </a:p>
          <a:p>
            <a:pPr>
              <a:spcBef>
                <a:spcPts val="0"/>
              </a:spcBef>
            </a:pPr>
            <a:r>
              <a:rPr lang="en-US" dirty="0">
                <a:solidFill>
                  <a:srgbClr val="000000"/>
                </a:solidFill>
              </a:rPr>
              <a:t>{Insert Speaker Organization}</a:t>
            </a:r>
          </a:p>
          <a:p>
            <a:pPr>
              <a:spcBef>
                <a:spcPts val="0"/>
              </a:spcBef>
            </a:pPr>
            <a:endParaRPr lang="en-US" dirty="0">
              <a:solidFill>
                <a:srgbClr val="000000"/>
              </a:solidFill>
            </a:endParaRPr>
          </a:p>
          <a:p>
            <a:pPr>
              <a:spcBef>
                <a:spcPts val="0"/>
              </a:spcBef>
            </a:pPr>
            <a:r>
              <a:rPr lang="en-US" dirty="0">
                <a:solidFill>
                  <a:srgbClr val="000000"/>
                </a:solidFill>
              </a:rPr>
              <a:t>{Insert Event Name}</a:t>
            </a:r>
          </a:p>
          <a:p>
            <a:pPr>
              <a:spcBef>
                <a:spcPts val="0"/>
              </a:spcBef>
            </a:pPr>
            <a:r>
              <a:rPr lang="en-US" dirty="0">
                <a:solidFill>
                  <a:srgbClr val="000000"/>
                </a:solidFill>
              </a:rPr>
              <a:t>{Insert Event Date}</a:t>
            </a:r>
          </a:p>
          <a:p>
            <a:endParaRPr lang="en-US" b="1" dirty="0">
              <a:solidFill>
                <a:schemeClr val="bg1">
                  <a:lumMod val="50000"/>
                </a:schemeClr>
              </a:solidFill>
            </a:endParaRPr>
          </a:p>
        </p:txBody>
      </p:sp>
    </p:spTree>
    <p:extLst>
      <p:ext uri="{BB962C8B-B14F-4D97-AF65-F5344CB8AC3E}">
        <p14:creationId xmlns:p14="http://schemas.microsoft.com/office/powerpoint/2010/main" val="213203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85"/>
            <a:ext cx="8229600" cy="941173"/>
          </a:xfrm>
        </p:spPr>
        <p:txBody>
          <a:bodyPr/>
          <a:lstStyle/>
          <a:p>
            <a:pPr algn="ctr"/>
            <a:r>
              <a:rPr lang="en-US" dirty="0">
                <a:solidFill>
                  <a:srgbClr val="000000"/>
                </a:solidFill>
                <a:latin typeface="+mj-lt"/>
              </a:rPr>
              <a:t>Rationale for Creating the Checklist and Pledge</a:t>
            </a:r>
          </a:p>
        </p:txBody>
      </p:sp>
      <p:sp>
        <p:nvSpPr>
          <p:cNvPr id="4" name="Content Placeholder 2"/>
          <p:cNvSpPr txBox="1">
            <a:spLocks/>
          </p:cNvSpPr>
          <p:nvPr/>
        </p:nvSpPr>
        <p:spPr>
          <a:xfrm>
            <a:off x="457200" y="1394228"/>
            <a:ext cx="8458200" cy="5208607"/>
          </a:xfrm>
          <a:prstGeom prst="rect">
            <a:avLst/>
          </a:prstGeom>
          <a:ln>
            <a:noFill/>
          </a:ln>
        </p:spPr>
        <p:txBody>
          <a:bodyPr>
            <a:noAutofit/>
          </a:bodyPr>
          <a:lst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u="sng" dirty="0">
                <a:ln>
                  <a:solidFill>
                    <a:schemeClr val="tx1"/>
                  </a:solidFill>
                </a:ln>
                <a:solidFill>
                  <a:srgbClr val="FFC000"/>
                </a:solidFill>
                <a:latin typeface="+mn-lt"/>
              </a:rPr>
              <a:t>No “gold standard”</a:t>
            </a:r>
            <a:r>
              <a:rPr lang="en-US" sz="2800" b="1" dirty="0">
                <a:ln>
                  <a:solidFill>
                    <a:schemeClr val="tx1"/>
                  </a:solidFill>
                </a:ln>
                <a:solidFill>
                  <a:srgbClr val="FFC000"/>
                </a:solidFill>
                <a:latin typeface="+mn-lt"/>
              </a:rPr>
              <a:t> </a:t>
            </a:r>
            <a:r>
              <a:rPr lang="en-US" sz="2800" dirty="0">
                <a:solidFill>
                  <a:srgbClr val="000000"/>
                </a:solidFill>
                <a:latin typeface="+mn-lt"/>
              </a:rPr>
              <a:t>for organizations that run these clinics</a:t>
            </a:r>
          </a:p>
          <a:p>
            <a:pPr marL="0" indent="0" algn="ctr">
              <a:buNone/>
            </a:pPr>
            <a:endParaRPr lang="en-US" sz="2800" dirty="0">
              <a:solidFill>
                <a:srgbClr val="000000">
                  <a:alpha val="96000"/>
                </a:srgbClr>
              </a:solidFill>
              <a:latin typeface="+mn-lt"/>
            </a:endParaRPr>
          </a:p>
          <a:p>
            <a:pPr marL="0" indent="0">
              <a:buNone/>
            </a:pPr>
            <a:r>
              <a:rPr lang="en-US" sz="2800" dirty="0">
                <a:solidFill>
                  <a:srgbClr val="000000"/>
                </a:solidFill>
                <a:latin typeface="+mn-lt"/>
              </a:rPr>
              <a:t>National Adult and Influenza Immunization Summit decided to take this issue on and </a:t>
            </a:r>
            <a:r>
              <a:rPr lang="en-US" sz="2800" u="sng" dirty="0">
                <a:solidFill>
                  <a:schemeClr val="tx1"/>
                </a:solidFill>
                <a:latin typeface="+mn-lt"/>
              </a:rPr>
              <a:t>create a “Checklist of Best Practices”</a:t>
            </a:r>
            <a:r>
              <a:rPr lang="en-US" sz="2800" dirty="0">
                <a:solidFill>
                  <a:schemeClr val="tx1"/>
                </a:solidFill>
                <a:latin typeface="+mn-lt"/>
              </a:rPr>
              <a:t> for </a:t>
            </a:r>
            <a:r>
              <a:rPr lang="en-US" sz="2800" dirty="0">
                <a:solidFill>
                  <a:srgbClr val="000000"/>
                </a:solidFill>
                <a:latin typeface="+mn-lt"/>
              </a:rPr>
              <a:t>vaccination clinics held in non-traditional settings  </a:t>
            </a:r>
          </a:p>
          <a:p>
            <a:pPr marL="0" indent="0">
              <a:buNone/>
            </a:pPr>
            <a:endParaRPr lang="en-US" sz="2800" dirty="0">
              <a:solidFill>
                <a:srgbClr val="000000"/>
              </a:solidFill>
              <a:latin typeface="+mn-lt"/>
            </a:endParaRPr>
          </a:p>
          <a:p>
            <a:pPr>
              <a:buFont typeface="Wingdings" panose="05000000000000000000" pitchFamily="2" charset="2"/>
              <a:buChar char="§"/>
            </a:pPr>
            <a:endParaRPr lang="en-US" sz="2400" dirty="0">
              <a:solidFill>
                <a:srgbClr val="000000"/>
              </a:solidFill>
              <a:latin typeface="+mn-lt"/>
            </a:endParaRPr>
          </a:p>
        </p:txBody>
      </p:sp>
    </p:spTree>
    <p:extLst>
      <p:ext uri="{BB962C8B-B14F-4D97-AF65-F5344CB8AC3E}">
        <p14:creationId xmlns:p14="http://schemas.microsoft.com/office/powerpoint/2010/main" val="19304298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nSpc>
                <a:spcPct val="100000"/>
              </a:lnSpc>
            </a:pPr>
            <a:r>
              <a:rPr lang="en-US" sz="3200" dirty="0"/>
              <a:t>Safety Checklists are Validated Risk Reduction Tools in Healthcare and Industry</a:t>
            </a:r>
          </a:p>
        </p:txBody>
      </p:sp>
      <p:sp>
        <p:nvSpPr>
          <p:cNvPr id="3" name="Content Placeholder 2"/>
          <p:cNvSpPr>
            <a:spLocks noGrp="1"/>
          </p:cNvSpPr>
          <p:nvPr>
            <p:ph idx="1"/>
          </p:nvPr>
        </p:nvSpPr>
        <p:spPr>
          <a:xfrm>
            <a:off x="19334" y="1600200"/>
            <a:ext cx="5390866" cy="4191000"/>
          </a:xfrm>
        </p:spPr>
        <p:txBody>
          <a:bodyPr/>
          <a:lstStyle/>
          <a:p>
            <a:pPr>
              <a:buFont typeface="Wingdings" panose="05000000000000000000" pitchFamily="2" charset="2"/>
              <a:buChar char="§"/>
            </a:pPr>
            <a:r>
              <a:rPr lang="en-US" b="0" dirty="0">
                <a:solidFill>
                  <a:srgbClr val="000000"/>
                </a:solidFill>
                <a:latin typeface="+mn-lt"/>
              </a:rPr>
              <a:t>Sharps Injury Risk Reduction</a:t>
            </a:r>
          </a:p>
          <a:p>
            <a:pPr>
              <a:buFont typeface="Wingdings" panose="05000000000000000000" pitchFamily="2" charset="2"/>
              <a:buChar char="§"/>
            </a:pPr>
            <a:r>
              <a:rPr lang="en-US" b="0" dirty="0">
                <a:solidFill>
                  <a:srgbClr val="000000"/>
                </a:solidFill>
                <a:latin typeface="+mn-lt"/>
              </a:rPr>
              <a:t>Prevention of “Wrong Site” Surgeries</a:t>
            </a:r>
          </a:p>
          <a:p>
            <a:pPr>
              <a:buFont typeface="Wingdings" panose="05000000000000000000" pitchFamily="2" charset="2"/>
              <a:buChar char="§"/>
            </a:pPr>
            <a:r>
              <a:rPr lang="en-US" b="0" dirty="0">
                <a:solidFill>
                  <a:srgbClr val="000000"/>
                </a:solidFill>
                <a:latin typeface="+mn-lt"/>
              </a:rPr>
              <a:t>Aviation Safety</a:t>
            </a:r>
          </a:p>
          <a:p>
            <a:pPr>
              <a:buFont typeface="Wingdings" panose="05000000000000000000" pitchFamily="2" charset="2"/>
              <a:buChar char="§"/>
            </a:pPr>
            <a:r>
              <a:rPr lang="en-US" b="0" dirty="0">
                <a:solidFill>
                  <a:srgbClr val="000000"/>
                </a:solidFill>
                <a:latin typeface="+mn-lt"/>
              </a:rPr>
              <a:t>Mine Safety and Inspections</a:t>
            </a:r>
          </a:p>
          <a:p>
            <a:pPr>
              <a:buFont typeface="Wingdings" panose="05000000000000000000" pitchFamily="2" charset="2"/>
              <a:buChar char="§"/>
            </a:pPr>
            <a:r>
              <a:rPr lang="en-US" b="0" dirty="0">
                <a:solidFill>
                  <a:srgbClr val="000000"/>
                </a:solidFill>
                <a:latin typeface="+mn-lt"/>
              </a:rPr>
              <a:t>Laboratory Safety</a:t>
            </a:r>
          </a:p>
          <a:p>
            <a:pPr>
              <a:buFont typeface="Wingdings" panose="05000000000000000000" pitchFamily="2" charset="2"/>
              <a:buChar char="§"/>
            </a:pPr>
            <a:r>
              <a:rPr lang="en-US" b="0" dirty="0">
                <a:solidFill>
                  <a:srgbClr val="000000"/>
                </a:solidFill>
                <a:latin typeface="+mn-lt"/>
              </a:rPr>
              <a:t>Environmental Services</a:t>
            </a:r>
          </a:p>
          <a:p>
            <a:pPr>
              <a:buFont typeface="Wingdings" panose="05000000000000000000" pitchFamily="2" charset="2"/>
              <a:buChar char="§"/>
            </a:pPr>
            <a:r>
              <a:rPr lang="en-US" dirty="0">
                <a:solidFill>
                  <a:srgbClr val="FF0000"/>
                </a:solidFill>
                <a:latin typeface="+mn-lt"/>
              </a:rPr>
              <a:t>WHY NOT VACCINATION CLINICS?</a:t>
            </a:r>
          </a:p>
          <a:p>
            <a:pPr>
              <a:buFont typeface="Wingdings" panose="05000000000000000000" pitchFamily="2" charset="2"/>
              <a:buChar char="§"/>
            </a:pPr>
            <a:endParaRPr lang="en-US" dirty="0">
              <a:solidFill>
                <a:srgbClr val="FF0000"/>
              </a:solidFill>
              <a:latin typeface="+mn-lt"/>
            </a:endParaRPr>
          </a:p>
          <a:p>
            <a:pPr>
              <a:buFont typeface="Wingdings" panose="05000000000000000000" pitchFamily="2" charset="2"/>
              <a:buChar char="§"/>
            </a:pPr>
            <a:endParaRPr lang="en-US" dirty="0">
              <a:latin typeface="+mn-lt"/>
            </a:endParaRPr>
          </a:p>
        </p:txBody>
      </p:sp>
      <p:pic>
        <p:nvPicPr>
          <p:cNvPr id="4" name="Picture 3"/>
          <p:cNvPicPr>
            <a:picLocks noChangeAspect="1"/>
          </p:cNvPicPr>
          <p:nvPr/>
        </p:nvPicPr>
        <p:blipFill>
          <a:blip r:embed="rId3"/>
          <a:stretch>
            <a:fillRect/>
          </a:stretch>
        </p:blipFill>
        <p:spPr>
          <a:xfrm>
            <a:off x="6136104" y="1143000"/>
            <a:ext cx="2767263" cy="3565513"/>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922531" y="3352800"/>
            <a:ext cx="2947836" cy="3336506"/>
          </a:xfrm>
          <a:prstGeom prst="rect">
            <a:avLst/>
          </a:prstGeom>
          <a:ln>
            <a:solidFill>
              <a:schemeClr val="tx1"/>
            </a:solidFill>
          </a:ln>
        </p:spPr>
      </p:pic>
    </p:spTree>
    <p:extLst>
      <p:ext uri="{BB962C8B-B14F-4D97-AF65-F5344CB8AC3E}">
        <p14:creationId xmlns:p14="http://schemas.microsoft.com/office/powerpoint/2010/main" val="16928657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71" y="609600"/>
            <a:ext cx="9144000" cy="1143000"/>
          </a:xfrm>
        </p:spPr>
        <p:txBody>
          <a:bodyPr>
            <a:noAutofit/>
          </a:bodyPr>
          <a:lstStyle/>
          <a:p>
            <a:pPr algn="ctr">
              <a:lnSpc>
                <a:spcPct val="100000"/>
              </a:lnSpc>
            </a:pPr>
            <a:r>
              <a:rPr lang="en-US" sz="3200" dirty="0">
                <a:solidFill>
                  <a:schemeClr val="bg1"/>
                </a:solidFill>
              </a:rPr>
              <a:t>  </a:t>
            </a:r>
            <a:r>
              <a:rPr lang="en-US" sz="3200" dirty="0">
                <a:solidFill>
                  <a:schemeClr val="tx1"/>
                </a:solidFill>
              </a:rPr>
              <a:t>National Adult and Influenza Immunization Summit </a:t>
            </a:r>
            <a:br>
              <a:rPr lang="en-US" sz="3200" dirty="0">
                <a:solidFill>
                  <a:schemeClr val="tx1"/>
                </a:solidFill>
              </a:rPr>
            </a:br>
            <a:r>
              <a:rPr lang="en-US" sz="3200" dirty="0">
                <a:solidFill>
                  <a:schemeClr val="tx1"/>
                </a:solidFill>
              </a:rPr>
              <a:t>  (NAIIS)</a:t>
            </a:r>
            <a:br>
              <a:rPr lang="en-US" sz="3200" dirty="0">
                <a:solidFill>
                  <a:schemeClr val="tx1"/>
                </a:solidFill>
              </a:rPr>
            </a:br>
            <a:endParaRPr lang="en-US" sz="3200" dirty="0">
              <a:solidFill>
                <a:schemeClr val="tx1"/>
              </a:solidFill>
            </a:endParaRPr>
          </a:p>
        </p:txBody>
      </p:sp>
      <p:sp>
        <p:nvSpPr>
          <p:cNvPr id="3" name="Text Placeholder 2"/>
          <p:cNvSpPr>
            <a:spLocks noGrp="1"/>
          </p:cNvSpPr>
          <p:nvPr>
            <p:ph type="body" sz="quarter" idx="10"/>
          </p:nvPr>
        </p:nvSpPr>
        <p:spPr>
          <a:xfrm>
            <a:off x="115529" y="1211036"/>
            <a:ext cx="8839200" cy="5257800"/>
          </a:xfrm>
        </p:spPr>
        <p:txBody>
          <a:bodyPr>
            <a:normAutofit/>
          </a:bodyPr>
          <a:lstStyle/>
          <a:p>
            <a:pPr>
              <a:buClr>
                <a:schemeClr val="tx1"/>
              </a:buClr>
            </a:pPr>
            <a:r>
              <a:rPr lang="en-US" sz="2800" dirty="0">
                <a:solidFill>
                  <a:srgbClr val="0066FF"/>
                </a:solidFill>
              </a:rPr>
              <a:t>NAIIS mission</a:t>
            </a:r>
            <a:r>
              <a:rPr lang="en-US" sz="2800" dirty="0">
                <a:solidFill>
                  <a:schemeClr val="tx1"/>
                </a:solidFill>
              </a:rPr>
              <a:t>:  Dedicated to addressing and resolving adult and influenza immunization issues and improving the use of vaccines recommended by the Advisory Committee on Immunization Practices</a:t>
            </a:r>
          </a:p>
          <a:p>
            <a:pPr>
              <a:buClr>
                <a:schemeClr val="tx1"/>
              </a:buClr>
            </a:pPr>
            <a:endParaRPr lang="en-US" sz="2800" dirty="0">
              <a:solidFill>
                <a:schemeClr val="tx1"/>
              </a:solidFill>
            </a:endParaRPr>
          </a:p>
          <a:p>
            <a:pPr>
              <a:buClr>
                <a:schemeClr val="tx1"/>
              </a:buClr>
            </a:pPr>
            <a:r>
              <a:rPr lang="en-US" sz="2800" dirty="0">
                <a:solidFill>
                  <a:srgbClr val="0066FF"/>
                </a:solidFill>
              </a:rPr>
              <a:t>NAIIS organized by</a:t>
            </a:r>
            <a:r>
              <a:rPr lang="en-US" sz="2800" dirty="0">
                <a:solidFill>
                  <a:schemeClr val="tx1"/>
                </a:solidFill>
              </a:rPr>
              <a:t>:  The CDC, Immunization Action Coalition, and the National Vaccine Program Office</a:t>
            </a:r>
          </a:p>
          <a:p>
            <a:pPr>
              <a:buClr>
                <a:schemeClr val="tx1"/>
              </a:buClr>
            </a:pPr>
            <a:endParaRPr lang="en-US" sz="2800" dirty="0">
              <a:solidFill>
                <a:schemeClr val="tx1"/>
              </a:solidFill>
            </a:endParaRPr>
          </a:p>
          <a:p>
            <a:pPr>
              <a:buClr>
                <a:schemeClr val="tx1"/>
              </a:buClr>
            </a:pPr>
            <a:r>
              <a:rPr lang="en-US" sz="2800" dirty="0">
                <a:solidFill>
                  <a:srgbClr val="0066FF"/>
                </a:solidFill>
              </a:rPr>
              <a:t>NAIIS comprises</a:t>
            </a:r>
            <a:r>
              <a:rPr lang="en-US" sz="2800" dirty="0">
                <a:solidFill>
                  <a:schemeClr val="tx1"/>
                </a:solidFill>
              </a:rPr>
              <a:t>:</a:t>
            </a:r>
            <a:r>
              <a:rPr lang="en-US" sz="2800" dirty="0">
                <a:solidFill>
                  <a:srgbClr val="0000FF"/>
                </a:solidFill>
              </a:rPr>
              <a:t> </a:t>
            </a:r>
            <a:r>
              <a:rPr lang="en-US" sz="2800" dirty="0">
                <a:solidFill>
                  <a:schemeClr val="tx1"/>
                </a:solidFill>
              </a:rPr>
              <a:t>&gt;700 partners, representing more than 130 public and private organizations</a:t>
            </a:r>
          </a:p>
          <a:p>
            <a:pPr marL="0" indent="0">
              <a:buClr>
                <a:schemeClr val="tx1"/>
              </a:buClr>
              <a:buNone/>
            </a:pPr>
            <a:endParaRPr lang="en-US" sz="2400" dirty="0">
              <a:solidFill>
                <a:schemeClr val="tx1"/>
              </a:solidFill>
            </a:endParaRPr>
          </a:p>
        </p:txBody>
      </p:sp>
    </p:spTree>
    <p:extLst>
      <p:ext uri="{BB962C8B-B14F-4D97-AF65-F5344CB8AC3E}">
        <p14:creationId xmlns:p14="http://schemas.microsoft.com/office/powerpoint/2010/main" val="12889370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18421"/>
            <a:ext cx="9067800" cy="931309"/>
          </a:xfrm>
        </p:spPr>
        <p:txBody>
          <a:bodyPr>
            <a:noAutofit/>
          </a:bodyPr>
          <a:lstStyle/>
          <a:p>
            <a:pPr algn="ctr">
              <a:lnSpc>
                <a:spcPct val="100000"/>
              </a:lnSpc>
            </a:pPr>
            <a:r>
              <a:rPr lang="en-US" sz="3200" dirty="0">
                <a:solidFill>
                  <a:schemeClr val="tx1"/>
                </a:solidFill>
              </a:rPr>
              <a:t>National Adult and Influenza Immunization Summit:</a:t>
            </a:r>
            <a:br>
              <a:rPr lang="en-US" sz="3200" dirty="0">
                <a:solidFill>
                  <a:schemeClr val="tx1"/>
                </a:solidFill>
              </a:rPr>
            </a:br>
            <a:r>
              <a:rPr lang="en-US" sz="3200" dirty="0">
                <a:solidFill>
                  <a:schemeClr val="tx1"/>
                </a:solidFill>
              </a:rPr>
              <a:t>Influenza Working Group</a:t>
            </a:r>
          </a:p>
        </p:txBody>
      </p:sp>
      <p:sp>
        <p:nvSpPr>
          <p:cNvPr id="3" name="Text Placeholder 2"/>
          <p:cNvSpPr>
            <a:spLocks noGrp="1"/>
          </p:cNvSpPr>
          <p:nvPr>
            <p:ph type="body" sz="quarter" idx="10"/>
          </p:nvPr>
        </p:nvSpPr>
        <p:spPr>
          <a:xfrm>
            <a:off x="302040" y="2265982"/>
            <a:ext cx="4644887" cy="3220342"/>
          </a:xfrm>
        </p:spPr>
        <p:txBody>
          <a:bodyPr>
            <a:normAutofit/>
          </a:bodyPr>
          <a:lstStyle/>
          <a:p>
            <a:pPr marL="0" indent="0">
              <a:buClrTx/>
              <a:buNone/>
            </a:pPr>
            <a:endParaRPr lang="en-US" sz="2800" dirty="0">
              <a:solidFill>
                <a:srgbClr val="0000FF"/>
              </a:solidFill>
            </a:endParaRPr>
          </a:p>
          <a:p>
            <a:pPr marL="0" indent="0">
              <a:buClrTx/>
              <a:buNone/>
            </a:pPr>
            <a:r>
              <a:rPr lang="en-US" sz="2800" dirty="0">
                <a:solidFill>
                  <a:srgbClr val="0066FF"/>
                </a:solidFill>
              </a:rPr>
              <a:t>Mission</a:t>
            </a:r>
            <a:r>
              <a:rPr lang="en-US" sz="2800" dirty="0">
                <a:solidFill>
                  <a:schemeClr val="tx1"/>
                </a:solidFill>
              </a:rPr>
              <a:t>: Work to improve influenza vaccination coverage and promote best practices</a:t>
            </a:r>
          </a:p>
          <a:p>
            <a:pPr marL="0" indent="0">
              <a:buClrTx/>
              <a:buNone/>
            </a:pPr>
            <a:endParaRPr lang="en-US" sz="2800" dirty="0">
              <a:solidFill>
                <a:schemeClr val="tx1"/>
              </a:solidFill>
            </a:endParaRPr>
          </a:p>
        </p:txBody>
      </p:sp>
      <p:sp>
        <p:nvSpPr>
          <p:cNvPr id="5" name="TextBox 4"/>
          <p:cNvSpPr txBox="1"/>
          <p:nvPr/>
        </p:nvSpPr>
        <p:spPr>
          <a:xfrm>
            <a:off x="4888926" y="4942736"/>
            <a:ext cx="3312172" cy="246221"/>
          </a:xfrm>
          <a:prstGeom prst="rect">
            <a:avLst/>
          </a:prstGeom>
          <a:noFill/>
        </p:spPr>
        <p:txBody>
          <a:bodyPr wrap="square" rtlCol="0">
            <a:spAutoFit/>
          </a:bodyPr>
          <a:lstStyle/>
          <a:p>
            <a:r>
              <a:rPr lang="en-US" sz="1000" dirty="0">
                <a:solidFill>
                  <a:srgbClr val="000000"/>
                </a:solidFill>
                <a:latin typeface="Calibri" panose="020F0502020204030204" pitchFamily="34" charset="0"/>
                <a:hlinkClick r:id="rId3"/>
              </a:rPr>
              <a:t>https://phil.cdc.gov/Details.aspx?pid=9348</a:t>
            </a:r>
            <a:r>
              <a:rPr lang="en-US" sz="1000" dirty="0">
                <a:solidFill>
                  <a:srgbClr val="000000"/>
                </a:solidFill>
                <a:latin typeface="Calibri" panose="020F0502020204030204" pitchFamily="34"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927" y="2240582"/>
            <a:ext cx="4094174" cy="2702154"/>
          </a:xfrm>
          <a:prstGeom prst="rect">
            <a:avLst/>
          </a:prstGeom>
        </p:spPr>
      </p:pic>
    </p:spTree>
    <p:extLst>
      <p:ext uri="{BB962C8B-B14F-4D97-AF65-F5344CB8AC3E}">
        <p14:creationId xmlns:p14="http://schemas.microsoft.com/office/powerpoint/2010/main" val="17947980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324850" cy="4994534"/>
          </a:xfrm>
        </p:spPr>
        <p:txBody>
          <a:bodyPr>
            <a:normAutofit fontScale="62500" lnSpcReduction="20000"/>
          </a:bodyPr>
          <a:lstStyle/>
          <a:p>
            <a:r>
              <a:rPr lang="en-US" sz="3200" b="0" dirty="0">
                <a:solidFill>
                  <a:schemeClr val="tx1"/>
                </a:solidFill>
                <a:latin typeface="+mn-lt"/>
              </a:rPr>
              <a:t>To standardize the process of holding clinics in these non-traditional settings, the NAIIS Influenza Working Group developed:</a:t>
            </a:r>
          </a:p>
          <a:p>
            <a:endParaRPr lang="en-US" sz="3200" b="0" dirty="0">
              <a:solidFill>
                <a:schemeClr val="tx1"/>
              </a:solidFill>
              <a:latin typeface="+mn-lt"/>
            </a:endParaRPr>
          </a:p>
          <a:p>
            <a:pPr lvl="1"/>
            <a:r>
              <a:rPr lang="en-US" sz="3200" dirty="0">
                <a:solidFill>
                  <a:schemeClr val="tx1"/>
                </a:solidFill>
                <a:latin typeface="+mn-lt"/>
              </a:rPr>
              <a:t>A </a:t>
            </a:r>
            <a:r>
              <a:rPr lang="en-US" sz="3200" dirty="0">
                <a:solidFill>
                  <a:srgbClr val="0066FF"/>
                </a:solidFill>
                <a:latin typeface="+mn-lt"/>
              </a:rPr>
              <a:t>checklist of best practices </a:t>
            </a:r>
            <a:r>
              <a:rPr lang="en-US" sz="3200" dirty="0">
                <a:solidFill>
                  <a:schemeClr val="tx1"/>
                </a:solidFill>
                <a:latin typeface="+mn-lt"/>
              </a:rPr>
              <a:t>for vaccination clinics held at satellite, temporary, or off-site locations</a:t>
            </a:r>
          </a:p>
          <a:p>
            <a:pPr lvl="1"/>
            <a:endParaRPr lang="en-US" sz="3200" dirty="0">
              <a:solidFill>
                <a:schemeClr val="tx1"/>
              </a:solidFill>
              <a:latin typeface="+mn-lt"/>
            </a:endParaRPr>
          </a:p>
          <a:p>
            <a:pPr lvl="1"/>
            <a:r>
              <a:rPr lang="en-US" sz="3200" dirty="0">
                <a:solidFill>
                  <a:schemeClr val="tx1"/>
                </a:solidFill>
                <a:latin typeface="+mn-lt"/>
              </a:rPr>
              <a:t>A </a:t>
            </a:r>
            <a:r>
              <a:rPr lang="en-US" sz="3200" dirty="0">
                <a:solidFill>
                  <a:srgbClr val="0066FF"/>
                </a:solidFill>
                <a:latin typeface="+mn-lt"/>
              </a:rPr>
              <a:t>pledge</a:t>
            </a:r>
            <a:r>
              <a:rPr lang="en-US" sz="3200" dirty="0">
                <a:solidFill>
                  <a:schemeClr val="tx1"/>
                </a:solidFill>
                <a:latin typeface="+mn-lt"/>
              </a:rPr>
              <a:t> for organizations implementing vaccination clinics held in these non-traditional locations affirming they will adhere to best practices.</a:t>
            </a:r>
          </a:p>
          <a:p>
            <a:pPr lvl="1"/>
            <a:endParaRPr lang="en-US" sz="3200" dirty="0">
              <a:solidFill>
                <a:schemeClr val="tx1"/>
              </a:solidFill>
              <a:latin typeface="+mn-lt"/>
            </a:endParaRPr>
          </a:p>
          <a:p>
            <a:pPr lvl="1"/>
            <a:r>
              <a:rPr lang="en-US" sz="3200" dirty="0">
                <a:solidFill>
                  <a:schemeClr val="tx1"/>
                </a:solidFill>
                <a:latin typeface="+mn-lt"/>
              </a:rPr>
              <a:t>Ten point “poster” </a:t>
            </a:r>
            <a:r>
              <a:rPr lang="en-US" sz="3200" dirty="0">
                <a:solidFill>
                  <a:srgbClr val="0066FF"/>
                </a:solidFill>
                <a:latin typeface="+mn-lt"/>
              </a:rPr>
              <a:t>(resource guide) </a:t>
            </a:r>
            <a:r>
              <a:rPr lang="en-US" sz="3200" dirty="0">
                <a:solidFill>
                  <a:schemeClr val="tx1"/>
                </a:solidFill>
                <a:latin typeface="+mn-lt"/>
              </a:rPr>
              <a:t>summarizing the principles in the checklist</a:t>
            </a:r>
          </a:p>
          <a:p>
            <a:pPr lvl="1"/>
            <a:endParaRPr lang="en-US" sz="3200" dirty="0">
              <a:solidFill>
                <a:schemeClr val="tx1"/>
              </a:solidFill>
              <a:latin typeface="+mn-lt"/>
            </a:endParaRPr>
          </a:p>
          <a:p>
            <a:pPr lvl="1"/>
            <a:r>
              <a:rPr lang="en-US" sz="3200" dirty="0">
                <a:solidFill>
                  <a:srgbClr val="0066FF"/>
                </a:solidFill>
                <a:latin typeface="+mn-lt"/>
              </a:rPr>
              <a:t>FAQ</a:t>
            </a:r>
            <a:r>
              <a:rPr lang="en-US" sz="3200" dirty="0">
                <a:solidFill>
                  <a:schemeClr val="tx1"/>
                </a:solidFill>
                <a:latin typeface="+mn-lt"/>
              </a:rPr>
              <a:t> document</a:t>
            </a:r>
          </a:p>
          <a:p>
            <a:pPr lvl="1"/>
            <a:endParaRPr lang="en-US" sz="3200" dirty="0">
              <a:solidFill>
                <a:schemeClr val="tx1"/>
              </a:solidFill>
              <a:latin typeface="+mn-lt"/>
            </a:endParaRPr>
          </a:p>
          <a:p>
            <a:r>
              <a:rPr lang="en-US" sz="3200" dirty="0">
                <a:solidFill>
                  <a:srgbClr val="0066FF"/>
                </a:solidFill>
                <a:latin typeface="+mn-lt"/>
              </a:rPr>
              <a:t>Our goal was to </a:t>
            </a:r>
            <a:r>
              <a:rPr lang="en-US" sz="3200" u="sng" dirty="0">
                <a:solidFill>
                  <a:srgbClr val="0066FF"/>
                </a:solidFill>
                <a:latin typeface="+mn-lt"/>
              </a:rPr>
              <a:t>improve safety but not to decrease access</a:t>
            </a:r>
            <a:r>
              <a:rPr lang="en-US" sz="3200" dirty="0">
                <a:solidFill>
                  <a:srgbClr val="0066FF"/>
                </a:solidFill>
                <a:latin typeface="+mn-lt"/>
              </a:rPr>
              <a:t> to these non-traditional vaccination clinics</a:t>
            </a:r>
          </a:p>
          <a:p>
            <a:pPr lvl="1"/>
            <a:endParaRPr lang="en-US" sz="3200" dirty="0">
              <a:solidFill>
                <a:schemeClr val="tx1"/>
              </a:solidFill>
              <a:latin typeface="+mn-lt"/>
            </a:endParaRPr>
          </a:p>
          <a:p>
            <a:endParaRPr lang="en-US" sz="1800" dirty="0">
              <a:solidFill>
                <a:schemeClr val="tx1"/>
              </a:solidFill>
              <a:latin typeface="+mn-lt"/>
            </a:endParaRPr>
          </a:p>
        </p:txBody>
      </p:sp>
      <p:sp>
        <p:nvSpPr>
          <p:cNvPr id="5" name="Title 1"/>
          <p:cNvSpPr>
            <a:spLocks noGrp="1"/>
          </p:cNvSpPr>
          <p:nvPr>
            <p:ph type="title"/>
          </p:nvPr>
        </p:nvSpPr>
        <p:spPr>
          <a:xfrm>
            <a:off x="0" y="110866"/>
            <a:ext cx="9144000" cy="1143000"/>
          </a:xfrm>
        </p:spPr>
        <p:txBody>
          <a:bodyPr>
            <a:noAutofit/>
          </a:bodyPr>
          <a:lstStyle/>
          <a:p>
            <a:pPr algn="ctr">
              <a:lnSpc>
                <a:spcPct val="100000"/>
              </a:lnSpc>
            </a:pPr>
            <a:r>
              <a:rPr lang="en-US" sz="3200" dirty="0">
                <a:solidFill>
                  <a:schemeClr val="tx1"/>
                </a:solidFill>
                <a:latin typeface="Calibri" panose="020F0502020204030204" pitchFamily="34" charset="0"/>
                <a:cs typeface="Calibri" panose="020F0502020204030204" pitchFamily="34" charset="0"/>
              </a:rPr>
              <a:t>National Adult and Influenza Immunization Summit:</a:t>
            </a:r>
            <a:br>
              <a:rPr lang="en-US" sz="3200"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Influenza Working Group</a:t>
            </a:r>
          </a:p>
        </p:txBody>
      </p:sp>
    </p:spTree>
    <p:extLst>
      <p:ext uri="{BB962C8B-B14F-4D97-AF65-F5344CB8AC3E}">
        <p14:creationId xmlns:p14="http://schemas.microsoft.com/office/powerpoint/2010/main" val="36364555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152" y="2283320"/>
            <a:ext cx="8229600" cy="1143000"/>
          </a:xfrm>
        </p:spPr>
        <p:txBody>
          <a:bodyPr/>
          <a:lstStyle/>
          <a:p>
            <a:pPr algn="ctr"/>
            <a:r>
              <a:rPr lang="en-US" sz="4800" dirty="0">
                <a:solidFill>
                  <a:schemeClr val="bg1"/>
                </a:solidFill>
              </a:rPr>
              <a:t>The Checklist of Best Practices</a:t>
            </a:r>
          </a:p>
        </p:txBody>
      </p:sp>
    </p:spTree>
    <p:extLst>
      <p:ext uri="{BB962C8B-B14F-4D97-AF65-F5344CB8AC3E}">
        <p14:creationId xmlns:p14="http://schemas.microsoft.com/office/powerpoint/2010/main" val="707667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5809"/>
          </a:xfrm>
        </p:spPr>
        <p:txBody>
          <a:bodyPr>
            <a:normAutofit fontScale="90000"/>
          </a:bodyPr>
          <a:lstStyle/>
          <a:p>
            <a:pPr algn="ctr">
              <a:lnSpc>
                <a:spcPct val="100000"/>
              </a:lnSpc>
            </a:pPr>
            <a:r>
              <a:rPr lang="en-US" sz="4000" dirty="0">
                <a:solidFill>
                  <a:srgbClr val="000000"/>
                </a:solidFill>
                <a:latin typeface="+mn-lt"/>
              </a:rPr>
              <a:t>Purpose and Function of the </a:t>
            </a:r>
            <a:r>
              <a:rPr lang="en-US" sz="4000" i="1" dirty="0">
                <a:solidFill>
                  <a:srgbClr val="000000"/>
                </a:solidFill>
                <a:latin typeface="+mn-lt"/>
              </a:rPr>
              <a:t>Checklist of Best Practices</a:t>
            </a:r>
          </a:p>
        </p:txBody>
      </p:sp>
      <p:sp>
        <p:nvSpPr>
          <p:cNvPr id="4" name="Content Placeholder 2"/>
          <p:cNvSpPr txBox="1">
            <a:spLocks/>
          </p:cNvSpPr>
          <p:nvPr/>
        </p:nvSpPr>
        <p:spPr>
          <a:xfrm>
            <a:off x="203540" y="1287259"/>
            <a:ext cx="8483260" cy="5208607"/>
          </a:xfrm>
          <a:prstGeom prst="rect">
            <a:avLst/>
          </a:prstGeom>
        </p:spPr>
        <p:txBody>
          <a:bodyPr>
            <a:noAutofit/>
          </a:bodyPr>
          <a:lst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a:solidFill>
                  <a:srgbClr val="000000"/>
                </a:solidFill>
                <a:latin typeface="+mn-lt"/>
              </a:rPr>
              <a:t>Comprehensive, step-by-step guide for clinic coordinators/ supervisors overseeing vaccination clinics</a:t>
            </a:r>
          </a:p>
          <a:p>
            <a:pPr marL="457188" lvl="1" indent="0">
              <a:lnSpc>
                <a:spcPts val="1600"/>
              </a:lnSpc>
              <a:spcBef>
                <a:spcPts val="0"/>
              </a:spcBef>
              <a:buNone/>
            </a:pPr>
            <a:endParaRPr lang="en-US" sz="2400" dirty="0">
              <a:solidFill>
                <a:srgbClr val="000000"/>
              </a:solidFill>
              <a:latin typeface="+mn-lt"/>
            </a:endParaRPr>
          </a:p>
          <a:p>
            <a:pPr marL="457188" lvl="1" indent="0">
              <a:lnSpc>
                <a:spcPts val="1600"/>
              </a:lnSpc>
              <a:spcBef>
                <a:spcPts val="0"/>
              </a:spcBef>
              <a:buNone/>
            </a:pPr>
            <a:endParaRPr lang="en-US" sz="2400" dirty="0">
              <a:solidFill>
                <a:srgbClr val="000000"/>
              </a:solidFill>
              <a:latin typeface="+mn-lt"/>
            </a:endParaRPr>
          </a:p>
          <a:p>
            <a:pPr>
              <a:buFont typeface="Wingdings" panose="05000000000000000000" pitchFamily="2" charset="2"/>
              <a:buChar char="§"/>
            </a:pPr>
            <a:r>
              <a:rPr lang="en-US" sz="2400" dirty="0">
                <a:solidFill>
                  <a:srgbClr val="000000"/>
                </a:solidFill>
                <a:latin typeface="+mn-lt"/>
              </a:rPr>
              <a:t>Checklist is divided into “before”, “during”, and “after” clinic sections and covers:</a:t>
            </a:r>
          </a:p>
          <a:p>
            <a:pPr lvl="1"/>
            <a:r>
              <a:rPr lang="en-US" sz="2400" dirty="0">
                <a:solidFill>
                  <a:srgbClr val="000000"/>
                </a:solidFill>
                <a:latin typeface="+mn-lt"/>
              </a:rPr>
              <a:t>Vaccine Shipment</a:t>
            </a:r>
          </a:p>
          <a:p>
            <a:pPr lvl="1"/>
            <a:r>
              <a:rPr lang="en-US" sz="2400" dirty="0">
                <a:solidFill>
                  <a:srgbClr val="000000"/>
                </a:solidFill>
                <a:latin typeface="+mn-lt"/>
              </a:rPr>
              <a:t>Vaccine Transport</a:t>
            </a:r>
          </a:p>
          <a:p>
            <a:pPr lvl="1"/>
            <a:r>
              <a:rPr lang="en-US" sz="2400" dirty="0">
                <a:solidFill>
                  <a:srgbClr val="000000"/>
                </a:solidFill>
                <a:latin typeface="+mn-lt"/>
              </a:rPr>
              <a:t>Vaccine Storage and Handling</a:t>
            </a:r>
          </a:p>
          <a:p>
            <a:pPr lvl="1"/>
            <a:r>
              <a:rPr lang="en-US" sz="2400" dirty="0">
                <a:solidFill>
                  <a:srgbClr val="000000"/>
                </a:solidFill>
                <a:latin typeface="+mn-lt"/>
              </a:rPr>
              <a:t>Clinic Preparation and Supplies</a:t>
            </a:r>
          </a:p>
          <a:p>
            <a:pPr lvl="1"/>
            <a:r>
              <a:rPr lang="en-US" sz="2400" dirty="0">
                <a:solidFill>
                  <a:srgbClr val="000000"/>
                </a:solidFill>
                <a:latin typeface="+mn-lt"/>
              </a:rPr>
              <a:t>Vaccine Administration</a:t>
            </a:r>
          </a:p>
          <a:p>
            <a:pPr lvl="1"/>
            <a:r>
              <a:rPr lang="en-US" sz="2400" dirty="0">
                <a:solidFill>
                  <a:srgbClr val="000000"/>
                </a:solidFill>
                <a:latin typeface="+mn-lt"/>
              </a:rPr>
              <a:t>Documentation</a:t>
            </a:r>
          </a:p>
        </p:txBody>
      </p:sp>
    </p:spTree>
    <p:extLst>
      <p:ext uri="{BB962C8B-B14F-4D97-AF65-F5344CB8AC3E}">
        <p14:creationId xmlns:p14="http://schemas.microsoft.com/office/powerpoint/2010/main" val="11395957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18"/>
            <a:ext cx="8686800" cy="908538"/>
          </a:xfrm>
        </p:spPr>
        <p:txBody>
          <a:bodyPr>
            <a:normAutofit/>
          </a:bodyPr>
          <a:lstStyle/>
          <a:p>
            <a:pPr algn="ctr">
              <a:lnSpc>
                <a:spcPct val="100000"/>
              </a:lnSpc>
            </a:pPr>
            <a:r>
              <a:rPr lang="en-US" sz="4000" dirty="0">
                <a:solidFill>
                  <a:srgbClr val="000000"/>
                </a:solidFill>
                <a:latin typeface="+mn-lt"/>
              </a:rPr>
              <a:t>Importance of the “Stop Sign” Symbol </a:t>
            </a:r>
          </a:p>
        </p:txBody>
      </p:sp>
      <p:sp>
        <p:nvSpPr>
          <p:cNvPr id="3" name="Text Placeholder 2"/>
          <p:cNvSpPr>
            <a:spLocks noGrp="1"/>
          </p:cNvSpPr>
          <p:nvPr>
            <p:ph type="body" sz="quarter" idx="10"/>
          </p:nvPr>
        </p:nvSpPr>
        <p:spPr>
          <a:xfrm>
            <a:off x="457200" y="1151304"/>
            <a:ext cx="8229600" cy="4455584"/>
          </a:xfrm>
        </p:spPr>
        <p:txBody>
          <a:bodyPr/>
          <a:lstStyle/>
          <a:p>
            <a:pPr>
              <a:buClrTx/>
            </a:pPr>
            <a:r>
              <a:rPr lang="en-US" sz="2400" dirty="0">
                <a:solidFill>
                  <a:srgbClr val="000000"/>
                </a:solidFill>
                <a:latin typeface="+mn-lt"/>
              </a:rPr>
              <a:t>Critical steps for patient safety and vaccine effectiveness are identified with a stop sign icon </a:t>
            </a:r>
          </a:p>
          <a:p>
            <a:pPr>
              <a:buClrTx/>
            </a:pPr>
            <a:endParaRPr lang="en-US" sz="2400" dirty="0">
              <a:solidFill>
                <a:srgbClr val="000000"/>
              </a:solidFill>
              <a:latin typeface="+mn-lt"/>
            </a:endParaRPr>
          </a:p>
          <a:p>
            <a:pPr>
              <a:buClrTx/>
            </a:pPr>
            <a:r>
              <a:rPr lang="en-US" sz="2400" dirty="0">
                <a:solidFill>
                  <a:srgbClr val="000000"/>
                </a:solidFill>
                <a:latin typeface="+mn-lt"/>
              </a:rPr>
              <a:t>If any of these stop sign items are checked as “NO,” users are directed to STOP the clinic and follow their organization’s protocols and/or contact the state or local health department before proceeding</a:t>
            </a:r>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724400" y="1600200"/>
            <a:ext cx="448056" cy="364363"/>
          </a:xfrm>
          <a:prstGeom prst="rect">
            <a:avLst/>
          </a:prstGeom>
        </p:spPr>
      </p:pic>
      <p:pic>
        <p:nvPicPr>
          <p:cNvPr id="6" name="Picture 5"/>
          <p:cNvPicPr>
            <a:picLocks noChangeAspect="1"/>
          </p:cNvPicPr>
          <p:nvPr/>
        </p:nvPicPr>
        <p:blipFill>
          <a:blip r:embed="rId4"/>
          <a:stretch>
            <a:fillRect/>
          </a:stretch>
        </p:blipFill>
        <p:spPr>
          <a:xfrm>
            <a:off x="939476" y="3962400"/>
            <a:ext cx="7722247" cy="1975782"/>
          </a:xfrm>
          <a:prstGeom prst="rect">
            <a:avLst/>
          </a:prstGeom>
          <a:ln>
            <a:solidFill>
              <a:schemeClr val="tx1"/>
            </a:solidFill>
          </a:ln>
        </p:spPr>
      </p:pic>
    </p:spTree>
    <p:extLst>
      <p:ext uri="{BB962C8B-B14F-4D97-AF65-F5344CB8AC3E}">
        <p14:creationId xmlns:p14="http://schemas.microsoft.com/office/powerpoint/2010/main" val="9412014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2472" y="274639"/>
            <a:ext cx="8229600" cy="669741"/>
          </a:xfrm>
        </p:spPr>
        <p:txBody>
          <a:bodyPr/>
          <a:lstStyle/>
          <a:p>
            <a:pPr algn="ctr"/>
            <a:r>
              <a:rPr lang="en-US" sz="4000" dirty="0">
                <a:solidFill>
                  <a:srgbClr val="000000"/>
                </a:solidFill>
                <a:latin typeface="+mn-lt"/>
              </a:rPr>
              <a:t>Title Page of Checklist</a:t>
            </a:r>
          </a:p>
        </p:txBody>
      </p:sp>
      <p:pic>
        <p:nvPicPr>
          <p:cNvPr id="3" name="Picture 2"/>
          <p:cNvPicPr>
            <a:picLocks noChangeAspect="1"/>
          </p:cNvPicPr>
          <p:nvPr/>
        </p:nvPicPr>
        <p:blipFill>
          <a:blip r:embed="rId3"/>
          <a:stretch>
            <a:fillRect/>
          </a:stretch>
        </p:blipFill>
        <p:spPr>
          <a:xfrm>
            <a:off x="2410310" y="944380"/>
            <a:ext cx="4733925" cy="5743575"/>
          </a:xfrm>
          <a:prstGeom prst="rect">
            <a:avLst/>
          </a:prstGeom>
          <a:ln>
            <a:solidFill>
              <a:schemeClr val="tx1"/>
            </a:solidFill>
          </a:ln>
        </p:spPr>
      </p:pic>
    </p:spTree>
    <p:extLst>
      <p:ext uri="{BB962C8B-B14F-4D97-AF65-F5344CB8AC3E}">
        <p14:creationId xmlns:p14="http://schemas.microsoft.com/office/powerpoint/2010/main" val="16652781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4692"/>
          </a:xfrm>
        </p:spPr>
        <p:txBody>
          <a:bodyPr>
            <a:noAutofit/>
          </a:bodyPr>
          <a:lstStyle/>
          <a:p>
            <a:pPr algn="ctr">
              <a:lnSpc>
                <a:spcPct val="100000"/>
              </a:lnSpc>
            </a:pPr>
            <a:r>
              <a:rPr lang="en-US" sz="3200" dirty="0">
                <a:solidFill>
                  <a:srgbClr val="000000"/>
                </a:solidFill>
                <a:latin typeface="+mn-lt"/>
              </a:rPr>
              <a:t>“BEFORE the Clinic” Section of the Checklist</a:t>
            </a:r>
          </a:p>
        </p:txBody>
      </p:sp>
      <p:pic>
        <p:nvPicPr>
          <p:cNvPr id="3" name="Picture 2"/>
          <p:cNvPicPr>
            <a:picLocks noChangeAspect="1"/>
          </p:cNvPicPr>
          <p:nvPr/>
        </p:nvPicPr>
        <p:blipFill>
          <a:blip r:embed="rId3"/>
          <a:stretch>
            <a:fillRect/>
          </a:stretch>
        </p:blipFill>
        <p:spPr>
          <a:xfrm>
            <a:off x="2271712" y="918729"/>
            <a:ext cx="4600575" cy="5648325"/>
          </a:xfrm>
          <a:prstGeom prst="rect">
            <a:avLst/>
          </a:prstGeom>
          <a:ln>
            <a:solidFill>
              <a:schemeClr val="tx1"/>
            </a:solidFill>
          </a:ln>
        </p:spPr>
      </p:pic>
    </p:spTree>
    <p:extLst>
      <p:ext uri="{BB962C8B-B14F-4D97-AF65-F5344CB8AC3E}">
        <p14:creationId xmlns:p14="http://schemas.microsoft.com/office/powerpoint/2010/main" val="38658688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57" y="125260"/>
            <a:ext cx="8229600" cy="786066"/>
          </a:xfrm>
        </p:spPr>
        <p:txBody>
          <a:bodyPr>
            <a:normAutofit/>
          </a:bodyPr>
          <a:lstStyle/>
          <a:p>
            <a:r>
              <a:rPr lang="en-US" sz="4000" dirty="0"/>
              <a:t>Overview</a:t>
            </a:r>
          </a:p>
        </p:txBody>
      </p:sp>
      <p:sp>
        <p:nvSpPr>
          <p:cNvPr id="3" name="Content Placeholder 2"/>
          <p:cNvSpPr>
            <a:spLocks noGrp="1"/>
          </p:cNvSpPr>
          <p:nvPr>
            <p:ph idx="1"/>
          </p:nvPr>
        </p:nvSpPr>
        <p:spPr>
          <a:xfrm>
            <a:off x="434152" y="1204039"/>
            <a:ext cx="8229600" cy="5293014"/>
          </a:xfrm>
        </p:spPr>
        <p:txBody>
          <a:bodyPr/>
          <a:lstStyle/>
          <a:p>
            <a:pPr marL="0" indent="0">
              <a:buClrTx/>
              <a:buNone/>
            </a:pPr>
            <a:r>
              <a:rPr lang="en-US" sz="2800" b="0" dirty="0">
                <a:solidFill>
                  <a:srgbClr val="000000"/>
                </a:solidFill>
                <a:latin typeface="+mn-lt"/>
              </a:rPr>
              <a:t>1.  Background  </a:t>
            </a:r>
          </a:p>
          <a:p>
            <a:pPr marL="855662" lvl="1" indent="-457200">
              <a:buClrTx/>
            </a:pPr>
            <a:r>
              <a:rPr lang="en-US" sz="2800" dirty="0">
                <a:solidFill>
                  <a:srgbClr val="000000"/>
                </a:solidFill>
                <a:latin typeface="+mn-lt"/>
              </a:rPr>
              <a:t>	Unique challenges of vaccination clinics held 	in satellite, temporary, or off-site locations</a:t>
            </a:r>
          </a:p>
          <a:p>
            <a:pPr marL="400032" lvl="1" indent="0">
              <a:buClrTx/>
              <a:buNone/>
            </a:pPr>
            <a:endParaRPr lang="en-US" sz="2800" dirty="0">
              <a:solidFill>
                <a:srgbClr val="000000"/>
              </a:solidFill>
              <a:latin typeface="+mn-lt"/>
            </a:endParaRPr>
          </a:p>
          <a:p>
            <a:pPr lvl="1" indent="-342900">
              <a:lnSpc>
                <a:spcPts val="1500"/>
              </a:lnSpc>
              <a:spcBef>
                <a:spcPts val="0"/>
              </a:spcBef>
              <a:buClrTx/>
              <a:buFontTx/>
              <a:buChar char="—"/>
            </a:pPr>
            <a:endParaRPr lang="en-US" sz="2800" dirty="0">
              <a:solidFill>
                <a:srgbClr val="000000"/>
              </a:solidFill>
              <a:latin typeface="+mn-lt"/>
            </a:endParaRPr>
          </a:p>
          <a:p>
            <a:pPr marL="577850" indent="-577850">
              <a:buClrTx/>
              <a:buNone/>
            </a:pPr>
            <a:r>
              <a:rPr lang="en-US" sz="2800" b="0" dirty="0">
                <a:solidFill>
                  <a:srgbClr val="000000"/>
                </a:solidFill>
                <a:latin typeface="+mn-lt"/>
              </a:rPr>
              <a:t>2.  Tools developed to ensure vaccination clinics held in these settings are done safely:</a:t>
            </a:r>
          </a:p>
          <a:p>
            <a:pPr marL="1082675" lvl="1" indent="-457200">
              <a:buClrTx/>
            </a:pPr>
            <a:r>
              <a:rPr lang="en-US" sz="2800" b="0" dirty="0">
                <a:solidFill>
                  <a:srgbClr val="000000"/>
                </a:solidFill>
                <a:latin typeface="+mn-lt"/>
              </a:rPr>
              <a:t>The Checklist of Best Practices </a:t>
            </a:r>
            <a:endParaRPr lang="en-US" sz="2800" dirty="0">
              <a:solidFill>
                <a:srgbClr val="000000"/>
              </a:solidFill>
              <a:latin typeface="+mn-lt"/>
            </a:endParaRPr>
          </a:p>
          <a:p>
            <a:pPr marL="1082675" lvl="1" indent="-457200">
              <a:buClrTx/>
            </a:pPr>
            <a:r>
              <a:rPr lang="en-US" sz="2800" b="0" dirty="0">
                <a:solidFill>
                  <a:srgbClr val="000000"/>
                </a:solidFill>
                <a:latin typeface="+mn-lt"/>
              </a:rPr>
              <a:t>The Pledge</a:t>
            </a:r>
          </a:p>
          <a:p>
            <a:pPr marL="1082675" lvl="1" indent="-457200">
              <a:buClrTx/>
            </a:pPr>
            <a:r>
              <a:rPr lang="en-US" sz="2800" b="0" dirty="0">
                <a:solidFill>
                  <a:srgbClr val="000000"/>
                </a:solidFill>
                <a:latin typeface="+mn-lt"/>
              </a:rPr>
              <a:t>Additional Resources</a:t>
            </a:r>
          </a:p>
        </p:txBody>
      </p:sp>
    </p:spTree>
    <p:extLst>
      <p:ext uri="{BB962C8B-B14F-4D97-AF65-F5344CB8AC3E}">
        <p14:creationId xmlns:p14="http://schemas.microsoft.com/office/powerpoint/2010/main" val="1974109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1617" y="842771"/>
            <a:ext cx="8860016" cy="4689349"/>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6473094" y="3744141"/>
            <a:ext cx="2345210" cy="2833396"/>
          </a:xfrm>
          <a:prstGeom prst="rect">
            <a:avLst/>
          </a:prstGeom>
        </p:spPr>
      </p:pic>
      <p:sp>
        <p:nvSpPr>
          <p:cNvPr id="4" name="Title 1"/>
          <p:cNvSpPr>
            <a:spLocks noGrp="1"/>
          </p:cNvSpPr>
          <p:nvPr>
            <p:ph type="title"/>
          </p:nvPr>
        </p:nvSpPr>
        <p:spPr>
          <a:xfrm>
            <a:off x="0" y="109747"/>
            <a:ext cx="8941633" cy="749993"/>
          </a:xfrm>
        </p:spPr>
        <p:txBody>
          <a:bodyPr>
            <a:normAutofit/>
          </a:bodyPr>
          <a:lstStyle/>
          <a:p>
            <a:pPr algn="ctr"/>
            <a:r>
              <a:rPr lang="en-US" sz="3200" dirty="0">
                <a:solidFill>
                  <a:srgbClr val="000000"/>
                </a:solidFill>
                <a:latin typeface="+mn-lt"/>
              </a:rPr>
              <a:t>“BEFORE the Clinic” Section of the Checklist</a:t>
            </a:r>
          </a:p>
        </p:txBody>
      </p:sp>
      <p:sp>
        <p:nvSpPr>
          <p:cNvPr id="8" name="TextBox 7"/>
          <p:cNvSpPr txBox="1"/>
          <p:nvPr/>
        </p:nvSpPr>
        <p:spPr>
          <a:xfrm>
            <a:off x="6609347" y="3910016"/>
            <a:ext cx="2053389" cy="309058"/>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6922919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4623" y="971550"/>
            <a:ext cx="9133202" cy="4880610"/>
          </a:xfrm>
          <a:prstGeom prst="rect">
            <a:avLst/>
          </a:prstGeom>
          <a:ln>
            <a:solidFill>
              <a:schemeClr val="tx1"/>
            </a:solidFill>
          </a:ln>
        </p:spPr>
      </p:pic>
      <p:sp>
        <p:nvSpPr>
          <p:cNvPr id="4" name="Title 1"/>
          <p:cNvSpPr>
            <a:spLocks noGrp="1"/>
          </p:cNvSpPr>
          <p:nvPr>
            <p:ph type="title"/>
          </p:nvPr>
        </p:nvSpPr>
        <p:spPr>
          <a:xfrm>
            <a:off x="0" y="0"/>
            <a:ext cx="9144000" cy="884420"/>
          </a:xfrm>
        </p:spPr>
        <p:txBody>
          <a:bodyPr/>
          <a:lstStyle/>
          <a:p>
            <a:pPr algn="ctr"/>
            <a:r>
              <a:rPr lang="en-US" sz="3200" dirty="0">
                <a:solidFill>
                  <a:srgbClr val="000000"/>
                </a:solidFill>
              </a:rPr>
              <a:t>“</a:t>
            </a:r>
            <a:r>
              <a:rPr lang="en-US" sz="3200" dirty="0">
                <a:solidFill>
                  <a:srgbClr val="000000"/>
                </a:solidFill>
                <a:latin typeface="+mn-lt"/>
              </a:rPr>
              <a:t>BEFORE the Clinic” Section of the Checklist</a:t>
            </a:r>
          </a:p>
        </p:txBody>
      </p:sp>
      <p:pic>
        <p:nvPicPr>
          <p:cNvPr id="8" name="Picture 7"/>
          <p:cNvPicPr>
            <a:picLocks noChangeAspect="1"/>
          </p:cNvPicPr>
          <p:nvPr/>
        </p:nvPicPr>
        <p:blipFill>
          <a:blip r:embed="rId4"/>
          <a:stretch>
            <a:fillRect/>
          </a:stretch>
        </p:blipFill>
        <p:spPr>
          <a:xfrm>
            <a:off x="6795356" y="3789996"/>
            <a:ext cx="2345210" cy="2833396"/>
          </a:xfrm>
          <a:prstGeom prst="rect">
            <a:avLst/>
          </a:prstGeom>
          <a:ln>
            <a:solidFill>
              <a:schemeClr val="tx1"/>
            </a:solidFill>
          </a:ln>
        </p:spPr>
      </p:pic>
      <p:sp>
        <p:nvSpPr>
          <p:cNvPr id="7" name="TextBox 6"/>
          <p:cNvSpPr txBox="1"/>
          <p:nvPr/>
        </p:nvSpPr>
        <p:spPr>
          <a:xfrm>
            <a:off x="6868284" y="4833823"/>
            <a:ext cx="2199354" cy="745742"/>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64724716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078" y="41860"/>
            <a:ext cx="9144000" cy="747917"/>
          </a:xfrm>
        </p:spPr>
        <p:txBody>
          <a:bodyPr>
            <a:normAutofit/>
          </a:bodyPr>
          <a:lstStyle/>
          <a:p>
            <a:pPr algn="ctr">
              <a:lnSpc>
                <a:spcPct val="100000"/>
              </a:lnSpc>
            </a:pPr>
            <a:r>
              <a:rPr lang="en-US" sz="3200" dirty="0">
                <a:solidFill>
                  <a:srgbClr val="000000"/>
                </a:solidFill>
                <a:latin typeface="+mn-lt"/>
              </a:rPr>
              <a:t>“BEFORE the Clinic” Section of the Checklist</a:t>
            </a:r>
            <a:endParaRPr lang="en-US" sz="3200" dirty="0">
              <a:latin typeface="+mn-lt"/>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87724"/>
          <a:stretch/>
        </p:blipFill>
        <p:spPr>
          <a:xfrm>
            <a:off x="0" y="6683027"/>
            <a:ext cx="9144000" cy="174973"/>
          </a:xfrm>
          <a:prstGeom prst="rect">
            <a:avLst/>
          </a:prstGeom>
        </p:spPr>
      </p:pic>
      <p:pic>
        <p:nvPicPr>
          <p:cNvPr id="3" name="Picture 2"/>
          <p:cNvPicPr>
            <a:picLocks noChangeAspect="1"/>
          </p:cNvPicPr>
          <p:nvPr/>
        </p:nvPicPr>
        <p:blipFill>
          <a:blip r:embed="rId4"/>
          <a:stretch>
            <a:fillRect/>
          </a:stretch>
        </p:blipFill>
        <p:spPr>
          <a:xfrm>
            <a:off x="276157" y="957283"/>
            <a:ext cx="8867843" cy="3059073"/>
          </a:xfrm>
          <a:prstGeom prst="rect">
            <a:avLst/>
          </a:prstGeom>
          <a:ln>
            <a:solidFill>
              <a:schemeClr val="tx1"/>
            </a:solidFill>
          </a:ln>
        </p:spPr>
      </p:pic>
      <p:pic>
        <p:nvPicPr>
          <p:cNvPr id="11" name="Picture 10"/>
          <p:cNvPicPr>
            <a:picLocks noChangeAspect="1"/>
          </p:cNvPicPr>
          <p:nvPr/>
        </p:nvPicPr>
        <p:blipFill>
          <a:blip r:embed="rId5"/>
          <a:stretch>
            <a:fillRect/>
          </a:stretch>
        </p:blipFill>
        <p:spPr>
          <a:xfrm>
            <a:off x="276157" y="4016356"/>
            <a:ext cx="8591686" cy="1774561"/>
          </a:xfrm>
          <a:prstGeom prst="rect">
            <a:avLst/>
          </a:prstGeom>
          <a:ln>
            <a:solidFill>
              <a:schemeClr val="tx1"/>
            </a:solidFill>
          </a:ln>
        </p:spPr>
      </p:pic>
      <p:pic>
        <p:nvPicPr>
          <p:cNvPr id="12" name="Picture 11"/>
          <p:cNvPicPr>
            <a:picLocks noChangeAspect="1"/>
          </p:cNvPicPr>
          <p:nvPr/>
        </p:nvPicPr>
        <p:blipFill>
          <a:blip r:embed="rId6"/>
          <a:stretch>
            <a:fillRect/>
          </a:stretch>
        </p:blipFill>
        <p:spPr>
          <a:xfrm>
            <a:off x="4339853" y="3950856"/>
            <a:ext cx="2345210" cy="2833396"/>
          </a:xfrm>
          <a:prstGeom prst="rect">
            <a:avLst/>
          </a:prstGeom>
          <a:ln>
            <a:solidFill>
              <a:schemeClr val="tx1"/>
            </a:solidFill>
          </a:ln>
        </p:spPr>
      </p:pic>
      <p:pic>
        <p:nvPicPr>
          <p:cNvPr id="5" name="Picture 4"/>
          <p:cNvPicPr>
            <a:picLocks noChangeAspect="1"/>
          </p:cNvPicPr>
          <p:nvPr/>
        </p:nvPicPr>
        <p:blipFill>
          <a:blip r:embed="rId7"/>
          <a:stretch>
            <a:fillRect/>
          </a:stretch>
        </p:blipFill>
        <p:spPr>
          <a:xfrm>
            <a:off x="6876429" y="3940567"/>
            <a:ext cx="2237336" cy="2809494"/>
          </a:xfrm>
          <a:prstGeom prst="rect">
            <a:avLst/>
          </a:prstGeom>
          <a:ln>
            <a:solidFill>
              <a:schemeClr val="tx1"/>
            </a:solidFill>
          </a:ln>
        </p:spPr>
      </p:pic>
      <p:sp>
        <p:nvSpPr>
          <p:cNvPr id="9" name="TextBox 8"/>
          <p:cNvSpPr txBox="1"/>
          <p:nvPr/>
        </p:nvSpPr>
        <p:spPr>
          <a:xfrm>
            <a:off x="4448591" y="5782234"/>
            <a:ext cx="2181916" cy="704291"/>
          </a:xfrm>
          <a:prstGeom prst="rect">
            <a:avLst/>
          </a:prstGeom>
          <a:noFill/>
          <a:ln w="38100">
            <a:solidFill>
              <a:srgbClr val="FF0000"/>
            </a:solidFill>
          </a:ln>
        </p:spPr>
        <p:txBody>
          <a:bodyPr wrap="square" rtlCol="0">
            <a:spAutoFit/>
          </a:bodyPr>
          <a:lstStyle/>
          <a:p>
            <a:endParaRPr lang="en-US" dirty="0"/>
          </a:p>
        </p:txBody>
      </p:sp>
      <p:sp>
        <p:nvSpPr>
          <p:cNvPr id="8" name="TextBox 7"/>
          <p:cNvSpPr txBox="1"/>
          <p:nvPr/>
        </p:nvSpPr>
        <p:spPr>
          <a:xfrm>
            <a:off x="6878901" y="4179494"/>
            <a:ext cx="2234864" cy="449656"/>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662076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35526" y="1219200"/>
            <a:ext cx="8682433" cy="4585855"/>
          </a:xfrm>
          <a:prstGeom prst="rect">
            <a:avLst/>
          </a:prstGeom>
          <a:ln>
            <a:solidFill>
              <a:schemeClr val="tx1"/>
            </a:solidFill>
          </a:ln>
        </p:spPr>
      </p:pic>
      <p:sp>
        <p:nvSpPr>
          <p:cNvPr id="2" name="Title 1"/>
          <p:cNvSpPr>
            <a:spLocks noGrp="1"/>
          </p:cNvSpPr>
          <p:nvPr>
            <p:ph type="title"/>
          </p:nvPr>
        </p:nvSpPr>
        <p:spPr>
          <a:xfrm>
            <a:off x="0" y="402015"/>
            <a:ext cx="9144000" cy="611187"/>
          </a:xfrm>
        </p:spPr>
        <p:txBody>
          <a:bodyPr>
            <a:noAutofit/>
          </a:bodyPr>
          <a:lstStyle/>
          <a:p>
            <a:pPr>
              <a:lnSpc>
                <a:spcPct val="100000"/>
              </a:lnSpc>
            </a:pPr>
            <a:r>
              <a:rPr lang="en-US" sz="3200" dirty="0"/>
              <a:t>“DURING the Clinic” Section of the Checklist</a:t>
            </a:r>
          </a:p>
        </p:txBody>
      </p:sp>
      <p:pic>
        <p:nvPicPr>
          <p:cNvPr id="8" name="Picture 7"/>
          <p:cNvPicPr>
            <a:picLocks noChangeAspect="1"/>
          </p:cNvPicPr>
          <p:nvPr/>
        </p:nvPicPr>
        <p:blipFill>
          <a:blip r:embed="rId4"/>
          <a:stretch>
            <a:fillRect/>
          </a:stretch>
        </p:blipFill>
        <p:spPr>
          <a:xfrm>
            <a:off x="6841841" y="4218262"/>
            <a:ext cx="1910127" cy="2406522"/>
          </a:xfrm>
          <a:prstGeom prst="rect">
            <a:avLst/>
          </a:prstGeom>
          <a:ln>
            <a:solidFill>
              <a:srgbClr val="000000"/>
            </a:solidFill>
          </a:ln>
        </p:spPr>
      </p:pic>
      <p:sp>
        <p:nvSpPr>
          <p:cNvPr id="3" name="TextBox 2"/>
          <p:cNvSpPr txBox="1"/>
          <p:nvPr/>
        </p:nvSpPr>
        <p:spPr>
          <a:xfrm>
            <a:off x="6967202" y="4824353"/>
            <a:ext cx="1704849" cy="588305"/>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38893970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20712"/>
          </a:xfrm>
        </p:spPr>
        <p:txBody>
          <a:bodyPr/>
          <a:lstStyle/>
          <a:p>
            <a:r>
              <a:rPr lang="en-US" dirty="0"/>
              <a:t>“DURING the Clinic” Section of the Checklist</a:t>
            </a:r>
          </a:p>
        </p:txBody>
      </p:sp>
      <p:pic>
        <p:nvPicPr>
          <p:cNvPr id="4" name="Picture 3"/>
          <p:cNvPicPr>
            <a:picLocks noChangeAspect="1"/>
          </p:cNvPicPr>
          <p:nvPr/>
        </p:nvPicPr>
        <p:blipFill>
          <a:blip r:embed="rId3"/>
          <a:stretch>
            <a:fillRect/>
          </a:stretch>
        </p:blipFill>
        <p:spPr>
          <a:xfrm>
            <a:off x="127590" y="997615"/>
            <a:ext cx="8888819" cy="3999688"/>
          </a:xfrm>
          <a:prstGeom prst="rect">
            <a:avLst/>
          </a:prstGeom>
          <a:ln>
            <a:solidFill>
              <a:srgbClr val="000000"/>
            </a:solidFill>
          </a:ln>
        </p:spPr>
      </p:pic>
      <p:pic>
        <p:nvPicPr>
          <p:cNvPr id="10" name="Picture 9"/>
          <p:cNvPicPr>
            <a:picLocks noChangeAspect="1"/>
          </p:cNvPicPr>
          <p:nvPr/>
        </p:nvPicPr>
        <p:blipFill>
          <a:blip r:embed="rId4"/>
          <a:stretch>
            <a:fillRect/>
          </a:stretch>
        </p:blipFill>
        <p:spPr>
          <a:xfrm>
            <a:off x="6639823" y="4260792"/>
            <a:ext cx="1910127" cy="2406522"/>
          </a:xfrm>
          <a:prstGeom prst="rect">
            <a:avLst/>
          </a:prstGeom>
          <a:ln>
            <a:solidFill>
              <a:schemeClr val="tx1"/>
            </a:solidFill>
          </a:ln>
        </p:spPr>
      </p:pic>
      <p:sp>
        <p:nvSpPr>
          <p:cNvPr id="3" name="TextBox 2"/>
          <p:cNvSpPr txBox="1"/>
          <p:nvPr/>
        </p:nvSpPr>
        <p:spPr>
          <a:xfrm>
            <a:off x="6762751" y="5403850"/>
            <a:ext cx="1787200" cy="5842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156605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11"/>
            <a:ext cx="9144000" cy="553052"/>
          </a:xfrm>
        </p:spPr>
        <p:txBody>
          <a:bodyPr>
            <a:noAutofit/>
          </a:bodyPr>
          <a:lstStyle/>
          <a:p>
            <a:r>
              <a:rPr lang="en-US" sz="3200" dirty="0"/>
              <a:t>“DURING the Clinic” Section of the Checklist</a:t>
            </a:r>
          </a:p>
        </p:txBody>
      </p:sp>
      <p:pic>
        <p:nvPicPr>
          <p:cNvPr id="7" name="Picture 6"/>
          <p:cNvPicPr>
            <a:picLocks noChangeAspect="1"/>
          </p:cNvPicPr>
          <p:nvPr/>
        </p:nvPicPr>
        <p:blipFill>
          <a:blip r:embed="rId3"/>
          <a:stretch>
            <a:fillRect/>
          </a:stretch>
        </p:blipFill>
        <p:spPr>
          <a:xfrm>
            <a:off x="120317" y="941318"/>
            <a:ext cx="8855242" cy="1854412"/>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120317" y="2795730"/>
            <a:ext cx="8855242" cy="3829659"/>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5668274" y="4723506"/>
            <a:ext cx="1509580" cy="1901883"/>
          </a:xfrm>
          <a:prstGeom prst="rect">
            <a:avLst/>
          </a:prstGeom>
          <a:ln>
            <a:solidFill>
              <a:schemeClr val="tx1"/>
            </a:solidFill>
          </a:ln>
        </p:spPr>
      </p:pic>
      <p:sp>
        <p:nvSpPr>
          <p:cNvPr id="3" name="TextBox 2"/>
          <p:cNvSpPr txBox="1"/>
          <p:nvPr/>
        </p:nvSpPr>
        <p:spPr>
          <a:xfrm>
            <a:off x="5668274" y="6076949"/>
            <a:ext cx="1509581" cy="295275"/>
          </a:xfrm>
          <a:prstGeom prst="rect">
            <a:avLst/>
          </a:prstGeom>
          <a:noFill/>
          <a:ln w="38100">
            <a:solidFill>
              <a:srgbClr val="FF0000"/>
            </a:solidFill>
          </a:ln>
        </p:spPr>
        <p:txBody>
          <a:bodyPr wrap="square" rtlCol="0">
            <a:spAutoFit/>
          </a:bodyPr>
          <a:lstStyle/>
          <a:p>
            <a:endParaRPr lang="en-US" dirty="0"/>
          </a:p>
        </p:txBody>
      </p:sp>
      <p:pic>
        <p:nvPicPr>
          <p:cNvPr id="11" name="Picture 10"/>
          <p:cNvPicPr>
            <a:picLocks noChangeAspect="1"/>
          </p:cNvPicPr>
          <p:nvPr/>
        </p:nvPicPr>
        <p:blipFill>
          <a:blip r:embed="rId6"/>
          <a:stretch>
            <a:fillRect/>
          </a:stretch>
        </p:blipFill>
        <p:spPr>
          <a:xfrm>
            <a:off x="7337577" y="4710559"/>
            <a:ext cx="1478258" cy="1897623"/>
          </a:xfrm>
          <a:prstGeom prst="rect">
            <a:avLst/>
          </a:prstGeom>
          <a:ln>
            <a:solidFill>
              <a:srgbClr val="000000"/>
            </a:solidFill>
          </a:ln>
        </p:spPr>
      </p:pic>
      <p:sp>
        <p:nvSpPr>
          <p:cNvPr id="12" name="TextBox 11"/>
          <p:cNvSpPr txBox="1"/>
          <p:nvPr/>
        </p:nvSpPr>
        <p:spPr>
          <a:xfrm>
            <a:off x="7337576" y="4943474"/>
            <a:ext cx="1478259" cy="904876"/>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7326114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79105"/>
            <a:ext cx="8229600" cy="803534"/>
          </a:xfrm>
        </p:spPr>
        <p:txBody>
          <a:bodyPr>
            <a:noAutofit/>
          </a:bodyPr>
          <a:lstStyle/>
          <a:p>
            <a:r>
              <a:rPr lang="en-US" sz="3200" dirty="0">
                <a:solidFill>
                  <a:schemeClr val="tx1"/>
                </a:solidFill>
              </a:rPr>
              <a:t>“DURING the Clinic” Section of the Checklist</a:t>
            </a:r>
          </a:p>
        </p:txBody>
      </p:sp>
      <p:pic>
        <p:nvPicPr>
          <p:cNvPr id="6" name="Picture 5"/>
          <p:cNvPicPr>
            <a:picLocks noChangeAspect="1"/>
          </p:cNvPicPr>
          <p:nvPr/>
        </p:nvPicPr>
        <p:blipFill>
          <a:blip r:embed="rId3"/>
          <a:stretch>
            <a:fillRect/>
          </a:stretch>
        </p:blipFill>
        <p:spPr>
          <a:xfrm>
            <a:off x="243119" y="1078173"/>
            <a:ext cx="8628836" cy="4476466"/>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7337577" y="4710559"/>
            <a:ext cx="1478258" cy="1897623"/>
          </a:xfrm>
          <a:prstGeom prst="rect">
            <a:avLst/>
          </a:prstGeom>
          <a:ln>
            <a:solidFill>
              <a:srgbClr val="000000"/>
            </a:solidFill>
          </a:ln>
        </p:spPr>
      </p:pic>
      <p:sp>
        <p:nvSpPr>
          <p:cNvPr id="8" name="TextBox 7"/>
          <p:cNvSpPr txBox="1"/>
          <p:nvPr/>
        </p:nvSpPr>
        <p:spPr>
          <a:xfrm>
            <a:off x="7337578" y="5803283"/>
            <a:ext cx="1478258" cy="63846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00481440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0" y="285819"/>
            <a:ext cx="9044609" cy="719973"/>
          </a:xfrm>
        </p:spPr>
        <p:txBody>
          <a:bodyPr>
            <a:noAutofit/>
          </a:bodyPr>
          <a:lstStyle/>
          <a:p>
            <a:r>
              <a:rPr lang="en-US" sz="3600" dirty="0"/>
              <a:t>“</a:t>
            </a:r>
            <a:r>
              <a:rPr lang="en-US" sz="3200" dirty="0"/>
              <a:t>DURING the Clinic” Section of the Checklist</a:t>
            </a:r>
          </a:p>
        </p:txBody>
      </p:sp>
      <p:pic>
        <p:nvPicPr>
          <p:cNvPr id="3" name="Picture 2"/>
          <p:cNvPicPr>
            <a:picLocks noChangeAspect="1"/>
          </p:cNvPicPr>
          <p:nvPr/>
        </p:nvPicPr>
        <p:blipFill>
          <a:blip r:embed="rId3"/>
          <a:stretch>
            <a:fillRect/>
          </a:stretch>
        </p:blipFill>
        <p:spPr>
          <a:xfrm>
            <a:off x="339947" y="1056229"/>
            <a:ext cx="8595900" cy="3297407"/>
          </a:xfrm>
          <a:prstGeom prst="rect">
            <a:avLst/>
          </a:prstGeom>
          <a:ln>
            <a:solidFill>
              <a:srgbClr val="000000"/>
            </a:solidFill>
          </a:ln>
        </p:spPr>
      </p:pic>
      <p:pic>
        <p:nvPicPr>
          <p:cNvPr id="5" name="Picture 4"/>
          <p:cNvPicPr>
            <a:picLocks noChangeAspect="1"/>
          </p:cNvPicPr>
          <p:nvPr/>
        </p:nvPicPr>
        <p:blipFill>
          <a:blip r:embed="rId4"/>
          <a:stretch>
            <a:fillRect/>
          </a:stretch>
        </p:blipFill>
        <p:spPr>
          <a:xfrm>
            <a:off x="6597658" y="3912658"/>
            <a:ext cx="2087148" cy="2658055"/>
          </a:xfrm>
          <a:prstGeom prst="rect">
            <a:avLst/>
          </a:prstGeom>
          <a:ln>
            <a:solidFill>
              <a:schemeClr val="tx1"/>
            </a:solidFill>
          </a:ln>
        </p:spPr>
      </p:pic>
      <p:sp>
        <p:nvSpPr>
          <p:cNvPr id="4" name="TextBox 3"/>
          <p:cNvSpPr txBox="1"/>
          <p:nvPr/>
        </p:nvSpPr>
        <p:spPr>
          <a:xfrm>
            <a:off x="6701051" y="4340935"/>
            <a:ext cx="1869743" cy="449429"/>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00581067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005"/>
            <a:ext cx="8229600" cy="563562"/>
          </a:xfrm>
        </p:spPr>
        <p:txBody>
          <a:bodyPr>
            <a:normAutofit/>
          </a:bodyPr>
          <a:lstStyle/>
          <a:p>
            <a:r>
              <a:rPr lang="en-US" sz="3600" dirty="0"/>
              <a:t>“AFTER the Clinic” Section </a:t>
            </a:r>
          </a:p>
        </p:txBody>
      </p:sp>
      <p:pic>
        <p:nvPicPr>
          <p:cNvPr id="4" name="Picture 3"/>
          <p:cNvPicPr>
            <a:picLocks noChangeAspect="1"/>
          </p:cNvPicPr>
          <p:nvPr/>
        </p:nvPicPr>
        <p:blipFill>
          <a:blip r:embed="rId3"/>
          <a:stretch>
            <a:fillRect/>
          </a:stretch>
        </p:blipFill>
        <p:spPr>
          <a:xfrm>
            <a:off x="583977" y="841113"/>
            <a:ext cx="8230277" cy="4959185"/>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6597658" y="3912658"/>
            <a:ext cx="2087148" cy="2658055"/>
          </a:xfrm>
          <a:prstGeom prst="rect">
            <a:avLst/>
          </a:prstGeom>
          <a:ln>
            <a:solidFill>
              <a:schemeClr val="tx1"/>
            </a:solidFill>
          </a:ln>
        </p:spPr>
      </p:pic>
      <p:sp>
        <p:nvSpPr>
          <p:cNvPr id="3" name="TextBox 2"/>
          <p:cNvSpPr txBox="1"/>
          <p:nvPr/>
        </p:nvSpPr>
        <p:spPr>
          <a:xfrm>
            <a:off x="6597658" y="4674782"/>
            <a:ext cx="2087148" cy="79797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4879700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02"/>
          </a:xfrm>
        </p:spPr>
        <p:txBody>
          <a:bodyPr>
            <a:normAutofit/>
          </a:bodyPr>
          <a:lstStyle/>
          <a:p>
            <a:r>
              <a:rPr lang="en-US" sz="3600" dirty="0"/>
              <a:t>“AFTER the Clinic” Section </a:t>
            </a:r>
          </a:p>
        </p:txBody>
      </p:sp>
      <p:pic>
        <p:nvPicPr>
          <p:cNvPr id="7" name="Picture 6"/>
          <p:cNvPicPr>
            <a:picLocks noChangeAspect="1"/>
          </p:cNvPicPr>
          <p:nvPr/>
        </p:nvPicPr>
        <p:blipFill>
          <a:blip r:embed="rId3"/>
          <a:stretch>
            <a:fillRect/>
          </a:stretch>
        </p:blipFill>
        <p:spPr>
          <a:xfrm>
            <a:off x="245660" y="995286"/>
            <a:ext cx="8666329" cy="3221872"/>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6382528" y="3720872"/>
            <a:ext cx="2087148" cy="2658055"/>
          </a:xfrm>
          <a:prstGeom prst="rect">
            <a:avLst/>
          </a:prstGeom>
          <a:ln>
            <a:solidFill>
              <a:schemeClr val="tx1"/>
            </a:solidFill>
          </a:ln>
        </p:spPr>
      </p:pic>
      <p:sp>
        <p:nvSpPr>
          <p:cNvPr id="9" name="TextBox 8"/>
          <p:cNvSpPr txBox="1"/>
          <p:nvPr/>
        </p:nvSpPr>
        <p:spPr>
          <a:xfrm>
            <a:off x="6509982" y="5213900"/>
            <a:ext cx="1842448" cy="559103"/>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9224159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272634"/>
            <a:ext cx="8229600" cy="717176"/>
          </a:xfrm>
        </p:spPr>
        <p:txBody>
          <a:bodyPr>
            <a:normAutofit/>
          </a:bodyPr>
          <a:lstStyle/>
          <a:p>
            <a:pPr algn="ctr"/>
            <a:r>
              <a:rPr lang="en-US" sz="4000" dirty="0">
                <a:solidFill>
                  <a:srgbClr val="020916"/>
                </a:solidFill>
                <a:latin typeface="+mj-lt"/>
              </a:rPr>
              <a:t>Background</a:t>
            </a:r>
          </a:p>
        </p:txBody>
      </p:sp>
      <p:sp>
        <p:nvSpPr>
          <p:cNvPr id="3" name="Text Placeholder 2"/>
          <p:cNvSpPr>
            <a:spLocks noGrp="1"/>
          </p:cNvSpPr>
          <p:nvPr>
            <p:ph type="body" sz="quarter" idx="10"/>
          </p:nvPr>
        </p:nvSpPr>
        <p:spPr>
          <a:xfrm>
            <a:off x="367553" y="1338835"/>
            <a:ext cx="4570304" cy="3341688"/>
          </a:xfrm>
        </p:spPr>
        <p:txBody>
          <a:bodyPr>
            <a:normAutofit fontScale="92500" lnSpcReduction="10000"/>
          </a:bodyPr>
          <a:lstStyle/>
          <a:p>
            <a:pPr>
              <a:buClrTx/>
            </a:pPr>
            <a:r>
              <a:rPr lang="en-US" sz="2400" dirty="0">
                <a:solidFill>
                  <a:srgbClr val="000000"/>
                </a:solidFill>
                <a:latin typeface="+mn-lt"/>
              </a:rPr>
              <a:t>Satellite, temporary, and off-site vaccination clinics play an important role in improving vaccination coverage rates and vaccinating hard-to-reach populations</a:t>
            </a:r>
          </a:p>
          <a:p>
            <a:pPr>
              <a:buClrTx/>
            </a:pPr>
            <a:endParaRPr lang="en-US" sz="2400" dirty="0">
              <a:solidFill>
                <a:srgbClr val="000000"/>
              </a:solidFill>
              <a:latin typeface="+mn-lt"/>
            </a:endParaRPr>
          </a:p>
          <a:p>
            <a:pPr>
              <a:buClrTx/>
            </a:pPr>
            <a:r>
              <a:rPr lang="en-US" sz="2400" dirty="0">
                <a:solidFill>
                  <a:srgbClr val="000000"/>
                </a:solidFill>
                <a:latin typeface="+mn-lt"/>
              </a:rPr>
              <a:t>17% of U.S. adults receive their influenza vaccination at their workplace</a:t>
            </a:r>
            <a:r>
              <a:rPr lang="en-US" sz="2400" baseline="30000" dirty="0">
                <a:solidFill>
                  <a:srgbClr val="000000"/>
                </a:solidFill>
                <a:latin typeface="+mn-lt"/>
              </a:rPr>
              <a:t>1</a:t>
            </a:r>
            <a:r>
              <a:rPr lang="en-US" sz="2400" dirty="0">
                <a:solidFill>
                  <a:srgbClr val="000000"/>
                </a:solidFill>
                <a:latin typeface="+mn-lt"/>
              </a:rPr>
              <a:t> </a:t>
            </a:r>
          </a:p>
          <a:p>
            <a:pPr>
              <a:buClrTx/>
            </a:pPr>
            <a:endParaRPr lang="en-US" sz="2400" dirty="0">
              <a:solidFill>
                <a:srgbClr val="000000"/>
              </a:solidFill>
              <a:latin typeface="+mn-lt"/>
            </a:endParaRPr>
          </a:p>
          <a:p>
            <a:pPr marL="0" indent="0">
              <a:buClrTx/>
              <a:buNone/>
            </a:pPr>
            <a:endParaRPr lang="en-US" dirty="0">
              <a:solidFill>
                <a:srgbClr val="020916"/>
              </a:solidFill>
            </a:endParaRPr>
          </a:p>
        </p:txBody>
      </p:sp>
      <p:pic>
        <p:nvPicPr>
          <p:cNvPr id="4" name="Picture 3"/>
          <p:cNvPicPr>
            <a:picLocks noChangeAspect="1"/>
          </p:cNvPicPr>
          <p:nvPr/>
        </p:nvPicPr>
        <p:blipFill>
          <a:blip r:embed="rId3"/>
          <a:stretch>
            <a:fillRect/>
          </a:stretch>
        </p:blipFill>
        <p:spPr>
          <a:xfrm>
            <a:off x="5110340" y="1590643"/>
            <a:ext cx="3806890" cy="2838071"/>
          </a:xfrm>
          <a:prstGeom prst="rect">
            <a:avLst/>
          </a:prstGeom>
          <a:ln>
            <a:solidFill>
              <a:schemeClr val="tx1"/>
            </a:solidFill>
          </a:ln>
        </p:spPr>
      </p:pic>
      <p:sp>
        <p:nvSpPr>
          <p:cNvPr id="6" name="TextBox 5"/>
          <p:cNvSpPr txBox="1"/>
          <p:nvPr/>
        </p:nvSpPr>
        <p:spPr>
          <a:xfrm>
            <a:off x="5083171" y="4465079"/>
            <a:ext cx="3513982"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http://www.cdc.gov/flu/business/index.htm?s_cid=seasonalflu-btn-055" title=</a:t>
            </a:r>
          </a:p>
        </p:txBody>
      </p:sp>
      <p:sp>
        <p:nvSpPr>
          <p:cNvPr id="7" name="TextBox 6"/>
          <p:cNvSpPr txBox="1"/>
          <p:nvPr/>
        </p:nvSpPr>
        <p:spPr>
          <a:xfrm>
            <a:off x="115926" y="5105400"/>
            <a:ext cx="9030734" cy="338554"/>
          </a:xfrm>
          <a:prstGeom prst="rect">
            <a:avLst/>
          </a:prstGeom>
          <a:noFill/>
        </p:spPr>
        <p:txBody>
          <a:bodyPr wrap="square" rtlCol="0">
            <a:spAutoFit/>
          </a:bodyPr>
          <a:lstStyle/>
          <a:p>
            <a:r>
              <a:rPr lang="en-US" sz="800" dirty="0"/>
              <a:t>1.  Black CL, Yue X, Ball SW, et al. Influenza Vaccination Coverage Among Health Care Personnel — United States, 2017–18 Influenza Season. </a:t>
            </a:r>
            <a:r>
              <a:rPr lang="en-US" sz="800" i="1" dirty="0"/>
              <a:t>MMWR.</a:t>
            </a:r>
            <a:r>
              <a:rPr lang="en-US" sz="800" dirty="0"/>
              <a:t> 2018; 67(38):1050-4. DOI: </a:t>
            </a:r>
            <a:r>
              <a:rPr lang="en-US" sz="800" dirty="0">
                <a:hlinkClick r:id="rId4"/>
              </a:rPr>
              <a:t>http://dx.doi.org/10.15585/mmwr.mm6738a2</a:t>
            </a:r>
            <a:endParaRPr lang="en-US" sz="800" dirty="0">
              <a:solidFill>
                <a:srgbClr val="FF0000"/>
              </a:solidFill>
            </a:endParaRPr>
          </a:p>
        </p:txBody>
      </p:sp>
    </p:spTree>
    <p:extLst>
      <p:ext uri="{BB962C8B-B14F-4D97-AF65-F5344CB8AC3E}">
        <p14:creationId xmlns:p14="http://schemas.microsoft.com/office/powerpoint/2010/main" val="13532866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0"/>
            <a:ext cx="9314121" cy="880394"/>
          </a:xfrm>
        </p:spPr>
        <p:txBody>
          <a:bodyPr>
            <a:normAutofit/>
          </a:bodyPr>
          <a:lstStyle/>
          <a:p>
            <a:pPr>
              <a:lnSpc>
                <a:spcPct val="100000"/>
              </a:lnSpc>
            </a:pPr>
            <a:r>
              <a:rPr lang="en-US" sz="4000" dirty="0"/>
              <a:t>Checklist Resources</a:t>
            </a:r>
          </a:p>
        </p:txBody>
      </p:sp>
      <p:pic>
        <p:nvPicPr>
          <p:cNvPr id="4" name="Picture 3"/>
          <p:cNvPicPr>
            <a:picLocks noChangeAspect="1"/>
          </p:cNvPicPr>
          <p:nvPr/>
        </p:nvPicPr>
        <p:blipFill>
          <a:blip r:embed="rId3"/>
          <a:stretch>
            <a:fillRect/>
          </a:stretch>
        </p:blipFill>
        <p:spPr>
          <a:xfrm>
            <a:off x="2384068" y="935199"/>
            <a:ext cx="4562475" cy="5734050"/>
          </a:xfrm>
          <a:prstGeom prst="rect">
            <a:avLst/>
          </a:prstGeom>
          <a:ln>
            <a:solidFill>
              <a:schemeClr val="tx1"/>
            </a:solidFill>
          </a:ln>
        </p:spPr>
      </p:pic>
    </p:spTree>
    <p:extLst>
      <p:ext uri="{BB962C8B-B14F-4D97-AF65-F5344CB8AC3E}">
        <p14:creationId xmlns:p14="http://schemas.microsoft.com/office/powerpoint/2010/main" val="42147878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Putting the Checklist to Use</a:t>
            </a:r>
          </a:p>
        </p:txBody>
      </p:sp>
      <p:sp>
        <p:nvSpPr>
          <p:cNvPr id="3" name="Content Placeholder 2"/>
          <p:cNvSpPr>
            <a:spLocks noGrp="1"/>
          </p:cNvSpPr>
          <p:nvPr>
            <p:ph idx="1"/>
          </p:nvPr>
        </p:nvSpPr>
        <p:spPr/>
        <p:txBody>
          <a:bodyPr/>
          <a:lstStyle/>
          <a:p>
            <a:r>
              <a:rPr lang="en-US" b="0" dirty="0">
                <a:solidFill>
                  <a:schemeClr val="tx1"/>
                </a:solidFill>
                <a:latin typeface="+mn-lt"/>
              </a:rPr>
              <a:t>If your vaccination clinics are done in-house by your Occupational Health staff, it’s important to make sure they are using the checklist</a:t>
            </a:r>
          </a:p>
          <a:p>
            <a:endParaRPr lang="en-US" b="0" dirty="0">
              <a:solidFill>
                <a:schemeClr val="tx1"/>
              </a:solidFill>
              <a:latin typeface="+mn-lt"/>
            </a:endParaRPr>
          </a:p>
          <a:p>
            <a:r>
              <a:rPr lang="en-US" b="0" dirty="0">
                <a:solidFill>
                  <a:schemeClr val="tx1"/>
                </a:solidFill>
                <a:latin typeface="+mn-lt"/>
              </a:rPr>
              <a:t>If you hire out your vaccination clinics to an agency, prior to signing a contract with them, you can ask that they follow the checklist and sign the pledge </a:t>
            </a:r>
          </a:p>
        </p:txBody>
      </p:sp>
    </p:spTree>
    <p:extLst>
      <p:ext uri="{BB962C8B-B14F-4D97-AF65-F5344CB8AC3E}">
        <p14:creationId xmlns:p14="http://schemas.microsoft.com/office/powerpoint/2010/main" val="295779208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152" y="2283320"/>
            <a:ext cx="8229600" cy="1143000"/>
          </a:xfrm>
        </p:spPr>
        <p:txBody>
          <a:bodyPr/>
          <a:lstStyle/>
          <a:p>
            <a:pPr algn="ctr"/>
            <a:r>
              <a:rPr lang="en-US" sz="4800" dirty="0">
                <a:solidFill>
                  <a:schemeClr val="bg1"/>
                </a:solidFill>
              </a:rPr>
              <a:t>The Pledge</a:t>
            </a:r>
          </a:p>
        </p:txBody>
      </p:sp>
    </p:spTree>
    <p:extLst>
      <p:ext uri="{BB962C8B-B14F-4D97-AF65-F5344CB8AC3E}">
        <p14:creationId xmlns:p14="http://schemas.microsoft.com/office/powerpoint/2010/main" val="133108191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97" y="405151"/>
            <a:ext cx="8229600" cy="630335"/>
          </a:xfrm>
        </p:spPr>
        <p:txBody>
          <a:bodyPr>
            <a:normAutofit/>
          </a:bodyPr>
          <a:lstStyle/>
          <a:p>
            <a:r>
              <a:rPr lang="en-US" sz="4000" dirty="0"/>
              <a:t>The Pledge</a:t>
            </a:r>
          </a:p>
        </p:txBody>
      </p:sp>
      <p:sp>
        <p:nvSpPr>
          <p:cNvPr id="8" name="Content Placeholder 2"/>
          <p:cNvSpPr>
            <a:spLocks noGrp="1"/>
          </p:cNvSpPr>
          <p:nvPr>
            <p:ph idx="1"/>
          </p:nvPr>
        </p:nvSpPr>
        <p:spPr>
          <a:xfrm>
            <a:off x="457200" y="1379484"/>
            <a:ext cx="8229600" cy="4191000"/>
          </a:xfrm>
        </p:spPr>
        <p:txBody>
          <a:bodyPr/>
          <a:lstStyle/>
          <a:p>
            <a:pPr>
              <a:buSzPct val="110000"/>
              <a:buFont typeface="Wingdings" panose="05000000000000000000" pitchFamily="2" charset="2"/>
              <a:buChar char="§"/>
            </a:pPr>
            <a:r>
              <a:rPr lang="en-US" b="0" dirty="0">
                <a:solidFill>
                  <a:srgbClr val="000000"/>
                </a:solidFill>
                <a:latin typeface="+mn-lt"/>
              </a:rPr>
              <a:t>Organizations pledge to adhere to CDC guidelines and best practices when implementing vaccination clinics</a:t>
            </a:r>
          </a:p>
          <a:p>
            <a:pPr marL="457188" lvl="1" indent="0">
              <a:buSzPct val="110000"/>
              <a:buNone/>
            </a:pPr>
            <a:r>
              <a:rPr lang="en-US" sz="2400" dirty="0">
                <a:solidFill>
                  <a:srgbClr val="000000"/>
                </a:solidFill>
                <a:latin typeface="+mn-lt"/>
              </a:rPr>
              <a:t>— Including adhering to the Checklist</a:t>
            </a:r>
          </a:p>
          <a:p>
            <a:pPr>
              <a:buSzPct val="110000"/>
              <a:buFont typeface="Wingdings" panose="05000000000000000000" pitchFamily="2" charset="2"/>
              <a:buChar char="§"/>
            </a:pPr>
            <a:endParaRPr lang="en-US" dirty="0">
              <a:solidFill>
                <a:srgbClr val="000000"/>
              </a:solidFill>
              <a:latin typeface="+mn-lt"/>
            </a:endParaRPr>
          </a:p>
          <a:p>
            <a:pPr>
              <a:buSzPct val="110000"/>
              <a:buFont typeface="Wingdings" panose="05000000000000000000" pitchFamily="2" charset="2"/>
              <a:buChar char="§"/>
            </a:pPr>
            <a:r>
              <a:rPr lang="en-US" b="0" dirty="0">
                <a:solidFill>
                  <a:srgbClr val="000000"/>
                </a:solidFill>
                <a:latin typeface="+mn-lt"/>
              </a:rPr>
              <a:t>Reviewed and signed annually by an organization executive</a:t>
            </a:r>
          </a:p>
          <a:p>
            <a:pPr>
              <a:buSzPct val="110000"/>
              <a:buFont typeface="Wingdings" panose="05000000000000000000" pitchFamily="2" charset="2"/>
              <a:buChar char="§"/>
            </a:pPr>
            <a:endParaRPr lang="en-US" dirty="0">
              <a:solidFill>
                <a:srgbClr val="000000"/>
              </a:solidFill>
              <a:latin typeface="+mn-lt"/>
            </a:endParaRPr>
          </a:p>
          <a:p>
            <a:pPr>
              <a:buSzPct val="110000"/>
              <a:buFont typeface="Wingdings" panose="05000000000000000000" pitchFamily="2" charset="2"/>
              <a:buChar char="§"/>
            </a:pPr>
            <a:r>
              <a:rPr lang="en-US" b="0" dirty="0">
                <a:solidFill>
                  <a:srgbClr val="000000"/>
                </a:solidFill>
                <a:latin typeface="+mn-lt"/>
              </a:rPr>
              <a:t>Completed pledges should be sent to NAIIS Clinic Pledge Coordinator: </a:t>
            </a:r>
          </a:p>
          <a:p>
            <a:pPr marL="457188" lvl="1" indent="0">
              <a:buNone/>
            </a:pPr>
            <a:r>
              <a:rPr lang="en-US" sz="2400" dirty="0">
                <a:solidFill>
                  <a:srgbClr val="000000"/>
                </a:solidFill>
                <a:latin typeface="+mn-lt"/>
              </a:rPr>
              <a:t>—  </a:t>
            </a:r>
            <a:r>
              <a:rPr lang="en-US" sz="2400" dirty="0">
                <a:solidFill>
                  <a:srgbClr val="FF0000"/>
                </a:solidFill>
                <a:latin typeface="+mn-lt"/>
                <a:hlinkClick r:id="rId3"/>
              </a:rPr>
              <a:t>vaxclinicpledge@izsummitpartners.org</a:t>
            </a:r>
            <a:endParaRPr lang="en-US" sz="2400" dirty="0">
              <a:solidFill>
                <a:srgbClr val="FF0000"/>
              </a:solidFill>
              <a:latin typeface="+mn-lt"/>
            </a:endParaRPr>
          </a:p>
          <a:p>
            <a:endParaRPr lang="en-US" dirty="0">
              <a:latin typeface="+mn-lt"/>
            </a:endParaRPr>
          </a:p>
        </p:txBody>
      </p:sp>
    </p:spTree>
    <p:extLst>
      <p:ext uri="{BB962C8B-B14F-4D97-AF65-F5344CB8AC3E}">
        <p14:creationId xmlns:p14="http://schemas.microsoft.com/office/powerpoint/2010/main" val="373603714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523"/>
            <a:ext cx="8229600" cy="655528"/>
          </a:xfrm>
        </p:spPr>
        <p:txBody>
          <a:bodyPr>
            <a:normAutofit/>
          </a:bodyPr>
          <a:lstStyle/>
          <a:p>
            <a:r>
              <a:rPr lang="en-US" sz="4000" dirty="0"/>
              <a:t>Benefits of Signing the Pledge</a:t>
            </a:r>
          </a:p>
        </p:txBody>
      </p:sp>
      <p:pic>
        <p:nvPicPr>
          <p:cNvPr id="3" name="Picture 2"/>
          <p:cNvPicPr>
            <a:picLocks noChangeAspect="1"/>
          </p:cNvPicPr>
          <p:nvPr/>
        </p:nvPicPr>
        <p:blipFill>
          <a:blip r:embed="rId3"/>
          <a:stretch>
            <a:fillRect/>
          </a:stretch>
        </p:blipFill>
        <p:spPr>
          <a:xfrm>
            <a:off x="2057400" y="814049"/>
            <a:ext cx="6712021" cy="5803317"/>
          </a:xfrm>
          <a:prstGeom prst="rect">
            <a:avLst/>
          </a:prstGeom>
          <a:ln>
            <a:solidFill>
              <a:schemeClr val="tx1"/>
            </a:solidFill>
          </a:ln>
        </p:spPr>
      </p:pic>
    </p:spTree>
    <p:extLst>
      <p:ext uri="{BB962C8B-B14F-4D97-AF65-F5344CB8AC3E}">
        <p14:creationId xmlns:p14="http://schemas.microsoft.com/office/powerpoint/2010/main" val="375682551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888"/>
          </a:xfrm>
        </p:spPr>
        <p:txBody>
          <a:bodyPr>
            <a:normAutofit/>
          </a:bodyPr>
          <a:lstStyle/>
          <a:p>
            <a:r>
              <a:rPr lang="en-US" sz="4000" dirty="0"/>
              <a:t>The Full Pledge</a:t>
            </a:r>
          </a:p>
        </p:txBody>
      </p:sp>
      <p:pic>
        <p:nvPicPr>
          <p:cNvPr id="4" name="Picture 3"/>
          <p:cNvPicPr>
            <a:picLocks noChangeAspect="1"/>
          </p:cNvPicPr>
          <p:nvPr/>
        </p:nvPicPr>
        <p:blipFill>
          <a:blip r:embed="rId3"/>
          <a:stretch>
            <a:fillRect/>
          </a:stretch>
        </p:blipFill>
        <p:spPr>
          <a:xfrm>
            <a:off x="2369292" y="962527"/>
            <a:ext cx="4405416" cy="5695892"/>
          </a:xfrm>
          <a:prstGeom prst="rect">
            <a:avLst/>
          </a:prstGeom>
          <a:ln>
            <a:solidFill>
              <a:schemeClr val="tx1"/>
            </a:solidFill>
          </a:ln>
        </p:spPr>
      </p:pic>
    </p:spTree>
    <p:extLst>
      <p:ext uri="{BB962C8B-B14F-4D97-AF65-F5344CB8AC3E}">
        <p14:creationId xmlns:p14="http://schemas.microsoft.com/office/powerpoint/2010/main" val="170843734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6483" y="1000960"/>
            <a:ext cx="8732801" cy="3085188"/>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6314093" y="3516086"/>
            <a:ext cx="2430398" cy="3142333"/>
          </a:xfrm>
          <a:prstGeom prst="rect">
            <a:avLst/>
          </a:prstGeom>
          <a:ln>
            <a:solidFill>
              <a:schemeClr val="tx1"/>
            </a:solidFill>
          </a:ln>
        </p:spPr>
      </p:pic>
      <p:sp>
        <p:nvSpPr>
          <p:cNvPr id="2" name="Title 1"/>
          <p:cNvSpPr>
            <a:spLocks noGrp="1"/>
          </p:cNvSpPr>
          <p:nvPr>
            <p:ph type="title"/>
          </p:nvPr>
        </p:nvSpPr>
        <p:spPr>
          <a:xfrm>
            <a:off x="457200" y="160248"/>
            <a:ext cx="8229600" cy="728662"/>
          </a:xfrm>
        </p:spPr>
        <p:txBody>
          <a:bodyPr>
            <a:normAutofit/>
          </a:bodyPr>
          <a:lstStyle/>
          <a:p>
            <a:r>
              <a:rPr lang="en-US" sz="4000" dirty="0"/>
              <a:t>Pledge Components</a:t>
            </a:r>
          </a:p>
        </p:txBody>
      </p:sp>
      <p:sp>
        <p:nvSpPr>
          <p:cNvPr id="8" name="TextBox 7"/>
          <p:cNvSpPr txBox="1"/>
          <p:nvPr/>
        </p:nvSpPr>
        <p:spPr>
          <a:xfrm>
            <a:off x="6314093" y="3516086"/>
            <a:ext cx="2430398" cy="76832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89683807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095"/>
            <a:ext cx="8229600" cy="715389"/>
          </a:xfrm>
        </p:spPr>
        <p:txBody>
          <a:bodyPr>
            <a:normAutofit/>
          </a:bodyPr>
          <a:lstStyle/>
          <a:p>
            <a:r>
              <a:rPr lang="en-US" sz="4000" dirty="0"/>
              <a:t>Pledge Components (</a:t>
            </a:r>
            <a:r>
              <a:rPr lang="en-US" sz="4000" dirty="0" err="1"/>
              <a:t>Cont</a:t>
            </a:r>
            <a:r>
              <a:rPr lang="en-US" sz="4000" dirty="0"/>
              <a:t>)</a:t>
            </a:r>
          </a:p>
        </p:txBody>
      </p:sp>
      <p:pic>
        <p:nvPicPr>
          <p:cNvPr id="5" name="Content Placeholder 4"/>
          <p:cNvPicPr>
            <a:picLocks noGrp="1" noChangeAspect="1"/>
          </p:cNvPicPr>
          <p:nvPr>
            <p:ph idx="1"/>
          </p:nvPr>
        </p:nvPicPr>
        <p:blipFill>
          <a:blip r:embed="rId3"/>
          <a:stretch>
            <a:fillRect/>
          </a:stretch>
        </p:blipFill>
        <p:spPr>
          <a:xfrm>
            <a:off x="264695" y="946484"/>
            <a:ext cx="8422105" cy="3898598"/>
          </a:xfrm>
          <a:prstGeom prst="rect">
            <a:avLst/>
          </a:prstGeom>
          <a:ln>
            <a:solidFill>
              <a:srgbClr val="000000"/>
            </a:solidFill>
          </a:ln>
        </p:spPr>
      </p:pic>
      <p:pic>
        <p:nvPicPr>
          <p:cNvPr id="6" name="Picture 5"/>
          <p:cNvPicPr>
            <a:picLocks noChangeAspect="1"/>
          </p:cNvPicPr>
          <p:nvPr/>
        </p:nvPicPr>
        <p:blipFill>
          <a:blip r:embed="rId4"/>
          <a:stretch>
            <a:fillRect/>
          </a:stretch>
        </p:blipFill>
        <p:spPr>
          <a:xfrm>
            <a:off x="6431077" y="4060550"/>
            <a:ext cx="1985941" cy="2567682"/>
          </a:xfrm>
          <a:prstGeom prst="rect">
            <a:avLst/>
          </a:prstGeom>
          <a:ln>
            <a:solidFill>
              <a:schemeClr val="tx1"/>
            </a:solidFill>
          </a:ln>
        </p:spPr>
      </p:pic>
      <p:sp>
        <p:nvSpPr>
          <p:cNvPr id="7" name="TextBox 6"/>
          <p:cNvSpPr txBox="1"/>
          <p:nvPr/>
        </p:nvSpPr>
        <p:spPr>
          <a:xfrm>
            <a:off x="6493982" y="4563250"/>
            <a:ext cx="1889155" cy="65702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68805594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5333"/>
          </a:xfrm>
        </p:spPr>
        <p:txBody>
          <a:bodyPr>
            <a:normAutofit/>
          </a:bodyPr>
          <a:lstStyle/>
          <a:p>
            <a:r>
              <a:rPr lang="en-US" sz="4000" dirty="0"/>
              <a:t>Pledge Components (</a:t>
            </a:r>
            <a:r>
              <a:rPr lang="en-US" sz="4000" dirty="0" err="1"/>
              <a:t>Cont</a:t>
            </a:r>
            <a:r>
              <a:rPr lang="en-US" sz="4000" dirty="0"/>
              <a:t>)</a:t>
            </a:r>
          </a:p>
        </p:txBody>
      </p:sp>
      <p:pic>
        <p:nvPicPr>
          <p:cNvPr id="5" name="Picture 4"/>
          <p:cNvPicPr>
            <a:picLocks noChangeAspect="1"/>
          </p:cNvPicPr>
          <p:nvPr/>
        </p:nvPicPr>
        <p:blipFill>
          <a:blip r:embed="rId3"/>
          <a:stretch>
            <a:fillRect/>
          </a:stretch>
        </p:blipFill>
        <p:spPr>
          <a:xfrm>
            <a:off x="283028" y="1045029"/>
            <a:ext cx="8577944" cy="3206069"/>
          </a:xfrm>
          <a:prstGeom prst="rect">
            <a:avLst/>
          </a:prstGeom>
          <a:ln>
            <a:solidFill>
              <a:srgbClr val="000000"/>
            </a:solidFill>
          </a:ln>
        </p:spPr>
      </p:pic>
      <p:pic>
        <p:nvPicPr>
          <p:cNvPr id="6" name="Picture 5"/>
          <p:cNvPicPr>
            <a:picLocks noChangeAspect="1"/>
          </p:cNvPicPr>
          <p:nvPr/>
        </p:nvPicPr>
        <p:blipFill>
          <a:blip r:embed="rId4"/>
          <a:stretch>
            <a:fillRect/>
          </a:stretch>
        </p:blipFill>
        <p:spPr>
          <a:xfrm>
            <a:off x="6700859" y="3983965"/>
            <a:ext cx="1985941" cy="2567682"/>
          </a:xfrm>
          <a:prstGeom prst="rect">
            <a:avLst/>
          </a:prstGeom>
          <a:ln>
            <a:solidFill>
              <a:schemeClr val="tx1"/>
            </a:solidFill>
          </a:ln>
        </p:spPr>
      </p:pic>
      <p:sp>
        <p:nvSpPr>
          <p:cNvPr id="3" name="TextBox 2"/>
          <p:cNvSpPr txBox="1"/>
          <p:nvPr/>
        </p:nvSpPr>
        <p:spPr>
          <a:xfrm>
            <a:off x="6738651" y="5135071"/>
            <a:ext cx="1920607" cy="362346"/>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1465799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0699" y="1066921"/>
            <a:ext cx="8339834" cy="4387395"/>
          </a:xfrm>
          <a:prstGeom prst="rect">
            <a:avLst/>
          </a:prstGeom>
          <a:ln>
            <a:solidFill>
              <a:srgbClr val="000000"/>
            </a:solidFill>
          </a:ln>
        </p:spPr>
      </p:pic>
      <p:sp>
        <p:nvSpPr>
          <p:cNvPr id="2" name="Title 1"/>
          <p:cNvSpPr>
            <a:spLocks noGrp="1"/>
          </p:cNvSpPr>
          <p:nvPr>
            <p:ph type="title"/>
          </p:nvPr>
        </p:nvSpPr>
        <p:spPr>
          <a:xfrm>
            <a:off x="457200" y="274638"/>
            <a:ext cx="8229600" cy="521998"/>
          </a:xfrm>
        </p:spPr>
        <p:txBody>
          <a:bodyPr>
            <a:normAutofit/>
          </a:bodyPr>
          <a:lstStyle/>
          <a:p>
            <a:r>
              <a:rPr lang="en-US" sz="4000" dirty="0"/>
              <a:t>Pledge Components (</a:t>
            </a:r>
            <a:r>
              <a:rPr lang="en-US" sz="4000" dirty="0" err="1"/>
              <a:t>Cont</a:t>
            </a:r>
            <a:r>
              <a:rPr lang="en-US" sz="4000" dirty="0"/>
              <a:t>)</a:t>
            </a:r>
          </a:p>
        </p:txBody>
      </p:sp>
      <p:pic>
        <p:nvPicPr>
          <p:cNvPr id="6" name="Picture 5"/>
          <p:cNvPicPr>
            <a:picLocks noChangeAspect="1"/>
          </p:cNvPicPr>
          <p:nvPr/>
        </p:nvPicPr>
        <p:blipFill>
          <a:blip r:embed="rId4"/>
          <a:stretch>
            <a:fillRect/>
          </a:stretch>
        </p:blipFill>
        <p:spPr>
          <a:xfrm>
            <a:off x="6700859" y="4041091"/>
            <a:ext cx="1985941" cy="2567682"/>
          </a:xfrm>
          <a:prstGeom prst="rect">
            <a:avLst/>
          </a:prstGeom>
          <a:ln>
            <a:solidFill>
              <a:schemeClr val="tx1"/>
            </a:solidFill>
          </a:ln>
        </p:spPr>
      </p:pic>
      <p:sp>
        <p:nvSpPr>
          <p:cNvPr id="3" name="TextBox 2"/>
          <p:cNvSpPr txBox="1"/>
          <p:nvPr/>
        </p:nvSpPr>
        <p:spPr>
          <a:xfrm>
            <a:off x="6700859" y="5511442"/>
            <a:ext cx="1985941" cy="1097331"/>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3241157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608067"/>
            <a:ext cx="8229600" cy="717176"/>
          </a:xfrm>
        </p:spPr>
        <p:txBody>
          <a:bodyPr>
            <a:noAutofit/>
          </a:bodyPr>
          <a:lstStyle/>
          <a:p>
            <a:pPr algn="ctr">
              <a:lnSpc>
                <a:spcPct val="100000"/>
              </a:lnSpc>
            </a:pPr>
            <a:r>
              <a:rPr lang="en-US" sz="4000" dirty="0">
                <a:solidFill>
                  <a:srgbClr val="000000"/>
                </a:solidFill>
                <a:latin typeface="+mj-lt"/>
              </a:rPr>
              <a:t>Challenges of Vaccination Clinics in Temporary Settings</a:t>
            </a:r>
            <a:endParaRPr lang="en-US" sz="4000" dirty="0">
              <a:solidFill>
                <a:srgbClr val="020916"/>
              </a:solidFill>
              <a:latin typeface="+mj-lt"/>
            </a:endParaRPr>
          </a:p>
        </p:txBody>
      </p:sp>
      <p:sp>
        <p:nvSpPr>
          <p:cNvPr id="3" name="Text Placeholder 2"/>
          <p:cNvSpPr>
            <a:spLocks noGrp="1"/>
          </p:cNvSpPr>
          <p:nvPr>
            <p:ph type="body" sz="quarter" idx="10"/>
          </p:nvPr>
        </p:nvSpPr>
        <p:spPr>
          <a:xfrm>
            <a:off x="367553" y="1507263"/>
            <a:ext cx="6313165" cy="3307333"/>
          </a:xfrm>
        </p:spPr>
        <p:txBody>
          <a:bodyPr>
            <a:normAutofit fontScale="85000" lnSpcReduction="10000"/>
          </a:bodyPr>
          <a:lstStyle/>
          <a:p>
            <a:pPr>
              <a:buClrTx/>
              <a:buSzPct val="110000"/>
            </a:pPr>
            <a:r>
              <a:rPr lang="en-US" sz="2400" dirty="0">
                <a:solidFill>
                  <a:srgbClr val="000000"/>
                </a:solidFill>
                <a:latin typeface="+mn-lt"/>
                <a:cs typeface="Calibri" panose="020F0502020204030204" pitchFamily="34" charset="0"/>
              </a:rPr>
              <a:t>Vaccination clinics held in these settings have unique challenges:</a:t>
            </a:r>
          </a:p>
          <a:p>
            <a:pPr marL="858838" lvl="1" indent="-403225">
              <a:buClrTx/>
              <a:buNone/>
            </a:pPr>
            <a:r>
              <a:rPr lang="en-US" sz="2400" dirty="0">
                <a:solidFill>
                  <a:srgbClr val="000000"/>
                </a:solidFill>
                <a:latin typeface="+mn-lt"/>
                <a:cs typeface="Calibri" panose="020F0502020204030204" pitchFamily="34" charset="0"/>
              </a:rPr>
              <a:t>— Training and oversight of HCP</a:t>
            </a:r>
          </a:p>
          <a:p>
            <a:pPr marL="858838" lvl="1" indent="-403225">
              <a:buClrTx/>
              <a:buNone/>
            </a:pPr>
            <a:r>
              <a:rPr lang="en-US" sz="2400" dirty="0">
                <a:solidFill>
                  <a:srgbClr val="000000"/>
                </a:solidFill>
                <a:latin typeface="+mn-lt"/>
                <a:cs typeface="Calibri" panose="020F0502020204030204" pitchFamily="34" charset="0"/>
              </a:rPr>
              <a:t>— Vaccine transport, storage and handling</a:t>
            </a:r>
          </a:p>
          <a:p>
            <a:pPr marL="858838" lvl="1" indent="-403225">
              <a:buClrTx/>
              <a:buNone/>
            </a:pPr>
            <a:r>
              <a:rPr lang="en-US" sz="2400" dirty="0">
                <a:solidFill>
                  <a:srgbClr val="000000"/>
                </a:solidFill>
                <a:latin typeface="+mn-lt"/>
                <a:cs typeface="Calibri" panose="020F0502020204030204" pitchFamily="34" charset="0"/>
              </a:rPr>
              <a:t>— Monitoring proper vaccine administration techniques</a:t>
            </a:r>
          </a:p>
          <a:p>
            <a:pPr marL="858838" lvl="1" indent="-403225">
              <a:buClrTx/>
              <a:buNone/>
            </a:pPr>
            <a:r>
              <a:rPr lang="en-US" sz="2400" dirty="0">
                <a:solidFill>
                  <a:srgbClr val="000000"/>
                </a:solidFill>
                <a:latin typeface="+mn-lt"/>
                <a:cs typeface="Calibri" panose="020F0502020204030204" pitchFamily="34" charset="0"/>
              </a:rPr>
              <a:t>— Managing documentation for large groups </a:t>
            </a:r>
          </a:p>
          <a:p>
            <a:pPr marL="0" indent="0">
              <a:buClrTx/>
              <a:buNone/>
            </a:pPr>
            <a:endParaRPr lang="en-US" sz="2400" dirty="0">
              <a:solidFill>
                <a:srgbClr val="000000"/>
              </a:solidFill>
              <a:latin typeface="+mn-lt"/>
              <a:cs typeface="Calibri" panose="020F0502020204030204" pitchFamily="34" charset="0"/>
            </a:endParaRPr>
          </a:p>
          <a:p>
            <a:pPr>
              <a:buClrTx/>
              <a:buSzPct val="110000"/>
            </a:pPr>
            <a:r>
              <a:rPr lang="en-US" sz="2400" dirty="0">
                <a:solidFill>
                  <a:srgbClr val="000000"/>
                </a:solidFill>
                <a:latin typeface="+mn-lt"/>
                <a:cs typeface="Calibri" panose="020F0502020204030204" pitchFamily="34" charset="0"/>
              </a:rPr>
              <a:t>May lead to unsafe environments, vaccine temperature excursions, and vaccine administration errors</a:t>
            </a:r>
            <a:endParaRPr lang="en-US" sz="2400" dirty="0">
              <a:solidFill>
                <a:srgbClr val="020916"/>
              </a:solidFill>
              <a:latin typeface="+mn-lt"/>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718" y="1984609"/>
            <a:ext cx="2085922" cy="3200400"/>
          </a:xfrm>
          <a:prstGeom prst="rect">
            <a:avLst/>
          </a:prstGeom>
          <a:ln>
            <a:solidFill>
              <a:schemeClr val="tx1"/>
            </a:solidFill>
          </a:ln>
        </p:spPr>
      </p:pic>
      <p:sp>
        <p:nvSpPr>
          <p:cNvPr id="5" name="Rectangle 4"/>
          <p:cNvSpPr/>
          <p:nvPr/>
        </p:nvSpPr>
        <p:spPr>
          <a:xfrm>
            <a:off x="6647391" y="5185009"/>
            <a:ext cx="2007281" cy="215444"/>
          </a:xfrm>
          <a:prstGeom prst="rect">
            <a:avLst/>
          </a:prstGeom>
        </p:spPr>
        <p:txBody>
          <a:bodyPr wrap="none">
            <a:spAutoFit/>
          </a:bodyPr>
          <a:lstStyle/>
          <a:p>
            <a:r>
              <a:rPr lang="en-US" sz="800" dirty="0">
                <a:hlinkClick r:id="rId4"/>
              </a:rPr>
              <a:t>https://phil.cdc.gov/Details.aspx?pid=5401</a:t>
            </a:r>
            <a:r>
              <a:rPr lang="en-US" sz="800" dirty="0"/>
              <a:t> </a:t>
            </a:r>
          </a:p>
        </p:txBody>
      </p:sp>
    </p:spTree>
    <p:extLst>
      <p:ext uri="{BB962C8B-B14F-4D97-AF65-F5344CB8AC3E}">
        <p14:creationId xmlns:p14="http://schemas.microsoft.com/office/powerpoint/2010/main" val="309216920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152" y="2283320"/>
            <a:ext cx="8229600" cy="1143000"/>
          </a:xfrm>
        </p:spPr>
        <p:txBody>
          <a:bodyPr/>
          <a:lstStyle/>
          <a:p>
            <a:pPr algn="ctr"/>
            <a:r>
              <a:rPr lang="en-US" sz="4800" dirty="0">
                <a:solidFill>
                  <a:schemeClr val="bg1"/>
                </a:solidFill>
              </a:rPr>
              <a:t>Additional Tools</a:t>
            </a:r>
          </a:p>
        </p:txBody>
      </p:sp>
    </p:spTree>
    <p:extLst>
      <p:ext uri="{BB962C8B-B14F-4D97-AF65-F5344CB8AC3E}">
        <p14:creationId xmlns:p14="http://schemas.microsoft.com/office/powerpoint/2010/main" val="238277809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0"/>
            <a:ext cx="8229600" cy="721649"/>
          </a:xfrm>
        </p:spPr>
        <p:txBody>
          <a:bodyPr>
            <a:normAutofit fontScale="90000"/>
          </a:bodyPr>
          <a:lstStyle/>
          <a:p>
            <a:pPr>
              <a:lnSpc>
                <a:spcPct val="100000"/>
              </a:lnSpc>
            </a:pPr>
            <a:r>
              <a:rPr lang="en-US" sz="4000" dirty="0"/>
              <a:t>“Frequently Asked Questions” Document</a:t>
            </a:r>
          </a:p>
        </p:txBody>
      </p:sp>
      <p:pic>
        <p:nvPicPr>
          <p:cNvPr id="3" name="Picture 2"/>
          <p:cNvPicPr>
            <a:picLocks noChangeAspect="1"/>
          </p:cNvPicPr>
          <p:nvPr/>
        </p:nvPicPr>
        <p:blipFill>
          <a:blip r:embed="rId3"/>
          <a:stretch>
            <a:fillRect/>
          </a:stretch>
        </p:blipFill>
        <p:spPr>
          <a:xfrm>
            <a:off x="2133600" y="711139"/>
            <a:ext cx="5353834" cy="5987226"/>
          </a:xfrm>
          <a:prstGeom prst="rect">
            <a:avLst/>
          </a:prstGeom>
          <a:ln>
            <a:solidFill>
              <a:schemeClr val="tx1"/>
            </a:solidFill>
          </a:ln>
        </p:spPr>
      </p:pic>
    </p:spTree>
    <p:extLst>
      <p:ext uri="{BB962C8B-B14F-4D97-AF65-F5344CB8AC3E}">
        <p14:creationId xmlns:p14="http://schemas.microsoft.com/office/powerpoint/2010/main" val="216170551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639762"/>
          </a:xfrm>
        </p:spPr>
        <p:txBody>
          <a:bodyPr>
            <a:normAutofit fontScale="90000"/>
          </a:bodyPr>
          <a:lstStyle/>
          <a:p>
            <a:pPr>
              <a:lnSpc>
                <a:spcPct val="100000"/>
              </a:lnSpc>
            </a:pPr>
            <a:r>
              <a:rPr lang="en-US" sz="4000" dirty="0"/>
              <a:t>“Frequently Asked Questions” Document</a:t>
            </a:r>
          </a:p>
        </p:txBody>
      </p:sp>
      <p:sp>
        <p:nvSpPr>
          <p:cNvPr id="3" name="Content Placeholder 2"/>
          <p:cNvSpPr>
            <a:spLocks noGrp="1"/>
          </p:cNvSpPr>
          <p:nvPr>
            <p:ph idx="1"/>
          </p:nvPr>
        </p:nvSpPr>
        <p:spPr>
          <a:xfrm>
            <a:off x="244983" y="1143000"/>
            <a:ext cx="8256760" cy="4191000"/>
          </a:xfrm>
        </p:spPr>
        <p:txBody>
          <a:bodyPr>
            <a:normAutofit fontScale="92500"/>
          </a:bodyPr>
          <a:lstStyle/>
          <a:p>
            <a:pPr marL="457200" indent="-457200">
              <a:buNone/>
            </a:pPr>
            <a:r>
              <a:rPr lang="en-US" u="sng" dirty="0">
                <a:solidFill>
                  <a:srgbClr val="000000"/>
                </a:solidFill>
                <a:latin typeface="+mn-lt"/>
              </a:rPr>
              <a:t>Examples of Questions on the FAQ </a:t>
            </a:r>
            <a:r>
              <a:rPr lang="en-US" dirty="0">
                <a:solidFill>
                  <a:srgbClr val="000000"/>
                </a:solidFill>
                <a:latin typeface="+mn-lt"/>
              </a:rPr>
              <a:t>:</a:t>
            </a:r>
          </a:p>
          <a:p>
            <a:pPr marL="457200" indent="-457200">
              <a:lnSpc>
                <a:spcPts val="1600"/>
              </a:lnSpc>
              <a:buNone/>
            </a:pPr>
            <a:endParaRPr lang="en-US" dirty="0">
              <a:solidFill>
                <a:srgbClr val="000000"/>
              </a:solidFill>
              <a:latin typeface="+mn-lt"/>
            </a:endParaRPr>
          </a:p>
          <a:p>
            <a:pPr>
              <a:buSzPct val="110000"/>
              <a:buFont typeface="Wingdings" panose="05000000000000000000" pitchFamily="2" charset="2"/>
              <a:buChar char="§"/>
            </a:pPr>
            <a:r>
              <a:rPr lang="en-US" b="0" dirty="0">
                <a:solidFill>
                  <a:srgbClr val="000000"/>
                </a:solidFill>
                <a:latin typeface="+mn-lt"/>
              </a:rPr>
              <a:t>All of our staff have many years of experience and we do hundreds of vaccination clinics a year. Do we still need to use the checklist? </a:t>
            </a:r>
          </a:p>
          <a:p>
            <a:pPr>
              <a:buSzPct val="110000"/>
              <a:buFont typeface="Wingdings" panose="05000000000000000000" pitchFamily="2" charset="2"/>
              <a:buChar char="§"/>
            </a:pPr>
            <a:endParaRPr lang="en-US" b="0" dirty="0">
              <a:solidFill>
                <a:srgbClr val="000000"/>
              </a:solidFill>
              <a:latin typeface="+mn-lt"/>
            </a:endParaRPr>
          </a:p>
          <a:p>
            <a:pPr>
              <a:buSzPct val="110000"/>
              <a:buFont typeface="Wingdings" panose="05000000000000000000" pitchFamily="2" charset="2"/>
              <a:buChar char="§"/>
            </a:pPr>
            <a:r>
              <a:rPr lang="en-US" b="0" dirty="0">
                <a:solidFill>
                  <a:srgbClr val="000000"/>
                </a:solidFill>
                <a:latin typeface="+mn-lt"/>
              </a:rPr>
              <a:t>We have many new staff all over the country. The checklist seems too cumbersome to use in our situation. Do we need to use it? </a:t>
            </a:r>
          </a:p>
          <a:p>
            <a:pPr>
              <a:buSzPct val="110000"/>
              <a:buFont typeface="Wingdings" panose="05000000000000000000" pitchFamily="2" charset="2"/>
              <a:buChar char="§"/>
            </a:pPr>
            <a:endParaRPr lang="en-US" b="0" dirty="0">
              <a:solidFill>
                <a:srgbClr val="000000"/>
              </a:solidFill>
              <a:latin typeface="+mn-lt"/>
            </a:endParaRPr>
          </a:p>
          <a:p>
            <a:pPr>
              <a:buSzPct val="110000"/>
              <a:buFont typeface="Wingdings" panose="05000000000000000000" pitchFamily="2" charset="2"/>
              <a:buChar char="§"/>
            </a:pPr>
            <a:r>
              <a:rPr lang="en-US" b="0" dirty="0">
                <a:solidFill>
                  <a:srgbClr val="000000"/>
                </a:solidFill>
                <a:latin typeface="+mn-lt"/>
              </a:rPr>
              <a:t>Are we allowed to use coolers purchased at big box stores/retail stores for transporting vaccine? </a:t>
            </a:r>
          </a:p>
          <a:p>
            <a:endParaRPr lang="en-US" b="0" dirty="0"/>
          </a:p>
          <a:p>
            <a:endParaRPr lang="en-US" dirty="0"/>
          </a:p>
        </p:txBody>
      </p:sp>
    </p:spTree>
    <p:extLst>
      <p:ext uri="{BB962C8B-B14F-4D97-AF65-F5344CB8AC3E}">
        <p14:creationId xmlns:p14="http://schemas.microsoft.com/office/powerpoint/2010/main" val="175787817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819"/>
          </a:xfrm>
        </p:spPr>
        <p:txBody>
          <a:bodyPr>
            <a:normAutofit/>
          </a:bodyPr>
          <a:lstStyle/>
          <a:p>
            <a:r>
              <a:rPr lang="en-US" sz="4000" dirty="0"/>
              <a:t>1- Page Summary Resource</a:t>
            </a:r>
          </a:p>
        </p:txBody>
      </p:sp>
      <p:pic>
        <p:nvPicPr>
          <p:cNvPr id="4" name="Picture 3"/>
          <p:cNvPicPr>
            <a:picLocks noChangeAspect="1"/>
          </p:cNvPicPr>
          <p:nvPr/>
        </p:nvPicPr>
        <p:blipFill>
          <a:blip r:embed="rId3"/>
          <a:stretch>
            <a:fillRect/>
          </a:stretch>
        </p:blipFill>
        <p:spPr>
          <a:xfrm>
            <a:off x="2362200" y="873457"/>
            <a:ext cx="4672012" cy="5890152"/>
          </a:xfrm>
          <a:prstGeom prst="rect">
            <a:avLst/>
          </a:prstGeom>
          <a:ln>
            <a:solidFill>
              <a:schemeClr val="tx1"/>
            </a:solidFill>
          </a:ln>
        </p:spPr>
      </p:pic>
    </p:spTree>
    <p:extLst>
      <p:ext uri="{BB962C8B-B14F-4D97-AF65-F5344CB8AC3E}">
        <p14:creationId xmlns:p14="http://schemas.microsoft.com/office/powerpoint/2010/main" val="393124580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6190" y="1508465"/>
            <a:ext cx="8475670" cy="5349535"/>
          </a:xfrm>
          <a:prstGeom prst="rect">
            <a:avLst/>
          </a:prstGeom>
          <a:ln>
            <a:solidFill>
              <a:schemeClr val="tx1"/>
            </a:solidFill>
          </a:ln>
        </p:spPr>
      </p:pic>
      <p:sp>
        <p:nvSpPr>
          <p:cNvPr id="2" name="Title 1"/>
          <p:cNvSpPr>
            <a:spLocks noGrp="1"/>
          </p:cNvSpPr>
          <p:nvPr>
            <p:ph type="title"/>
          </p:nvPr>
        </p:nvSpPr>
        <p:spPr>
          <a:xfrm>
            <a:off x="234864" y="631777"/>
            <a:ext cx="8818322" cy="667058"/>
          </a:xfrm>
        </p:spPr>
        <p:txBody>
          <a:bodyPr>
            <a:noAutofit/>
          </a:bodyPr>
          <a:lstStyle/>
          <a:p>
            <a:pPr>
              <a:lnSpc>
                <a:spcPct val="100000"/>
              </a:lnSpc>
            </a:pPr>
            <a:r>
              <a:rPr lang="en-US" sz="4000" dirty="0"/>
              <a:t>Where to Find These Documents:  From NAIIS Home Page</a:t>
            </a:r>
          </a:p>
        </p:txBody>
      </p:sp>
      <p:sp>
        <p:nvSpPr>
          <p:cNvPr id="9" name="TextBox 8"/>
          <p:cNvSpPr txBox="1"/>
          <p:nvPr/>
        </p:nvSpPr>
        <p:spPr>
          <a:xfrm>
            <a:off x="694085" y="3503457"/>
            <a:ext cx="5113158" cy="3093928"/>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8368790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4576" y="479246"/>
            <a:ext cx="8652856" cy="639762"/>
          </a:xfrm>
        </p:spPr>
        <p:txBody>
          <a:bodyPr>
            <a:noAutofit/>
          </a:bodyPr>
          <a:lstStyle/>
          <a:p>
            <a:pPr>
              <a:lnSpc>
                <a:spcPct val="100000"/>
              </a:lnSpc>
            </a:pPr>
            <a:r>
              <a:rPr lang="en-US" sz="3200" dirty="0"/>
              <a:t>Where to Find These Documents:  </a:t>
            </a:r>
            <a:br>
              <a:rPr lang="en-US" sz="3200" dirty="0"/>
            </a:br>
            <a:r>
              <a:rPr lang="en-US" sz="3200" dirty="0"/>
              <a:t>Under the “WORKGROUP” Tab</a:t>
            </a:r>
          </a:p>
        </p:txBody>
      </p:sp>
      <p:pic>
        <p:nvPicPr>
          <p:cNvPr id="4" name="Picture 3"/>
          <p:cNvPicPr>
            <a:picLocks noChangeAspect="1"/>
          </p:cNvPicPr>
          <p:nvPr/>
        </p:nvPicPr>
        <p:blipFill>
          <a:blip r:embed="rId3"/>
          <a:stretch>
            <a:fillRect/>
          </a:stretch>
        </p:blipFill>
        <p:spPr>
          <a:xfrm>
            <a:off x="2057400" y="1151990"/>
            <a:ext cx="5538369" cy="5449873"/>
          </a:xfrm>
          <a:prstGeom prst="rect">
            <a:avLst/>
          </a:prstGeom>
          <a:ln>
            <a:solidFill>
              <a:schemeClr val="tx1"/>
            </a:solidFill>
          </a:ln>
        </p:spPr>
      </p:pic>
      <p:sp>
        <p:nvSpPr>
          <p:cNvPr id="9" name="TextBox 8"/>
          <p:cNvSpPr txBox="1"/>
          <p:nvPr/>
        </p:nvSpPr>
        <p:spPr>
          <a:xfrm>
            <a:off x="2514600" y="1905000"/>
            <a:ext cx="685800" cy="2286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7434691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2400"/>
            <a:ext cx="8229600" cy="564606"/>
          </a:xfrm>
        </p:spPr>
        <p:txBody>
          <a:bodyPr>
            <a:normAutofit/>
          </a:bodyPr>
          <a:lstStyle/>
          <a:p>
            <a:r>
              <a:rPr lang="en-US" sz="4000" dirty="0"/>
              <a:t>Landing Page for These Tools</a:t>
            </a:r>
          </a:p>
        </p:txBody>
      </p:sp>
      <p:pic>
        <p:nvPicPr>
          <p:cNvPr id="3" name="Picture 2"/>
          <p:cNvPicPr>
            <a:picLocks noChangeAspect="1"/>
          </p:cNvPicPr>
          <p:nvPr/>
        </p:nvPicPr>
        <p:blipFill>
          <a:blip r:embed="rId3"/>
          <a:stretch>
            <a:fillRect/>
          </a:stretch>
        </p:blipFill>
        <p:spPr>
          <a:xfrm>
            <a:off x="2686050" y="826614"/>
            <a:ext cx="3714750" cy="5933282"/>
          </a:xfrm>
          <a:prstGeom prst="rect">
            <a:avLst/>
          </a:prstGeom>
          <a:ln>
            <a:solidFill>
              <a:schemeClr val="tx1"/>
            </a:solidFill>
          </a:ln>
        </p:spPr>
      </p:pic>
    </p:spTree>
    <p:extLst>
      <p:ext uri="{BB962C8B-B14F-4D97-AF65-F5344CB8AC3E}">
        <p14:creationId xmlns:p14="http://schemas.microsoft.com/office/powerpoint/2010/main" val="412154315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6640"/>
          </a:xfrm>
        </p:spPr>
        <p:txBody>
          <a:bodyPr>
            <a:normAutofit/>
          </a:bodyPr>
          <a:lstStyle/>
          <a:p>
            <a:r>
              <a:rPr lang="en-US" sz="4000" dirty="0"/>
              <a:t>Where to Find These Documents</a:t>
            </a:r>
          </a:p>
        </p:txBody>
      </p:sp>
      <p:sp>
        <p:nvSpPr>
          <p:cNvPr id="3" name="Content Placeholder 2"/>
          <p:cNvSpPr>
            <a:spLocks noGrp="1"/>
          </p:cNvSpPr>
          <p:nvPr>
            <p:ph idx="1"/>
          </p:nvPr>
        </p:nvSpPr>
        <p:spPr>
          <a:xfrm>
            <a:off x="228600" y="1066800"/>
            <a:ext cx="8686800" cy="4724400"/>
          </a:xfrm>
        </p:spPr>
        <p:txBody>
          <a:bodyPr>
            <a:normAutofit lnSpcReduction="10000"/>
          </a:bodyPr>
          <a:lstStyle/>
          <a:p>
            <a:r>
              <a:rPr lang="en-US" sz="2000" dirty="0">
                <a:solidFill>
                  <a:srgbClr val="000000"/>
                </a:solidFill>
                <a:latin typeface="+mn-lt"/>
              </a:rPr>
              <a:t>Landing page for all 4 documents: </a:t>
            </a:r>
            <a:r>
              <a:rPr lang="en-US" sz="2000" b="0" dirty="0">
                <a:solidFill>
                  <a:srgbClr val="13038B"/>
                </a:solidFill>
                <a:latin typeface="+mn-lt"/>
                <a:hlinkClick r:id="rId3"/>
              </a:rPr>
              <a:t>https://www.izsummitpartners.org/naiis-workgroups/influenza-workgroup/off-site-clinic-resources/</a:t>
            </a:r>
            <a:endParaRPr lang="en-US" sz="2000" b="0" dirty="0">
              <a:solidFill>
                <a:srgbClr val="13038B"/>
              </a:solidFill>
              <a:latin typeface="+mn-lt"/>
            </a:endParaRPr>
          </a:p>
          <a:p>
            <a:endParaRPr lang="en-US" sz="2000" dirty="0">
              <a:latin typeface="+mn-lt"/>
            </a:endParaRPr>
          </a:p>
          <a:p>
            <a:pPr lvl="1"/>
            <a:r>
              <a:rPr lang="en-US" dirty="0">
                <a:solidFill>
                  <a:srgbClr val="000000"/>
                </a:solidFill>
                <a:latin typeface="+mn-lt"/>
              </a:rPr>
              <a:t>Checklist:</a:t>
            </a:r>
          </a:p>
          <a:p>
            <a:pPr lvl="2"/>
            <a:r>
              <a:rPr lang="en-US" u="sng" dirty="0">
                <a:hlinkClick r:id="rId4"/>
              </a:rPr>
              <a:t>www.izsummitpartners.org/off-site-vaccination-clinic-checklist</a:t>
            </a:r>
            <a:endParaRPr lang="en-US" u="sng" dirty="0"/>
          </a:p>
          <a:p>
            <a:pPr lvl="2"/>
            <a:endParaRPr lang="en-US" dirty="0">
              <a:solidFill>
                <a:srgbClr val="00B0F0"/>
              </a:solidFill>
              <a:latin typeface="+mn-lt"/>
            </a:endParaRPr>
          </a:p>
          <a:p>
            <a:pPr lvl="1"/>
            <a:r>
              <a:rPr lang="en-US" dirty="0">
                <a:solidFill>
                  <a:srgbClr val="000000"/>
                </a:solidFill>
                <a:latin typeface="+mn-lt"/>
              </a:rPr>
              <a:t>Pledge:</a:t>
            </a:r>
          </a:p>
          <a:p>
            <a:pPr lvl="2"/>
            <a:r>
              <a:rPr lang="en-US" u="sng" dirty="0">
                <a:hlinkClick r:id="rId5"/>
              </a:rPr>
              <a:t>www.izsummitpartners.org/off-site-vaccination-clinic-pledge</a:t>
            </a:r>
            <a:r>
              <a:rPr lang="en-US" dirty="0"/>
              <a:t> </a:t>
            </a:r>
          </a:p>
          <a:p>
            <a:pPr lvl="1"/>
            <a:endParaRPr lang="en-US" dirty="0">
              <a:solidFill>
                <a:srgbClr val="000000"/>
              </a:solidFill>
              <a:latin typeface="+mn-lt"/>
            </a:endParaRPr>
          </a:p>
          <a:p>
            <a:pPr lvl="1"/>
            <a:r>
              <a:rPr lang="en-US" dirty="0">
                <a:solidFill>
                  <a:srgbClr val="000000"/>
                </a:solidFill>
                <a:latin typeface="+mn-lt"/>
              </a:rPr>
              <a:t>FAQs: </a:t>
            </a:r>
          </a:p>
          <a:p>
            <a:pPr lvl="2"/>
            <a:r>
              <a:rPr lang="en-US" u="sng" dirty="0">
                <a:hlinkClick r:id="rId6"/>
              </a:rPr>
              <a:t>www.izsummitpartners.org/faqs-for-checklist-and-pledge</a:t>
            </a:r>
            <a:endParaRPr lang="en-US" u="sng" dirty="0"/>
          </a:p>
          <a:p>
            <a:pPr lvl="2"/>
            <a:endParaRPr lang="en-US" dirty="0">
              <a:solidFill>
                <a:schemeClr val="accent4">
                  <a:lumMod val="50000"/>
                </a:schemeClr>
              </a:solidFill>
            </a:endParaRPr>
          </a:p>
          <a:p>
            <a:pPr lvl="1"/>
            <a:r>
              <a:rPr lang="en-US" dirty="0">
                <a:solidFill>
                  <a:srgbClr val="000000"/>
                </a:solidFill>
                <a:latin typeface="+mn-lt"/>
              </a:rPr>
              <a:t>1-Page Resource</a:t>
            </a:r>
          </a:p>
          <a:p>
            <a:pPr lvl="2"/>
            <a:r>
              <a:rPr lang="en-US" u="sng" dirty="0">
                <a:hlinkClick r:id="rId7"/>
              </a:rPr>
              <a:t>www.izsummitpartners.org/ten-principles-for-off-site-clinics</a:t>
            </a:r>
            <a:endParaRPr lang="en-US" dirty="0">
              <a:latin typeface="+mn-lt"/>
            </a:endParaRPr>
          </a:p>
        </p:txBody>
      </p:sp>
    </p:spTree>
    <p:extLst>
      <p:ext uri="{BB962C8B-B14F-4D97-AF65-F5344CB8AC3E}">
        <p14:creationId xmlns:p14="http://schemas.microsoft.com/office/powerpoint/2010/main" val="292264810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499"/>
            <a:ext cx="9144000" cy="1072024"/>
          </a:xfrm>
        </p:spPr>
        <p:txBody>
          <a:bodyPr>
            <a:noAutofit/>
          </a:bodyPr>
          <a:lstStyle/>
          <a:p>
            <a:pPr>
              <a:lnSpc>
                <a:spcPct val="100000"/>
              </a:lnSpc>
            </a:pPr>
            <a:r>
              <a:rPr lang="en-US" sz="3200" dirty="0"/>
              <a:t>Checklist Project-- Challenges and Needs:</a:t>
            </a:r>
            <a:br>
              <a:rPr lang="en-US" sz="3200" dirty="0"/>
            </a:br>
            <a:r>
              <a:rPr lang="en-US" sz="3200" dirty="0"/>
              <a:t>Increase Knowledge and Use of These Tools</a:t>
            </a:r>
          </a:p>
        </p:txBody>
      </p:sp>
      <p:sp>
        <p:nvSpPr>
          <p:cNvPr id="3" name="Content Placeholder 2"/>
          <p:cNvSpPr>
            <a:spLocks noGrp="1"/>
          </p:cNvSpPr>
          <p:nvPr>
            <p:ph idx="1"/>
          </p:nvPr>
        </p:nvSpPr>
        <p:spPr>
          <a:xfrm>
            <a:off x="457200" y="1763974"/>
            <a:ext cx="8229600" cy="4206239"/>
          </a:xfrm>
        </p:spPr>
        <p:txBody>
          <a:bodyPr>
            <a:normAutofit lnSpcReduction="10000"/>
          </a:bodyPr>
          <a:lstStyle/>
          <a:p>
            <a:pPr>
              <a:buSzPct val="110000"/>
              <a:buFont typeface="Wingdings" panose="05000000000000000000" pitchFamily="2" charset="2"/>
              <a:buChar char="§"/>
            </a:pPr>
            <a:r>
              <a:rPr lang="en-US" b="0" dirty="0">
                <a:solidFill>
                  <a:srgbClr val="000000"/>
                </a:solidFill>
                <a:latin typeface="+mn-lt"/>
              </a:rPr>
              <a:t>Please help us spread the word!</a:t>
            </a:r>
          </a:p>
          <a:p>
            <a:pPr>
              <a:buSzPct val="110000"/>
              <a:buFont typeface="Wingdings" panose="05000000000000000000" pitchFamily="2" charset="2"/>
              <a:buChar char="§"/>
            </a:pPr>
            <a:endParaRPr lang="en-US" b="0" dirty="0">
              <a:solidFill>
                <a:srgbClr val="000000"/>
              </a:solidFill>
              <a:latin typeface="+mn-lt"/>
            </a:endParaRPr>
          </a:p>
          <a:p>
            <a:pPr marL="457188" lvl="1" indent="0">
              <a:buNone/>
            </a:pPr>
            <a:r>
              <a:rPr lang="en-US" dirty="0">
                <a:solidFill>
                  <a:srgbClr val="000000"/>
                </a:solidFill>
                <a:latin typeface="+mn-lt"/>
              </a:rPr>
              <a:t>— Implement the Checklist and Pledge</a:t>
            </a:r>
          </a:p>
          <a:p>
            <a:pPr marL="457188" lvl="1" indent="0">
              <a:buNone/>
            </a:pPr>
            <a:endParaRPr lang="en-US" dirty="0">
              <a:solidFill>
                <a:srgbClr val="000000"/>
              </a:solidFill>
              <a:latin typeface="+mn-lt"/>
            </a:endParaRPr>
          </a:p>
          <a:p>
            <a:pPr marL="457188" lvl="1" indent="0">
              <a:buNone/>
            </a:pPr>
            <a:r>
              <a:rPr lang="en-US" dirty="0">
                <a:solidFill>
                  <a:srgbClr val="000000"/>
                </a:solidFill>
                <a:latin typeface="+mn-lt"/>
              </a:rPr>
              <a:t>— Distribute the documents and websites widely</a:t>
            </a:r>
          </a:p>
          <a:p>
            <a:pPr marL="457188" lvl="1" indent="0">
              <a:buNone/>
            </a:pPr>
            <a:endParaRPr lang="en-US" dirty="0">
              <a:solidFill>
                <a:srgbClr val="000000"/>
              </a:solidFill>
              <a:latin typeface="+mn-lt"/>
            </a:endParaRPr>
          </a:p>
          <a:p>
            <a:pPr marL="457188" lvl="1" indent="0">
              <a:buNone/>
            </a:pPr>
            <a:r>
              <a:rPr lang="en-US" dirty="0">
                <a:solidFill>
                  <a:srgbClr val="000000"/>
                </a:solidFill>
                <a:latin typeface="+mn-lt"/>
              </a:rPr>
              <a:t>— Educate your peers on the Checklist rationale and importance</a:t>
            </a:r>
          </a:p>
          <a:p>
            <a:pPr marL="457188" lvl="1" indent="0">
              <a:buNone/>
            </a:pPr>
            <a:endParaRPr lang="en-US" dirty="0">
              <a:solidFill>
                <a:srgbClr val="000000"/>
              </a:solidFill>
              <a:latin typeface="+mn-lt"/>
            </a:endParaRPr>
          </a:p>
          <a:p>
            <a:pPr marL="801688" lvl="1" indent="-346075">
              <a:buNone/>
            </a:pPr>
            <a:r>
              <a:rPr lang="en-US" dirty="0">
                <a:solidFill>
                  <a:srgbClr val="000000"/>
                </a:solidFill>
                <a:latin typeface="+mn-lt"/>
              </a:rPr>
              <a:t>— Provide feedback: Survey for individuals who have used the checklist: </a:t>
            </a:r>
            <a:r>
              <a:rPr lang="en-US" dirty="0">
                <a:solidFill>
                  <a:srgbClr val="0070C0"/>
                </a:solidFill>
                <a:latin typeface="+mn-lt"/>
                <a:hlinkClick r:id="rId3"/>
              </a:rPr>
              <a:t>https://www.surveymonkey.com/r/checklist2016</a:t>
            </a:r>
            <a:endParaRPr lang="en-US" dirty="0">
              <a:solidFill>
                <a:srgbClr val="0070C0"/>
              </a:solidFill>
              <a:latin typeface="+mn-lt"/>
            </a:endParaRPr>
          </a:p>
          <a:p>
            <a:pPr marL="457188" lvl="1" indent="0">
              <a:buNone/>
            </a:pPr>
            <a:endParaRPr lang="en-US" dirty="0">
              <a:latin typeface="+mn-lt"/>
            </a:endParaRPr>
          </a:p>
          <a:p>
            <a:pPr marL="801688" lvl="1" indent="-346075">
              <a:buNone/>
            </a:pPr>
            <a:r>
              <a:rPr lang="en-US" dirty="0">
                <a:solidFill>
                  <a:srgbClr val="000000"/>
                </a:solidFill>
                <a:latin typeface="+mn-lt"/>
              </a:rPr>
              <a:t>— Feed the FAQs: Send questions to:  </a:t>
            </a:r>
            <a:r>
              <a:rPr lang="en-US" dirty="0">
                <a:latin typeface="+mn-lt"/>
                <a:hlinkClick r:id="rId4"/>
              </a:rPr>
              <a:t>checklist@izsummitpartners.org</a:t>
            </a:r>
            <a:endParaRPr lang="en-US" dirty="0">
              <a:latin typeface="+mn-lt"/>
            </a:endParaRPr>
          </a:p>
          <a:p>
            <a:pPr lvl="1"/>
            <a:endParaRPr lang="en-US" dirty="0">
              <a:solidFill>
                <a:srgbClr val="000000"/>
              </a:solidFill>
              <a:latin typeface="+mn-lt"/>
            </a:endParaRPr>
          </a:p>
          <a:p>
            <a:pPr lvl="1"/>
            <a:endParaRPr lang="en-US" dirty="0">
              <a:latin typeface="+mn-lt"/>
            </a:endParaRPr>
          </a:p>
          <a:p>
            <a:pPr lvl="1"/>
            <a:endParaRPr lang="en-US" dirty="0"/>
          </a:p>
          <a:p>
            <a:endParaRPr lang="en-US" dirty="0"/>
          </a:p>
        </p:txBody>
      </p:sp>
    </p:spTree>
    <p:extLst>
      <p:ext uri="{BB962C8B-B14F-4D97-AF65-F5344CB8AC3E}">
        <p14:creationId xmlns:p14="http://schemas.microsoft.com/office/powerpoint/2010/main" val="32461261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08"/>
            <a:ext cx="8229600" cy="941173"/>
          </a:xfrm>
        </p:spPr>
        <p:txBody>
          <a:bodyPr>
            <a:normAutofit/>
          </a:bodyPr>
          <a:lstStyle/>
          <a:p>
            <a:pPr algn="ctr"/>
            <a:r>
              <a:rPr lang="en-US" sz="4000" dirty="0">
                <a:solidFill>
                  <a:srgbClr val="000000"/>
                </a:solidFill>
                <a:latin typeface="+mj-lt"/>
              </a:rPr>
              <a:t>Incident— New Jersey</a:t>
            </a:r>
          </a:p>
        </p:txBody>
      </p:sp>
      <p:sp>
        <p:nvSpPr>
          <p:cNvPr id="4" name="Content Placeholder 2"/>
          <p:cNvSpPr txBox="1">
            <a:spLocks/>
          </p:cNvSpPr>
          <p:nvPr/>
        </p:nvSpPr>
        <p:spPr>
          <a:xfrm>
            <a:off x="0" y="1080628"/>
            <a:ext cx="5432150" cy="5208607"/>
          </a:xfrm>
          <a:prstGeom prst="rect">
            <a:avLst/>
          </a:prstGeom>
        </p:spPr>
        <p:txBody>
          <a:bodyPr>
            <a:noAutofit/>
          </a:bodyPr>
          <a:lst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a:solidFill>
                  <a:srgbClr val="000000"/>
                </a:solidFill>
                <a:latin typeface="+mn-lt"/>
                <a:cs typeface="Calibri" panose="020F0502020204030204" pitchFamily="34" charset="0"/>
              </a:rPr>
              <a:t>Sept 30, 2015:  </a:t>
            </a:r>
          </a:p>
          <a:p>
            <a:pPr marL="635000" lvl="1" indent="-168275">
              <a:buNone/>
            </a:pPr>
            <a:r>
              <a:rPr lang="en-US" sz="2400" dirty="0">
                <a:solidFill>
                  <a:srgbClr val="000000"/>
                </a:solidFill>
                <a:latin typeface="+mn-lt"/>
                <a:cs typeface="Calibri" panose="020F0502020204030204" pitchFamily="34" charset="0"/>
              </a:rPr>
              <a:t>– NJDOH was notified of infection control breach at a workplace-sponsored flu vaccination clinic</a:t>
            </a:r>
          </a:p>
          <a:p>
            <a:pPr marL="635000" lvl="1" indent="-168275">
              <a:buNone/>
            </a:pPr>
            <a:r>
              <a:rPr lang="en-US" sz="2400" dirty="0">
                <a:solidFill>
                  <a:srgbClr val="000000"/>
                </a:solidFill>
                <a:latin typeface="+mn-lt"/>
                <a:cs typeface="Calibri" panose="020F0502020204030204" pitchFamily="34" charset="0"/>
              </a:rPr>
              <a:t>– A contracted nurse used same syringe on 67 patients</a:t>
            </a:r>
          </a:p>
          <a:p>
            <a:endParaRPr lang="en-US" sz="2400" dirty="0">
              <a:solidFill>
                <a:srgbClr val="000000"/>
              </a:solidFill>
              <a:latin typeface="+mn-lt"/>
              <a:cs typeface="Calibri" panose="020F0502020204030204" pitchFamily="34" charset="0"/>
            </a:endParaRPr>
          </a:p>
          <a:p>
            <a:pPr>
              <a:buFont typeface="Wingdings" panose="05000000000000000000" pitchFamily="2" charset="2"/>
              <a:buChar char="§"/>
            </a:pPr>
            <a:r>
              <a:rPr lang="en-US" sz="2400" dirty="0">
                <a:solidFill>
                  <a:srgbClr val="000000"/>
                </a:solidFill>
                <a:latin typeface="+mn-lt"/>
                <a:cs typeface="Calibri" panose="020F0502020204030204" pitchFamily="34" charset="0"/>
              </a:rPr>
              <a:t>NJDOH found other problems with the clinic:</a:t>
            </a:r>
          </a:p>
          <a:p>
            <a:pPr lvl="1"/>
            <a:r>
              <a:rPr lang="en-US" sz="2400" dirty="0">
                <a:solidFill>
                  <a:srgbClr val="000000"/>
                </a:solidFill>
                <a:latin typeface="+mn-lt"/>
                <a:cs typeface="Calibri" panose="020F0502020204030204" pitchFamily="34" charset="0"/>
              </a:rPr>
              <a:t>Inadequate dosing</a:t>
            </a:r>
          </a:p>
          <a:p>
            <a:pPr lvl="1"/>
            <a:r>
              <a:rPr lang="en-US" sz="2400" dirty="0">
                <a:solidFill>
                  <a:srgbClr val="000000"/>
                </a:solidFill>
                <a:latin typeface="+mn-lt"/>
                <a:cs typeface="Calibri" panose="020F0502020204030204" pitchFamily="34" charset="0"/>
              </a:rPr>
              <a:t>Inappropriate transport, storage and handling</a:t>
            </a:r>
          </a:p>
          <a:p>
            <a:pPr lvl="1"/>
            <a:endParaRPr lang="en-US" sz="2400" dirty="0">
              <a:solidFill>
                <a:srgbClr val="000000"/>
              </a:solidFill>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724525" y="1620041"/>
            <a:ext cx="2962275" cy="3848100"/>
          </a:xfrm>
          <a:prstGeom prst="rect">
            <a:avLst/>
          </a:prstGeom>
          <a:ln>
            <a:solidFill>
              <a:schemeClr val="tx1"/>
            </a:solidFill>
          </a:ln>
        </p:spPr>
      </p:pic>
      <p:sp>
        <p:nvSpPr>
          <p:cNvPr id="5" name="TextBox 4"/>
          <p:cNvSpPr txBox="1"/>
          <p:nvPr/>
        </p:nvSpPr>
        <p:spPr>
          <a:xfrm>
            <a:off x="5724525" y="5468141"/>
            <a:ext cx="3419475" cy="215444"/>
          </a:xfrm>
          <a:prstGeom prst="rect">
            <a:avLst/>
          </a:prstGeom>
          <a:noFill/>
        </p:spPr>
        <p:txBody>
          <a:bodyPr wrap="square" rtlCol="0">
            <a:spAutoFit/>
          </a:bodyPr>
          <a:lstStyle/>
          <a:p>
            <a:r>
              <a:rPr lang="en-US" sz="800" dirty="0">
                <a:solidFill>
                  <a:srgbClr val="000000"/>
                </a:solidFill>
                <a:latin typeface="Calibri" panose="020F0502020204030204" pitchFamily="34" charset="0"/>
              </a:rPr>
              <a:t>ttps://printable-maps.blogspot.com/2009/02/state-map-of-new-jersey.html </a:t>
            </a:r>
          </a:p>
        </p:txBody>
      </p:sp>
    </p:spTree>
    <p:extLst>
      <p:ext uri="{BB962C8B-B14F-4D97-AF65-F5344CB8AC3E}">
        <p14:creationId xmlns:p14="http://schemas.microsoft.com/office/powerpoint/2010/main" val="24321866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pPr algn="ctr"/>
            <a:r>
              <a:rPr lang="en-US" sz="4000" dirty="0">
                <a:solidFill>
                  <a:srgbClr val="000000"/>
                </a:solidFill>
                <a:latin typeface="+mj-lt"/>
              </a:rPr>
              <a:t> Coordinated Response </a:t>
            </a:r>
          </a:p>
        </p:txBody>
      </p:sp>
      <p:sp>
        <p:nvSpPr>
          <p:cNvPr id="3" name="Text Placeholder 2"/>
          <p:cNvSpPr>
            <a:spLocks noGrp="1"/>
          </p:cNvSpPr>
          <p:nvPr>
            <p:ph type="body" sz="quarter" idx="10"/>
          </p:nvPr>
        </p:nvSpPr>
        <p:spPr>
          <a:xfrm>
            <a:off x="424278" y="1278953"/>
            <a:ext cx="8229600" cy="4455584"/>
          </a:xfrm>
        </p:spPr>
        <p:txBody>
          <a:bodyPr/>
          <a:lstStyle/>
          <a:p>
            <a:pPr>
              <a:buClrTx/>
            </a:pPr>
            <a:r>
              <a:rPr lang="en-US" sz="2400" dirty="0">
                <a:solidFill>
                  <a:srgbClr val="000000"/>
                </a:solidFill>
                <a:latin typeface="+mn-lt"/>
              </a:rPr>
              <a:t>Coordinated response by NJDOH and CDC required </a:t>
            </a:r>
          </a:p>
          <a:p>
            <a:pPr lvl="1">
              <a:buClrTx/>
            </a:pPr>
            <a:r>
              <a:rPr lang="en-US" sz="2400" dirty="0">
                <a:solidFill>
                  <a:srgbClr val="000000"/>
                </a:solidFill>
                <a:latin typeface="+mn-lt"/>
              </a:rPr>
              <a:t>Extensive testing for </a:t>
            </a:r>
            <a:r>
              <a:rPr lang="en-US" sz="2400" dirty="0" err="1">
                <a:solidFill>
                  <a:srgbClr val="000000"/>
                </a:solidFill>
                <a:latin typeface="+mn-lt"/>
              </a:rPr>
              <a:t>bloodborne</a:t>
            </a:r>
            <a:r>
              <a:rPr lang="en-US" sz="2400" dirty="0">
                <a:solidFill>
                  <a:srgbClr val="000000"/>
                </a:solidFill>
                <a:latin typeface="+mn-lt"/>
              </a:rPr>
              <a:t> pathogens</a:t>
            </a:r>
          </a:p>
          <a:p>
            <a:pPr lvl="1">
              <a:buClrTx/>
            </a:pPr>
            <a:r>
              <a:rPr lang="en-US" sz="2400" dirty="0">
                <a:solidFill>
                  <a:srgbClr val="000000"/>
                </a:solidFill>
                <a:latin typeface="+mn-lt"/>
              </a:rPr>
              <a:t>Hepatitis B immunization</a:t>
            </a:r>
          </a:p>
          <a:p>
            <a:pPr lvl="1">
              <a:buClrTx/>
            </a:pPr>
            <a:r>
              <a:rPr lang="en-US" sz="2400" dirty="0">
                <a:solidFill>
                  <a:srgbClr val="000000"/>
                </a:solidFill>
                <a:latin typeface="+mn-lt"/>
              </a:rPr>
              <a:t>Revaccination for influenza</a:t>
            </a:r>
          </a:p>
          <a:p>
            <a:pPr lvl="1">
              <a:buClrTx/>
            </a:pPr>
            <a:r>
              <a:rPr lang="en-US" sz="2400" dirty="0">
                <a:solidFill>
                  <a:srgbClr val="000000"/>
                </a:solidFill>
                <a:latin typeface="+mn-lt"/>
              </a:rPr>
              <a:t>Follow up with NJ Board of Nursing</a:t>
            </a:r>
          </a:p>
          <a:p>
            <a:pPr lvl="1">
              <a:buClrTx/>
            </a:pPr>
            <a:r>
              <a:rPr lang="en-US" sz="2400" dirty="0">
                <a:solidFill>
                  <a:srgbClr val="000000"/>
                </a:solidFill>
                <a:latin typeface="+mn-lt"/>
              </a:rPr>
              <a:t>Addressing mainstream media reports and concerns</a:t>
            </a:r>
          </a:p>
          <a:p>
            <a:pPr>
              <a:buClrTx/>
            </a:pPr>
            <a:endParaRPr lang="en-US" dirty="0">
              <a:solidFill>
                <a:srgbClr val="000000"/>
              </a:solidFill>
            </a:endParaRPr>
          </a:p>
        </p:txBody>
      </p:sp>
      <p:pic>
        <p:nvPicPr>
          <p:cNvPr id="5" name="Picture 4"/>
          <p:cNvPicPr>
            <a:picLocks noChangeAspect="1"/>
          </p:cNvPicPr>
          <p:nvPr/>
        </p:nvPicPr>
        <p:blipFill>
          <a:blip r:embed="rId3"/>
          <a:stretch>
            <a:fillRect/>
          </a:stretch>
        </p:blipFill>
        <p:spPr>
          <a:xfrm>
            <a:off x="2438400" y="4038600"/>
            <a:ext cx="4464976" cy="1173002"/>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362200" y="5410200"/>
            <a:ext cx="5886114" cy="1033073"/>
          </a:xfrm>
          <a:prstGeom prst="rect">
            <a:avLst/>
          </a:prstGeom>
          <a:ln>
            <a:solidFill>
              <a:schemeClr val="tx1"/>
            </a:solidFill>
          </a:ln>
        </p:spPr>
      </p:pic>
    </p:spTree>
    <p:extLst>
      <p:ext uri="{BB962C8B-B14F-4D97-AF65-F5344CB8AC3E}">
        <p14:creationId xmlns:p14="http://schemas.microsoft.com/office/powerpoint/2010/main" val="32939537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3"/>
          <a:stretch>
            <a:fillRect/>
          </a:stretch>
        </p:blipFill>
        <p:spPr>
          <a:xfrm>
            <a:off x="0" y="152401"/>
            <a:ext cx="9144000" cy="6705600"/>
          </a:xfrm>
          <a:prstGeom prst="rect">
            <a:avLst/>
          </a:prstGeom>
          <a:ln>
            <a:solidFill>
              <a:schemeClr val="tx1"/>
            </a:solidFill>
          </a:ln>
        </p:spPr>
      </p:pic>
    </p:spTree>
    <p:extLst>
      <p:ext uri="{BB962C8B-B14F-4D97-AF65-F5344CB8AC3E}">
        <p14:creationId xmlns:p14="http://schemas.microsoft.com/office/powerpoint/2010/main" val="19256266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1804" y="215649"/>
            <a:ext cx="6640868" cy="2799654"/>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24589" y="3557491"/>
            <a:ext cx="5557643" cy="194804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4421446" y="2705877"/>
            <a:ext cx="4560057" cy="3870746"/>
          </a:xfrm>
          <a:prstGeom prst="rect">
            <a:avLst/>
          </a:prstGeom>
          <a:ln>
            <a:solidFill>
              <a:schemeClr val="tx1"/>
            </a:solidFill>
          </a:ln>
        </p:spPr>
      </p:pic>
    </p:spTree>
    <p:extLst>
      <p:ext uri="{BB962C8B-B14F-4D97-AF65-F5344CB8AC3E}">
        <p14:creationId xmlns:p14="http://schemas.microsoft.com/office/powerpoint/2010/main" val="15082088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970" y="0"/>
            <a:ext cx="8229600" cy="941173"/>
          </a:xfrm>
        </p:spPr>
        <p:txBody>
          <a:bodyPr>
            <a:normAutofit/>
          </a:bodyPr>
          <a:lstStyle/>
          <a:p>
            <a:pPr algn="ctr"/>
            <a:r>
              <a:rPr lang="en-US" sz="4000" dirty="0">
                <a:solidFill>
                  <a:srgbClr val="000000"/>
                </a:solidFill>
                <a:latin typeface="+mj-lt"/>
              </a:rPr>
              <a:t>Other Reported Incidents</a:t>
            </a:r>
          </a:p>
        </p:txBody>
      </p:sp>
      <p:sp>
        <p:nvSpPr>
          <p:cNvPr id="4" name="Content Placeholder 2"/>
          <p:cNvSpPr txBox="1">
            <a:spLocks/>
          </p:cNvSpPr>
          <p:nvPr/>
        </p:nvSpPr>
        <p:spPr>
          <a:xfrm>
            <a:off x="203540" y="938100"/>
            <a:ext cx="8940460" cy="5691300"/>
          </a:xfrm>
          <a:prstGeom prst="rect">
            <a:avLst/>
          </a:prstGeom>
        </p:spPr>
        <p:txBody>
          <a:bodyPr>
            <a:noAutofit/>
          </a:bodyPr>
          <a:lst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200" dirty="0">
                <a:solidFill>
                  <a:schemeClr val="tx1"/>
                </a:solidFill>
                <a:latin typeface="+mn-lt"/>
              </a:rPr>
              <a:t>Kentucky, Ohio, and Indiana (2018): People vaccinated at workplace vaccination clinics in 3 states </a:t>
            </a:r>
            <a:r>
              <a:rPr lang="en-US" sz="2200" dirty="0">
                <a:solidFill>
                  <a:srgbClr val="0066FF"/>
                </a:solidFill>
                <a:latin typeface="+mn-lt"/>
              </a:rPr>
              <a:t>developed infections from vaccines being improperly stored and handled</a:t>
            </a:r>
          </a:p>
          <a:p>
            <a:pPr>
              <a:buFont typeface="Wingdings" panose="05000000000000000000" pitchFamily="2" charset="2"/>
              <a:buChar char="§"/>
            </a:pPr>
            <a:endParaRPr lang="en-US" sz="2200" dirty="0">
              <a:solidFill>
                <a:srgbClr val="000000"/>
              </a:solidFill>
              <a:latin typeface="+mn-lt"/>
            </a:endParaRPr>
          </a:p>
          <a:p>
            <a:pPr>
              <a:buFont typeface="Wingdings" panose="05000000000000000000" pitchFamily="2" charset="2"/>
              <a:buChar char="§"/>
            </a:pPr>
            <a:r>
              <a:rPr lang="en-US" sz="2200" dirty="0">
                <a:solidFill>
                  <a:srgbClr val="000000"/>
                </a:solidFill>
                <a:latin typeface="+mn-lt"/>
              </a:rPr>
              <a:t>Montgomery County, TX (</a:t>
            </a:r>
            <a:r>
              <a:rPr lang="en-US" sz="2200" dirty="0">
                <a:solidFill>
                  <a:schemeClr val="tx1"/>
                </a:solidFill>
                <a:latin typeface="+mn-lt"/>
              </a:rPr>
              <a:t>2015):  </a:t>
            </a:r>
            <a:r>
              <a:rPr lang="en-US" sz="2200" dirty="0">
                <a:solidFill>
                  <a:srgbClr val="0066FF"/>
                </a:solidFill>
                <a:latin typeface="+mn-lt"/>
              </a:rPr>
              <a:t>$70,000 worth of revaccinations required </a:t>
            </a:r>
            <a:r>
              <a:rPr lang="en-US" sz="2200" dirty="0">
                <a:solidFill>
                  <a:srgbClr val="000000"/>
                </a:solidFill>
                <a:latin typeface="+mn-lt"/>
              </a:rPr>
              <a:t>after vaccines were stored at the wrong temperature </a:t>
            </a:r>
          </a:p>
          <a:p>
            <a:pPr>
              <a:buFont typeface="Wingdings" panose="05000000000000000000" pitchFamily="2" charset="2"/>
              <a:buChar char="§"/>
            </a:pPr>
            <a:endParaRPr lang="en-US" sz="2200" dirty="0">
              <a:latin typeface="+mn-lt"/>
            </a:endParaRPr>
          </a:p>
          <a:p>
            <a:pPr>
              <a:buFont typeface="Wingdings" panose="05000000000000000000" pitchFamily="2" charset="2"/>
              <a:buChar char="§"/>
            </a:pPr>
            <a:r>
              <a:rPr lang="en-US" sz="2200" dirty="0">
                <a:solidFill>
                  <a:srgbClr val="000000"/>
                </a:solidFill>
                <a:latin typeface="+mn-lt"/>
              </a:rPr>
              <a:t>Wellesley, MA (2010):  School </a:t>
            </a:r>
            <a:r>
              <a:rPr lang="en-US" sz="2200" dirty="0">
                <a:solidFill>
                  <a:srgbClr val="0066FF"/>
                </a:solidFill>
                <a:latin typeface="+mn-lt"/>
              </a:rPr>
              <a:t>staff given insulin in flu vaccine error. </a:t>
            </a:r>
            <a:r>
              <a:rPr lang="en-US" sz="2200" dirty="0">
                <a:solidFill>
                  <a:srgbClr val="000000"/>
                </a:solidFill>
                <a:latin typeface="+mn-lt"/>
              </a:rPr>
              <a:t>Some staffers had to be hospitalized, but all recovered</a:t>
            </a:r>
          </a:p>
          <a:p>
            <a:pPr marL="966788" indent="-342900">
              <a:buFont typeface="Wingdings" panose="05000000000000000000" pitchFamily="2" charset="2"/>
              <a:buChar char="§"/>
            </a:pPr>
            <a:endParaRPr lang="en-US" sz="2200" dirty="0">
              <a:solidFill>
                <a:schemeClr val="accent5">
                  <a:lumMod val="75000"/>
                </a:schemeClr>
              </a:solidFill>
              <a:latin typeface="+mn-lt"/>
            </a:endParaRPr>
          </a:p>
          <a:p>
            <a:pPr>
              <a:buFont typeface="Wingdings" panose="05000000000000000000" pitchFamily="2" charset="2"/>
              <a:buChar char="§"/>
            </a:pPr>
            <a:r>
              <a:rPr lang="en-US" sz="2200" dirty="0">
                <a:solidFill>
                  <a:srgbClr val="000000"/>
                </a:solidFill>
                <a:latin typeface="+mn-lt"/>
              </a:rPr>
              <a:t> Collier County, FL (2009):  </a:t>
            </a:r>
            <a:r>
              <a:rPr lang="en-US" sz="2200" dirty="0">
                <a:solidFill>
                  <a:srgbClr val="0066FF"/>
                </a:solidFill>
                <a:latin typeface="+mn-lt"/>
              </a:rPr>
              <a:t>77 students given wrong flu shot</a:t>
            </a:r>
          </a:p>
          <a:p>
            <a:pPr marL="966788" indent="-342900">
              <a:buFont typeface="Wingdings" panose="05000000000000000000" pitchFamily="2" charset="2"/>
              <a:buChar char="§"/>
            </a:pPr>
            <a:endParaRPr lang="en-US" sz="2200" dirty="0">
              <a:solidFill>
                <a:schemeClr val="accent5">
                  <a:lumMod val="75000"/>
                </a:schemeClr>
              </a:solidFill>
              <a:latin typeface="+mn-lt"/>
            </a:endParaRPr>
          </a:p>
        </p:txBody>
      </p:sp>
      <p:sp>
        <p:nvSpPr>
          <p:cNvPr id="3" name="TextBox 2"/>
          <p:cNvSpPr txBox="1"/>
          <p:nvPr/>
        </p:nvSpPr>
        <p:spPr>
          <a:xfrm>
            <a:off x="1757717" y="5257800"/>
            <a:ext cx="7399421" cy="1138773"/>
          </a:xfrm>
          <a:prstGeom prst="rect">
            <a:avLst/>
          </a:prstGeom>
          <a:noFill/>
        </p:spPr>
        <p:txBody>
          <a:bodyPr wrap="square" rtlCol="0">
            <a:spAutoFit/>
          </a:bodyPr>
          <a:lstStyle/>
          <a:p>
            <a:pPr marL="171450" indent="-171450">
              <a:buClr>
                <a:schemeClr val="tx1"/>
              </a:buClr>
              <a:buFont typeface="Calibri" panose="020F0502020204030204" pitchFamily="34" charset="0"/>
              <a:buChar char="•"/>
            </a:pPr>
            <a:r>
              <a:rPr lang="en-US" sz="1000" u="sng" dirty="0">
                <a:hlinkClick r:id="rId3"/>
              </a:rPr>
              <a:t>https://www.foxnews.com/health/vaccinations-at-workplaces-in-kentucky-ohio-and-indiana-linked-to-multiple-infections-officials-say</a:t>
            </a:r>
            <a:endParaRPr lang="en-US" sz="1000" dirty="0">
              <a:solidFill>
                <a:schemeClr val="accent5">
                  <a:lumMod val="75000"/>
                </a:schemeClr>
              </a:solidFill>
              <a:hlinkClick r:id="rId4"/>
            </a:endParaRPr>
          </a:p>
          <a:p>
            <a:pPr marL="171450" indent="-171450">
              <a:buClr>
                <a:schemeClr val="tx1"/>
              </a:buClr>
              <a:buFont typeface="Calibri" panose="020F0502020204030204" pitchFamily="34" charset="0"/>
              <a:buChar char="•"/>
            </a:pPr>
            <a:r>
              <a:rPr lang="en-US" sz="1000" dirty="0">
                <a:solidFill>
                  <a:schemeClr val="accent5">
                    <a:lumMod val="75000"/>
                  </a:schemeClr>
                </a:solidFill>
                <a:hlinkClick r:id="rId4"/>
              </a:rPr>
              <a:t>http://www.click2houston.com/news/local/montgomery-county/re-vaccinations-required-after-error-in-montgomery-county</a:t>
            </a:r>
            <a:r>
              <a:rPr lang="en-US" sz="1000" dirty="0">
                <a:solidFill>
                  <a:schemeClr val="accent5">
                    <a:lumMod val="75000"/>
                  </a:schemeClr>
                </a:solidFill>
              </a:rPr>
              <a:t> </a:t>
            </a:r>
          </a:p>
          <a:p>
            <a:pPr marL="171450" indent="-171450">
              <a:buClr>
                <a:schemeClr val="tx1"/>
              </a:buClr>
              <a:buFont typeface="Calibri" panose="020F0502020204030204" pitchFamily="34" charset="0"/>
              <a:buChar char="•"/>
            </a:pPr>
            <a:r>
              <a:rPr lang="en-US" sz="1000" dirty="0">
                <a:solidFill>
                  <a:schemeClr val="accent5">
                    <a:lumMod val="75000"/>
                  </a:schemeClr>
                </a:solidFill>
                <a:hlinkClick r:id="rId5"/>
              </a:rPr>
              <a:t>http://www.boston.com/news/education/k_12/articles/2010/01/19/wellesley_school_staff_given_insulin_in_flu_vaccine_error/</a:t>
            </a:r>
            <a:endParaRPr lang="en-US" sz="1000" dirty="0">
              <a:solidFill>
                <a:schemeClr val="accent5">
                  <a:lumMod val="75000"/>
                </a:schemeClr>
              </a:solidFill>
            </a:endParaRPr>
          </a:p>
          <a:p>
            <a:pPr marL="171450" indent="-171450">
              <a:buClr>
                <a:schemeClr val="tx1"/>
              </a:buClr>
              <a:buFont typeface="Calibri" panose="020F0502020204030204" pitchFamily="34" charset="0"/>
              <a:buChar char="•"/>
            </a:pPr>
            <a:r>
              <a:rPr lang="en-US" sz="1000" dirty="0">
                <a:solidFill>
                  <a:srgbClr val="17127C"/>
                </a:solidFill>
                <a:hlinkClick r:id="rId6"/>
              </a:rPr>
              <a:t>http://www.nbc-2.com/story/11477899/dozens-of-students-given-wrong-flu-shot</a:t>
            </a:r>
            <a:r>
              <a:rPr lang="en-US" sz="1000" dirty="0">
                <a:solidFill>
                  <a:srgbClr val="17127C"/>
                </a:solidFill>
              </a:rPr>
              <a:t>  </a:t>
            </a:r>
          </a:p>
          <a:p>
            <a:pPr marL="171450" indent="-171450">
              <a:buClr>
                <a:schemeClr val="tx1"/>
              </a:buClr>
              <a:buFont typeface="Calibri" panose="020F0502020204030204" pitchFamily="34" charset="0"/>
              <a:buChar char="•"/>
            </a:pPr>
            <a:r>
              <a:rPr lang="en-US" sz="1000" dirty="0">
                <a:solidFill>
                  <a:schemeClr val="accent5">
                    <a:lumMod val="75000"/>
                  </a:schemeClr>
                </a:solidFill>
              </a:rPr>
              <a:t> </a:t>
            </a: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9805611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TotalTime>
  <Words>3842</Words>
  <Application>Microsoft Office PowerPoint</Application>
  <PresentationFormat>On-screen Show (4:3)</PresentationFormat>
  <Paragraphs>364</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Overview</vt:lpstr>
      <vt:lpstr>Background</vt:lpstr>
      <vt:lpstr>Challenges of Vaccination Clinics in Temporary Settings</vt:lpstr>
      <vt:lpstr>Incident— New Jersey</vt:lpstr>
      <vt:lpstr> Coordinated Response </vt:lpstr>
      <vt:lpstr>PowerPoint Presentation</vt:lpstr>
      <vt:lpstr>PowerPoint Presentation</vt:lpstr>
      <vt:lpstr>Other Reported Incidents</vt:lpstr>
      <vt:lpstr>Rationale for Creating the Checklist and Pledge</vt:lpstr>
      <vt:lpstr>Safety Checklists are Validated Risk Reduction Tools in Healthcare and Industry</vt:lpstr>
      <vt:lpstr>  National Adult and Influenza Immunization Summit    (NAIIS) </vt:lpstr>
      <vt:lpstr>National Adult and Influenza Immunization Summit: Influenza Working Group</vt:lpstr>
      <vt:lpstr>National Adult and Influenza Immunization Summit: Influenza Working Group</vt:lpstr>
      <vt:lpstr>The Checklist of Best Practices</vt:lpstr>
      <vt:lpstr>Purpose and Function of the Checklist of Best Practices</vt:lpstr>
      <vt:lpstr>Importance of the “Stop Sign” Symbol </vt:lpstr>
      <vt:lpstr>Title Page of Checklist</vt:lpstr>
      <vt:lpstr>“BEFORE the Clinic” Section of the Checklist</vt:lpstr>
      <vt:lpstr>“BEFORE the Clinic” Section of the Checklist</vt:lpstr>
      <vt:lpstr>“BEFORE the Clinic” Section of the Checklist</vt:lpstr>
      <vt:lpstr>“BEFORE the Clinic” Section of the Checklist</vt:lpstr>
      <vt:lpstr>“DURING the Clinic” Section of the Checklist</vt:lpstr>
      <vt:lpstr>“DURING the Clinic” Section of the Checklist</vt:lpstr>
      <vt:lpstr>“DURING the Clinic” Section of the Checklist</vt:lpstr>
      <vt:lpstr>“DURING the Clinic” Section of the Checklist</vt:lpstr>
      <vt:lpstr>“DURING the Clinic” Section of the Checklist</vt:lpstr>
      <vt:lpstr>“AFTER the Clinic” Section </vt:lpstr>
      <vt:lpstr>“AFTER the Clinic” Section </vt:lpstr>
      <vt:lpstr>Checklist Resources</vt:lpstr>
      <vt:lpstr>Putting the Checklist to Use</vt:lpstr>
      <vt:lpstr>The Pledge</vt:lpstr>
      <vt:lpstr>The Pledge</vt:lpstr>
      <vt:lpstr>Benefits of Signing the Pledge</vt:lpstr>
      <vt:lpstr>The Full Pledge</vt:lpstr>
      <vt:lpstr>Pledge Components</vt:lpstr>
      <vt:lpstr>Pledge Components (Cont)</vt:lpstr>
      <vt:lpstr>Pledge Components (Cont)</vt:lpstr>
      <vt:lpstr>Pledge Components (Cont)</vt:lpstr>
      <vt:lpstr>Additional Tools</vt:lpstr>
      <vt:lpstr>“Frequently Asked Questions” Document</vt:lpstr>
      <vt:lpstr>“Frequently Asked Questions” Document</vt:lpstr>
      <vt:lpstr>1- Page Summary Resource</vt:lpstr>
      <vt:lpstr>Where to Find These Documents:  From NAIIS Home Page</vt:lpstr>
      <vt:lpstr>Where to Find These Documents:   Under the “WORKGROUP” Tab</vt:lpstr>
      <vt:lpstr>Landing Page for These Tools</vt:lpstr>
      <vt:lpstr>Where to Find These Documents</vt:lpstr>
      <vt:lpstr>Checklist Project-- Challenges and Needs: Increase Knowledge and Use of These Tools</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Blank</cp:lastModifiedBy>
  <cp:revision>127</cp:revision>
  <dcterms:created xsi:type="dcterms:W3CDTF">2014-10-20T16:42:36Z</dcterms:created>
  <dcterms:modified xsi:type="dcterms:W3CDTF">2019-03-01T17:27:29Z</dcterms:modified>
</cp:coreProperties>
</file>