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808" r:id="rId3"/>
  </p:sldMasterIdLst>
  <p:notesMasterIdLst>
    <p:notesMasterId r:id="rId51"/>
  </p:notesMasterIdLst>
  <p:handoutMasterIdLst>
    <p:handoutMasterId r:id="rId52"/>
  </p:handoutMasterIdLst>
  <p:sldIdLst>
    <p:sldId id="6465" r:id="rId4"/>
    <p:sldId id="1983" r:id="rId5"/>
    <p:sldId id="1898" r:id="rId6"/>
    <p:sldId id="1899" r:id="rId7"/>
    <p:sldId id="1941" r:id="rId8"/>
    <p:sldId id="1985" r:id="rId9"/>
    <p:sldId id="1935" r:id="rId10"/>
    <p:sldId id="1891" r:id="rId11"/>
    <p:sldId id="6388" r:id="rId12"/>
    <p:sldId id="6380" r:id="rId13"/>
    <p:sldId id="6404" r:id="rId14"/>
    <p:sldId id="1931" r:id="rId15"/>
    <p:sldId id="1966" r:id="rId16"/>
    <p:sldId id="6391" r:id="rId17"/>
    <p:sldId id="6405" r:id="rId18"/>
    <p:sldId id="6466" r:id="rId19"/>
    <p:sldId id="6467" r:id="rId20"/>
    <p:sldId id="375" r:id="rId21"/>
    <p:sldId id="6410" r:id="rId22"/>
    <p:sldId id="6406" r:id="rId23"/>
    <p:sldId id="6464" r:id="rId24"/>
    <p:sldId id="370" r:id="rId25"/>
    <p:sldId id="369" r:id="rId26"/>
    <p:sldId id="368" r:id="rId27"/>
    <p:sldId id="367" r:id="rId28"/>
    <p:sldId id="6387" r:id="rId29"/>
    <p:sldId id="6407" r:id="rId30"/>
    <p:sldId id="6408" r:id="rId31"/>
    <p:sldId id="6426" r:id="rId32"/>
    <p:sldId id="6441" r:id="rId33"/>
    <p:sldId id="6452" r:id="rId34"/>
    <p:sldId id="6435" r:id="rId35"/>
    <p:sldId id="6421" r:id="rId36"/>
    <p:sldId id="6455" r:id="rId37"/>
    <p:sldId id="6449" r:id="rId38"/>
    <p:sldId id="6450" r:id="rId39"/>
    <p:sldId id="6451" r:id="rId40"/>
    <p:sldId id="394" r:id="rId41"/>
    <p:sldId id="393" r:id="rId42"/>
    <p:sldId id="392" r:id="rId43"/>
    <p:sldId id="391" r:id="rId44"/>
    <p:sldId id="390" r:id="rId45"/>
    <p:sldId id="389" r:id="rId46"/>
    <p:sldId id="296" r:id="rId47"/>
    <p:sldId id="6409" r:id="rId48"/>
    <p:sldId id="1880" r:id="rId49"/>
    <p:sldId id="298" r:id="rId50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Franklin Gothic Book" panose="020B0503020102020204" pitchFamily="34" charset="0"/>
      <p:regular r:id="rId57"/>
      <p:italic r:id="rId58"/>
    </p:embeddedFont>
    <p:embeddedFont>
      <p:font typeface="Myriad Web Pro" panose="020B0503030403020204" pitchFamily="34" charset="77"/>
      <p:regular r:id="rId59"/>
      <p:bold r:id="rId60"/>
      <p:italic r:id="rId61"/>
      <p:boldItalic r:id="rId62"/>
    </p:embeddedFont>
    <p:embeddedFont>
      <p:font typeface="Open Sans" panose="020F0502020204030204" pitchFamily="34" charset="0"/>
      <p:regular r:id="rId63"/>
      <p:bold r:id="rId64"/>
      <p:italic r:id="rId65"/>
      <p:boldItalic r:id="rId66"/>
    </p:embeddedFont>
    <p:embeddedFont>
      <p:font typeface="Segoe UI" panose="020B0502040204020203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8" name="Author" initials="A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788A"/>
    <a:srgbClr val="5F5F5F"/>
    <a:srgbClr val="E5E5E5"/>
    <a:srgbClr val="BF311B"/>
    <a:srgbClr val="007889"/>
    <a:srgbClr val="86B2D7"/>
    <a:srgbClr val="9B4E9E"/>
    <a:srgbClr val="F8A01B"/>
    <a:srgbClr val="339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0" autoAdjust="0"/>
    <p:restoredTop sz="73481" autoAdjust="0"/>
  </p:normalViewPr>
  <p:slideViewPr>
    <p:cSldViewPr snapToGrid="0">
      <p:cViewPr varScale="1">
        <p:scale>
          <a:sx n="127" d="100"/>
          <a:sy n="127" d="100"/>
        </p:scale>
        <p:origin x="200" y="4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microsoft.com/office/2018/10/relationships/authors" Target="author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3.fntdata"/><Relationship Id="rId76" Type="http://schemas.microsoft.com/office/2016/11/relationships/changesInfo" Target="changesInfos/changesInfo1.xml"/><Relationship Id="rId7" Type="http://schemas.openxmlformats.org/officeDocument/2006/relationships/slide" Target="slides/slide4.xml"/><Relationship Id="rId71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yn Chapman" userId="d82b1b23-3a7b-4099-bdbe-ac0085f32be9" providerId="ADAL" clId="{83095764-1BE8-E249-AC6D-EA44F9A7E9C5}"/>
    <pc:docChg chg="addSld">
      <pc:chgData name="Taryn Chapman" userId="d82b1b23-3a7b-4099-bdbe-ac0085f32be9" providerId="ADAL" clId="{83095764-1BE8-E249-AC6D-EA44F9A7E9C5}" dt="2023-05-01T16:27:01.392" v="1" actId="680"/>
      <pc:docMkLst>
        <pc:docMk/>
      </pc:docMkLst>
      <pc:sldChg chg="new">
        <pc:chgData name="Taryn Chapman" userId="d82b1b23-3a7b-4099-bdbe-ac0085f32be9" providerId="ADAL" clId="{83095764-1BE8-E249-AC6D-EA44F9A7E9C5}" dt="2023-05-01T16:27:01.189" v="0" actId="680"/>
        <pc:sldMkLst>
          <pc:docMk/>
          <pc:sldMk cId="4070513409" sldId="6466"/>
        </pc:sldMkLst>
      </pc:sldChg>
      <pc:sldChg chg="new">
        <pc:chgData name="Taryn Chapman" userId="d82b1b23-3a7b-4099-bdbe-ac0085f32be9" providerId="ADAL" clId="{83095764-1BE8-E249-AC6D-EA44F9A7E9C5}" dt="2023-05-01T16:27:01.392" v="1" actId="680"/>
        <pc:sldMkLst>
          <pc:docMk/>
          <pc:sldMk cId="3005661159" sldId="646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998218972628415E-2"/>
          <c:y val="3.4164852837138368E-2"/>
          <c:w val="0.94428749531308587"/>
          <c:h val="0.81113771491584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88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/>
                      <a:t>57.1%</a:t>
                    </a:r>
                  </a:p>
                  <a:p>
                    <a:r>
                      <a:rPr lang="en-US"/>
                      <a:t>95%</a:t>
                    </a:r>
                    <a:r>
                      <a:rPr lang="en-US" baseline="0"/>
                      <a:t> CI (53.7-60.4)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A14-4872-A8AB-DA243D3A118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/>
                      <a:t>48.3%</a:t>
                    </a:r>
                  </a:p>
                  <a:p>
                    <a:r>
                      <a:rPr lang="en-US"/>
                      <a:t>(45.3-51.3)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C93-440A-B71E-4E209C60FE0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/>
                      <a:t>38.2%</a:t>
                    </a:r>
                  </a:p>
                  <a:p>
                    <a:r>
                      <a:rPr lang="en-US"/>
                      <a:t>(35.2-41.2)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C93-440A-B71E-4E209C60FE0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600"/>
                      <a:t>30.1%</a:t>
                    </a:r>
                  </a:p>
                  <a:p>
                    <a:r>
                      <a:rPr lang="en-US"/>
                      <a:t>(27.6-32.8)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C93-440A-B71E-4E209C60FE0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1A02A7E-3A24-405E-A80B-D5382E431BA2}" type="VALUE">
                      <a:rPr lang="en-US" sz="1600" smtClean="0"/>
                      <a:pPr/>
                      <a:t>[VALUE]</a:t>
                    </a:fld>
                    <a:r>
                      <a:rPr lang="en-US" sz="1600"/>
                      <a:t>%</a:t>
                    </a:r>
                  </a:p>
                  <a:p>
                    <a:r>
                      <a:rPr lang="en-US"/>
                      <a:t>(18.0-21.1)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C93-440A-B71E-4E209C60FE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0000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={1}</c:f>
              </c:numRef>
            </c:plus>
            <c:minus>
              <c:numRef>
                <c:f>={1}</c:f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Sheet1!$A$2:$A$6</c:f>
              <c:strCache>
                <c:ptCount val="5"/>
                <c:pt idx="0">
                  <c:v>19-29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60+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57.1</c:v>
                </c:pt>
                <c:pt idx="1">
                  <c:v>48.3</c:v>
                </c:pt>
                <c:pt idx="2">
                  <c:v>38.200000000000003</c:v>
                </c:pt>
                <c:pt idx="3">
                  <c:v>30.1</c:v>
                </c:pt>
                <c:pt idx="4">
                  <c:v>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85-4D63-A42C-9DC8DFCC1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5774408"/>
        <c:axId val="705781072"/>
      </c:barChart>
      <c:catAx>
        <c:axId val="705774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6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781072"/>
        <c:crosses val="autoZero"/>
        <c:auto val="1"/>
        <c:lblAlgn val="ctr"/>
        <c:lblOffset val="100"/>
        <c:noMultiLvlLbl val="0"/>
      </c:catAx>
      <c:valAx>
        <c:axId val="705781072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774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just"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33333333333332"/>
          <c:y val="6.25E-2"/>
          <c:w val="0.62083333333333335"/>
          <c:h val="0.931250000000000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007889"/>
              </a:solidFill>
            </a:ln>
          </c:spPr>
          <c:dPt>
            <c:idx val="0"/>
            <c:bubble3D val="0"/>
            <c:spPr>
              <a:solidFill>
                <a:schemeClr val="bg1">
                  <a:lumMod val="20000"/>
                  <a:lumOff val="80000"/>
                </a:schemeClr>
              </a:solidFill>
              <a:ln w="19050">
                <a:solidFill>
                  <a:srgbClr val="00788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1AE-4A28-AD14-01F972BC2BB7}"/>
              </c:ext>
            </c:extLst>
          </c:dPt>
          <c:dPt>
            <c:idx val="1"/>
            <c:bubble3D val="0"/>
            <c:spPr>
              <a:solidFill>
                <a:schemeClr val="bg1">
                  <a:lumMod val="20000"/>
                  <a:lumOff val="80000"/>
                </a:schemeClr>
              </a:solidFill>
              <a:ln w="19050">
                <a:solidFill>
                  <a:srgbClr val="00788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AE-4A28-AD14-01F972BC2BB7}"/>
              </c:ext>
            </c:extLst>
          </c:dPt>
          <c:dPt>
            <c:idx val="2"/>
            <c:bubble3D val="0"/>
            <c:spPr>
              <a:solidFill>
                <a:srgbClr val="007889"/>
              </a:solidFill>
              <a:ln w="19050">
                <a:solidFill>
                  <a:srgbClr val="00788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1AE-4A28-AD14-01F972BC2BB7}"/>
              </c:ext>
            </c:extLst>
          </c:dPt>
          <c:cat>
            <c:strRef>
              <c:f>Sheet1!$A$2:$A$4</c:f>
              <c:strCache>
                <c:ptCount val="3"/>
                <c:pt idx="0">
                  <c:v>Risk data missing</c:v>
                </c:pt>
                <c:pt idx="1">
                  <c:v>No risk identified</c:v>
                </c:pt>
                <c:pt idx="2">
                  <c:v>Risk identified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37.1</c:v>
                </c:pt>
                <c:pt idx="1">
                  <c:v>29.9</c:v>
                </c:pt>
                <c:pt idx="2">
                  <c:v>33.1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AE-4A28-AD14-01F972BC2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9D4F3-1CB6-4E57-BC6A-8FDD6DF1AC39}" type="datetimeFigureOut">
              <a:rPr lang="en-US" smtClean="0"/>
              <a:t>5/1/23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2C7E1-5E17-4B76-93F9-C135FF01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25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C03299-4BB1-4AD2-828F-715F084383AD}" type="datetimeFigureOut">
              <a:rPr lang="en-US"/>
              <a:pPr>
                <a:defRPr/>
              </a:pPr>
              <a:t>5/1/23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38CAEC-4554-485B-9189-C45C7447A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084AA2-EDF3-41B6-9BD5-4D1331E35CE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512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64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51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89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25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4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21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48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26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8CAEC-4554-485B-9189-C45C7447A4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32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7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53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91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69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54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36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98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75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43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29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0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420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095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917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9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358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169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773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007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743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091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41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153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081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054C-5FFB-4925-88B8-34BFE44764D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507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54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355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64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72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0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9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C77BC-6EBF-486C-9F8C-DA714F64B3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06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C77BC-6EBF-486C-9F8C-DA714F64B3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06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CHHST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8859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1039553"/>
            <a:ext cx="8408977" cy="885728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144512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2959514"/>
            <a:ext cx="6400800" cy="9715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00788A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457200" y="90152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HIV, Viral Hepatitis, STD, and TB Prevention</a:t>
            </a:r>
          </a:p>
        </p:txBody>
      </p:sp>
    </p:spTree>
    <p:extLst>
      <p:ext uri="{BB962C8B-B14F-4D97-AF65-F5344CB8AC3E}">
        <p14:creationId xmlns:p14="http://schemas.microsoft.com/office/powerpoint/2010/main" val="66090208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Bottom band: NCHHSTP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342900" indent="-342900">
              <a:buClr>
                <a:srgbClr val="00788A"/>
              </a:buClr>
              <a:buFont typeface="Wingdings" panose="05000000000000000000" pitchFamily="2" charset="2"/>
              <a:buChar char="§"/>
              <a:defRPr sz="2400" b="1">
                <a:solidFill>
                  <a:srgbClr val="00788A"/>
                </a:solidFill>
              </a:defRPr>
            </a:lvl1pPr>
            <a:lvl2pPr>
              <a:buClr>
                <a:srgbClr val="9A4E9E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C00000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959"/>
            <a:ext cx="9144000" cy="9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625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5F5F5F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rgbClr val="5F5F5F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5F5F5F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rgbClr val="5F5F5F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959"/>
            <a:ext cx="9144000" cy="9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1372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35032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1" y="442569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06797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27218" y="2746824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5632"/>
            <a:ext cx="9144000" cy="88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5361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1ED0-A202-4C89-AA9E-C9C3B6BDF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0FC357-C2DC-4E91-8392-B7C1B7CD0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FD2C7-B8F4-466E-9FDF-5362CF35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6097-8957-4C2F-B319-8AD92BEC7552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A2A1A-1DB6-4F1C-B2B1-2062C527E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C37FD-8A31-4922-863F-0ACCB3F5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949-022A-4B44-BA30-4FC7816F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7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9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2" r:id="rId3"/>
    <p:sldLayoutId id="2147483823" r:id="rId4"/>
    <p:sldLayoutId id="2147483849" r:id="rId5"/>
    <p:sldLayoutId id="2147483857" r:id="rId6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patitisb.uw.edu/" TargetMode="External"/><Relationship Id="rId7" Type="http://schemas.openxmlformats.org/officeDocument/2006/relationships/hyperlink" Target="https://www.immunize.org/askexperts/experts_hepb.asp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patitisb.uw.edu/page/primary-care-workgroup/guidance" TargetMode="External"/><Relationship Id="rId5" Type="http://schemas.openxmlformats.org/officeDocument/2006/relationships/hyperlink" Target="https://www.medscape.org/viewarticle/972018?src=acdmpart_cdc_972018" TargetMode="External"/><Relationship Id="rId4" Type="http://schemas.openxmlformats.org/officeDocument/2006/relationships/hyperlink" Target="https://www.hepb.org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http://res.subscribe.cdc.gov/res/cdc_mkt_prod1/4b746371bf5a6a6a11a7f6601ea566e11490dabb86281f945d6e83bd0bed988f.png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CDC Universal Hepatitis B Screening Guidelines and Integration with Vaccination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altLang="en-US" sz="4000" dirty="0">
              <a:cs typeface="Calibri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199" y="3522063"/>
            <a:ext cx="6400800" cy="1163767"/>
          </a:xfrm>
        </p:spPr>
        <p:txBody>
          <a:bodyPr/>
          <a:lstStyle/>
          <a:p>
            <a:r>
              <a:rPr lang="en-US" i="1" dirty="0"/>
              <a:t>Erin Conners, PhD MPH</a:t>
            </a:r>
          </a:p>
          <a:p>
            <a:r>
              <a:rPr lang="en-US" i="1" dirty="0"/>
              <a:t>Centers for Disease Control and Prevention</a:t>
            </a:r>
          </a:p>
          <a:p>
            <a:r>
              <a:rPr lang="en-US" i="1" dirty="0"/>
              <a:t>Division of Viral Hepatitis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199" y="315389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Division of Viral Hepatitis</a:t>
            </a:r>
          </a:p>
        </p:txBody>
      </p:sp>
    </p:spTree>
    <p:extLst>
      <p:ext uri="{BB962C8B-B14F-4D97-AF65-F5344CB8AC3E}">
        <p14:creationId xmlns:p14="http://schemas.microsoft.com/office/powerpoint/2010/main" val="42649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6883C-A637-49FF-9A45-821BE294C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Compared with current practice, universal screening of adults aged 18-79 years would avert</a:t>
            </a:r>
            <a:endParaRPr lang="en-US"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14AFE-6A97-4A74-97E6-F11FABCDB319}"/>
              </a:ext>
            </a:extLst>
          </p:cNvPr>
          <p:cNvSpPr txBox="1"/>
          <p:nvPr/>
        </p:nvSpPr>
        <p:spPr>
          <a:xfrm>
            <a:off x="6586545" y="4822105"/>
            <a:ext cx="25827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NEEMA, Unpublished Sensitivity Analysis; Toy 2021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2E51F7-6B98-EB52-BC44-71A777887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111184"/>
            <a:ext cx="9144001" cy="2560320"/>
            <a:chOff x="0" y="1111184"/>
            <a:chExt cx="9144001" cy="25603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138DB3-526A-4123-AC98-A0F75043E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5487" y="1111365"/>
              <a:ext cx="6618514" cy="255995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60ED8D-6B26-45FA-87C8-373F80183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111184"/>
              <a:ext cx="3222171" cy="2560320"/>
            </a:xfrm>
            <a:prstGeom prst="rect">
              <a:avLst/>
            </a:prstGeom>
            <a:solidFill>
              <a:srgbClr val="143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8138DB3-526A-4123-AC98-A0F75043E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487" y="1111365"/>
            <a:ext cx="6618514" cy="2559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26883C-A637-49FF-9A45-821BE294C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Compared with current practice, universal screening of adults aged 18-79 years would avert</a:t>
            </a:r>
            <a:endParaRPr lang="en-US"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14AFE-6A97-4A74-97E6-F11FABCDB319}"/>
              </a:ext>
            </a:extLst>
          </p:cNvPr>
          <p:cNvSpPr txBox="1"/>
          <p:nvPr/>
        </p:nvSpPr>
        <p:spPr>
          <a:xfrm>
            <a:off x="6586545" y="4822105"/>
            <a:ext cx="25827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NEEMA, Unpublished Sensitivity Analysis; Toy 2021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60ED8D-6B26-45FA-87C8-373F80183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11184"/>
            <a:ext cx="3222171" cy="2560320"/>
          </a:xfrm>
          <a:prstGeom prst="rect">
            <a:avLst/>
          </a:prstGeom>
          <a:solidFill>
            <a:srgbClr val="143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AE4344-3EAA-40B5-B852-5B80322B3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chemeClr val="bg2"/>
              </a:buClr>
            </a:pPr>
            <a:r>
              <a:rPr lang="en-US" sz="2400" dirty="0">
                <a:solidFill>
                  <a:schemeClr val="bg2"/>
                </a:solidFill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7 cases of compensated cirrhosis</a:t>
            </a:r>
            <a:r>
              <a:rPr lang="en-US" sz="1600" dirty="0">
                <a:solidFill>
                  <a:schemeClr val="bg2"/>
                </a:solidFill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*</a:t>
            </a:r>
            <a:endParaRPr lang="en-US" sz="2400" dirty="0">
              <a:solidFill>
                <a:schemeClr val="bg2"/>
              </a:solidFill>
              <a:effectLst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buClr>
                <a:schemeClr val="bg2"/>
              </a:buClr>
            </a:pPr>
            <a:r>
              <a:rPr lang="en-US" sz="2400" dirty="0">
                <a:solidFill>
                  <a:schemeClr val="bg2"/>
                </a:solidFill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3 cases of decompensated cirrhosis</a:t>
            </a:r>
            <a:r>
              <a:rPr lang="en-US" sz="1600" dirty="0">
                <a:solidFill>
                  <a:schemeClr val="bg2"/>
                </a:solidFill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*</a:t>
            </a:r>
            <a:endParaRPr lang="en-US" sz="2400" dirty="0">
              <a:solidFill>
                <a:schemeClr val="bg2"/>
              </a:solidFill>
              <a:effectLst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buClr>
                <a:schemeClr val="bg2"/>
              </a:buClr>
            </a:pPr>
            <a:r>
              <a:rPr lang="en-US" sz="2400" dirty="0">
                <a:solidFill>
                  <a:schemeClr val="bg2"/>
                </a:solidFill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5 cases of hepatocellular carcinoma</a:t>
            </a:r>
            <a:r>
              <a:rPr lang="en-US" sz="1600" dirty="0">
                <a:solidFill>
                  <a:schemeClr val="bg2"/>
                </a:solidFill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*</a:t>
            </a:r>
          </a:p>
          <a:p>
            <a:pPr>
              <a:buClr>
                <a:schemeClr val="bg2"/>
              </a:buClr>
            </a:pPr>
            <a:r>
              <a:rPr lang="en-US" sz="2400" dirty="0">
                <a:solidFill>
                  <a:schemeClr val="bg2"/>
                </a:solidFill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2 liver transplants</a:t>
            </a:r>
            <a:r>
              <a:rPr lang="en-US" sz="1600" dirty="0">
                <a:solidFill>
                  <a:schemeClr val="bg2"/>
                </a:solidFill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*</a:t>
            </a:r>
          </a:p>
          <a:p>
            <a:pPr>
              <a:buClr>
                <a:schemeClr val="bg2"/>
              </a:buClr>
            </a:pPr>
            <a:r>
              <a:rPr lang="en-US" sz="2400" dirty="0">
                <a:solidFill>
                  <a:schemeClr val="bg2"/>
                </a:solidFill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10 hepatitis B related deaths</a:t>
            </a:r>
            <a:r>
              <a:rPr lang="en-US" sz="1600" dirty="0">
                <a:solidFill>
                  <a:schemeClr val="bg2"/>
                </a:solidFill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*</a:t>
            </a:r>
            <a:r>
              <a:rPr lang="en-US" sz="2400" dirty="0">
                <a:solidFill>
                  <a:schemeClr val="bg2"/>
                </a:solidFill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effectLst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at a savings of $200,334 per 100,000 adults screened.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5A52F-F44E-46E7-B635-514D0BAA7428}"/>
              </a:ext>
            </a:extLst>
          </p:cNvPr>
          <p:cNvSpPr txBox="1"/>
          <p:nvPr/>
        </p:nvSpPr>
        <p:spPr>
          <a:xfrm>
            <a:off x="0" y="4822105"/>
            <a:ext cx="2037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*per 100,000 adults screened</a:t>
            </a:r>
          </a:p>
        </p:txBody>
      </p:sp>
    </p:spTree>
    <p:extLst>
      <p:ext uri="{BB962C8B-B14F-4D97-AF65-F5344CB8AC3E}">
        <p14:creationId xmlns:p14="http://schemas.microsoft.com/office/powerpoint/2010/main" val="38617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791BA-16BD-411C-B0BE-C787C41A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/>
              <a:t>Recommendation language </a:t>
            </a:r>
          </a:p>
        </p:txBody>
      </p:sp>
    </p:spTree>
    <p:extLst>
      <p:ext uri="{BB962C8B-B14F-4D97-AF65-F5344CB8AC3E}">
        <p14:creationId xmlns:p14="http://schemas.microsoft.com/office/powerpoint/2010/main" val="417120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Box: NEW: Screening is recommended for all adults aged &gt;18 years at least once in a lifetime ">
            <a:extLst>
              <a:ext uri="{FF2B5EF4-FFF2-40B4-BE49-F238E27FC236}">
                <a16:creationId xmlns:a16="http://schemas.microsoft.com/office/drawing/2014/main" id="{64FE837D-9824-4B44-9F47-9019C926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36" y="3151102"/>
            <a:ext cx="8229600" cy="1737491"/>
          </a:xfrm>
          <a:solidFill>
            <a:srgbClr val="3393A1">
              <a:alpha val="75000"/>
            </a:srgb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chemeClr val="bg2"/>
                </a:solidFill>
              </a:rPr>
              <a:t>NEW: Screening is recommended for all adults aged </a:t>
            </a:r>
            <a:r>
              <a:rPr lang="en-US" sz="4000" u="sng" dirty="0">
                <a:solidFill>
                  <a:schemeClr val="bg2"/>
                </a:solidFill>
              </a:rPr>
              <a:t>&gt;</a:t>
            </a:r>
            <a:r>
              <a:rPr lang="en-US" sz="4000" dirty="0">
                <a:solidFill>
                  <a:schemeClr val="bg2"/>
                </a:solidFill>
              </a:rPr>
              <a:t>18 years at least once in a lifetime </a:t>
            </a:r>
            <a:endParaRPr lang="en-US" sz="31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86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837D-9824-4B44-9F47-9019C926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Text Placeholder 3" descr="Box: UNCHANGED: Screening is recommended for all pregnant persons during each pregnancy, preferably in the first trimester, regardless of vaccination status or history of testing ">
            <a:extLst>
              <a:ext uri="{FF2B5EF4-FFF2-40B4-BE49-F238E27FC236}">
                <a16:creationId xmlns:a16="http://schemas.microsoft.com/office/drawing/2014/main" id="{4521E69C-3A39-41AA-BCEC-939A30C11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991028"/>
            <a:ext cx="9143999" cy="2152471"/>
          </a:xfrm>
          <a:solidFill>
            <a:srgbClr val="3393A1">
              <a:alpha val="50000"/>
            </a:srgb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UNCHANGED: Screening is recommended for all pregnant persons during each pregnancy, preferably in the first trimester, regardless of vaccination status or history of testing </a:t>
            </a:r>
            <a:endParaRPr lang="en-US" sz="3200" b="0" dirty="0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1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 says Screening Tests">
            <a:extLst>
              <a:ext uri="{FF2B5EF4-FFF2-40B4-BE49-F238E27FC236}">
                <a16:creationId xmlns:a16="http://schemas.microsoft.com/office/drawing/2014/main" id="{EC8AD9BD-65AD-46A5-95D7-6EF446353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2558"/>
            <a:ext cx="9144000" cy="779144"/>
          </a:xfrm>
          <a:solidFill>
            <a:srgbClr val="3393A1">
              <a:alpha val="75000"/>
            </a:srgbClr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chemeClr val="bg2"/>
                </a:solidFill>
              </a:rPr>
              <a:t>Screening Tests</a:t>
            </a:r>
          </a:p>
        </p:txBody>
      </p:sp>
      <p:sp>
        <p:nvSpPr>
          <p:cNvPr id="4" name="Rectangle: Rounded Corners 3" descr="HBsAg">
            <a:extLst>
              <a:ext uri="{FF2B5EF4-FFF2-40B4-BE49-F238E27FC236}">
                <a16:creationId xmlns:a16="http://schemas.microsoft.com/office/drawing/2014/main" id="{2057473A-B98E-417B-998B-550890AA0B31}"/>
              </a:ext>
            </a:extLst>
          </p:cNvPr>
          <p:cNvSpPr/>
          <p:nvPr/>
        </p:nvSpPr>
        <p:spPr>
          <a:xfrm>
            <a:off x="170245" y="2038132"/>
            <a:ext cx="2563905" cy="2026024"/>
          </a:xfrm>
          <a:prstGeom prst="roundRect">
            <a:avLst/>
          </a:prstGeom>
          <a:solidFill>
            <a:srgbClr val="C1301B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HBsAg</a:t>
            </a:r>
            <a:endParaRPr lang="en-US" b="1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 descr="anti-HBs">
            <a:extLst>
              <a:ext uri="{FF2B5EF4-FFF2-40B4-BE49-F238E27FC236}">
                <a16:creationId xmlns:a16="http://schemas.microsoft.com/office/drawing/2014/main" id="{89A31F25-587B-43A3-A082-5B6019A7D36E}"/>
              </a:ext>
            </a:extLst>
          </p:cNvPr>
          <p:cNvSpPr/>
          <p:nvPr/>
        </p:nvSpPr>
        <p:spPr>
          <a:xfrm>
            <a:off x="3325820" y="2038132"/>
            <a:ext cx="2563905" cy="2026024"/>
          </a:xfrm>
          <a:prstGeom prst="roundRect">
            <a:avLst/>
          </a:prstGeom>
          <a:solidFill>
            <a:srgbClr val="9B4E9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Anti-HBs</a:t>
            </a:r>
          </a:p>
        </p:txBody>
      </p:sp>
      <p:sp>
        <p:nvSpPr>
          <p:cNvPr id="6" name="Rectangle: Rounded Corners 5" descr="total anti-Hbc">
            <a:extLst>
              <a:ext uri="{FF2B5EF4-FFF2-40B4-BE49-F238E27FC236}">
                <a16:creationId xmlns:a16="http://schemas.microsoft.com/office/drawing/2014/main" id="{9565F216-921D-4523-B8E0-DB743CC6B5E9}"/>
              </a:ext>
            </a:extLst>
          </p:cNvPr>
          <p:cNvSpPr/>
          <p:nvPr/>
        </p:nvSpPr>
        <p:spPr>
          <a:xfrm>
            <a:off x="6481395" y="2038132"/>
            <a:ext cx="2563905" cy="2026024"/>
          </a:xfrm>
          <a:prstGeom prst="roundRect">
            <a:avLst/>
          </a:prstGeom>
          <a:solidFill>
            <a:srgbClr val="005DAA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anti-HBc</a:t>
            </a:r>
          </a:p>
        </p:txBody>
      </p:sp>
    </p:spTree>
    <p:extLst>
      <p:ext uri="{BB962C8B-B14F-4D97-AF65-F5344CB8AC3E}">
        <p14:creationId xmlns:p14="http://schemas.microsoft.com/office/powerpoint/2010/main" val="36840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1140-4806-912F-3915-7B0229DF9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B07EF-E89B-D6DC-4D6B-7AA5AAC2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1340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AF059-9596-8DAB-BD2D-0DD70AA1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CE33D-BF9C-F996-6F8E-964933CEEB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6115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837D-9824-4B44-9F47-9019C926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recommendations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AE95E-2AF4-40E4-907D-BB5211A5FF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3393A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>
                <a:solidFill>
                  <a:srgbClr val="3393A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istory of risk for HBV infection</a:t>
            </a:r>
            <a:r>
              <a:rPr lang="en-US">
                <a:solidFill>
                  <a:srgbClr val="3393A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(all ages)</a:t>
            </a:r>
            <a:endParaRPr lang="en-US">
              <a:solidFill>
                <a:srgbClr val="3393A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srgbClr val="3393A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susceptible during the period of risk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3393A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3393A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3393A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Periodic testing for susceptible</a:t>
            </a:r>
            <a:r>
              <a:rPr lang="en-US" baseline="30000">
                <a:solidFill>
                  <a:srgbClr val="3393A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>
                <a:solidFill>
                  <a:srgbClr val="3393A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persons </a:t>
            </a:r>
            <a:r>
              <a:rPr lang="en-US">
                <a:solidFill>
                  <a:srgbClr val="3393A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(all ages)</a:t>
            </a:r>
            <a:endParaRPr lang="en-US">
              <a:solidFill>
                <a:srgbClr val="3393A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srgbClr val="3393A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ongoing risk, while risk persists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3393A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NEW: Anyone who requests hepatitis B testing should receive it, regardless of disclosure of risk. ">
            <a:extLst>
              <a:ext uri="{FF2B5EF4-FFF2-40B4-BE49-F238E27FC236}">
                <a16:creationId xmlns:a16="http://schemas.microsoft.com/office/drawing/2014/main" id="{64FE837D-9824-4B44-9F47-9019C926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6" y="3068035"/>
            <a:ext cx="8229600" cy="1241206"/>
          </a:xfrm>
          <a:solidFill>
            <a:srgbClr val="3393A1">
              <a:alpha val="75000"/>
            </a:srgbClr>
          </a:solidFill>
        </p:spPr>
        <p:txBody>
          <a:bodyPr>
            <a:normAutofit fontScale="90000"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NEW: </a:t>
            </a:r>
            <a:r>
              <a:rPr lang="en-US" sz="3600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Anyone who requests hepatitis B testing should receive it, regardless of disclosure of risk</a:t>
            </a:r>
            <a:r>
              <a:rPr lang="en-US" sz="3600" b="0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10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4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DA91-7E0C-484E-9905-91E5DB25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38" y="496111"/>
            <a:ext cx="5835205" cy="3628417"/>
          </a:xfrm>
        </p:spPr>
        <p:txBody>
          <a:bodyPr/>
          <a:lstStyle/>
          <a:p>
            <a:r>
              <a:rPr lang="en-US" sz="320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People with chronic hepatitis B virus infection are at increased risk for liver cancer and cirrhosis and are </a:t>
            </a:r>
            <a:r>
              <a:rPr lang="en-US" sz="400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70%–85% more likely to die prematurely </a:t>
            </a:r>
            <a:r>
              <a:rPr lang="en-US" sz="320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than the general population.</a:t>
            </a:r>
            <a:endParaRPr lang="en-US" sz="320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C71A-D72B-499F-B9B1-0EABD678D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latin typeface="Times New Roman" panose="02020603050405020304" pitchFamily="18" charset="0"/>
            </a:endParaRPr>
          </a:p>
          <a:p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374E3-897E-4A30-88E7-4D49C88CCDA3}"/>
              </a:ext>
            </a:extLst>
          </p:cNvPr>
          <p:cNvSpPr txBox="1"/>
          <p:nvPr/>
        </p:nvSpPr>
        <p:spPr>
          <a:xfrm>
            <a:off x="1711842" y="4897279"/>
            <a:ext cx="75392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Bixler. Clin Infect Dis. 2019;68(6); </a:t>
            </a:r>
            <a:r>
              <a:rPr lang="en-US" sz="100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Montuclard</a:t>
            </a:r>
            <a:r>
              <a:rPr lang="en-US" sz="1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J Hepatol. 2015;62(6); Beasley Lancet. 1981;2(8256); McMahon. Arch Intern Med. 1990;150(5)</a:t>
            </a:r>
          </a:p>
        </p:txBody>
      </p:sp>
    </p:spTree>
    <p:extLst>
      <p:ext uri="{BB962C8B-B14F-4D97-AF65-F5344CB8AC3E}">
        <p14:creationId xmlns:p14="http://schemas.microsoft.com/office/powerpoint/2010/main" val="130617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F1C4CF-31E6-4BB3-A78D-FB390DD0E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88" t="1010" r="1693" b="1840"/>
          <a:stretch/>
        </p:blipFill>
        <p:spPr>
          <a:xfrm>
            <a:off x="0" y="0"/>
            <a:ext cx="4894802" cy="51435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D656434-DC07-46A7-AFD2-DCFEDD522C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94802" y="0"/>
            <a:ext cx="4249198" cy="5143500"/>
          </a:xfrm>
          <a:solidFill>
            <a:srgbClr val="007889"/>
          </a:solidFill>
        </p:spPr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r>
              <a:rPr lang="en-US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following groups </a:t>
            </a:r>
            <a:r>
              <a:rPr lang="en-US" b="1" i="1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receive hepatitis B vaccines:</a:t>
            </a:r>
            <a:endParaRPr lang="en-US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bg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Adults aged 19 - 59 years</a:t>
            </a:r>
            <a:endParaRPr lang="en-US" sz="1800">
              <a:solidFill>
                <a:schemeClr val="bg2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bg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Adults aged </a:t>
            </a:r>
            <a:r>
              <a:rPr lang="en-US" sz="1800" u="sng">
                <a:solidFill>
                  <a:schemeClr val="bg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&gt;</a:t>
            </a:r>
            <a:r>
              <a:rPr lang="en-US" sz="1800">
                <a:solidFill>
                  <a:schemeClr val="bg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 60 years with risk factors for hepatitis B </a:t>
            </a:r>
            <a:endParaRPr lang="en-US" sz="1800">
              <a:solidFill>
                <a:schemeClr val="bg2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400050" indent="-2857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endParaRPr lang="en-US">
              <a:solidFill>
                <a:schemeClr val="bg2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r>
              <a:rPr lang="en-US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following groups </a:t>
            </a:r>
            <a:r>
              <a:rPr lang="en-US" b="1" i="1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en-US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receive hepatitis B vaccines:</a:t>
            </a:r>
            <a:endParaRPr lang="en-US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bg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Adults aged </a:t>
            </a:r>
            <a:r>
              <a:rPr lang="en-US" sz="1800" u="sng">
                <a:solidFill>
                  <a:schemeClr val="bg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&gt;</a:t>
            </a:r>
            <a:r>
              <a:rPr lang="en-US" sz="1800">
                <a:solidFill>
                  <a:schemeClr val="bg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 60 years without known risk factors for hepatitis B </a:t>
            </a:r>
            <a:endParaRPr lang="en-US" sz="1800">
              <a:solidFill>
                <a:schemeClr val="bg2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C6FA34-66B5-4730-ABBC-D5249761A371}"/>
              </a:ext>
            </a:extLst>
          </p:cNvPr>
          <p:cNvSpPr txBox="1"/>
          <p:nvPr/>
        </p:nvSpPr>
        <p:spPr>
          <a:xfrm>
            <a:off x="26114" y="159488"/>
            <a:ext cx="455432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8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ACIP Recommendations</a:t>
            </a:r>
          </a:p>
          <a:p>
            <a:r>
              <a:rPr lang="en-US" sz="2800" b="1">
                <a:solidFill>
                  <a:srgbClr val="0078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 </a:t>
            </a:r>
            <a:r>
              <a:rPr lang="en-US" sz="2800" b="1" err="1">
                <a:solidFill>
                  <a:srgbClr val="0078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HepB</a:t>
            </a:r>
            <a:r>
              <a:rPr lang="en-US" sz="2800" b="1">
                <a:solidFill>
                  <a:srgbClr val="0078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Vaccination</a:t>
            </a:r>
          </a:p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2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D656434-DC07-46A7-AFD2-DCFEDD522C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47401" y="0"/>
            <a:ext cx="4249198" cy="5143500"/>
          </a:xfrm>
          <a:solidFill>
            <a:srgbClr val="007889"/>
          </a:solidFill>
        </p:spPr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Collect blood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endParaRPr lang="en-US" dirty="0">
              <a:solidFill>
                <a:schemeClr val="bg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Offer vaccine per ACIP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endParaRPr lang="en-US" dirty="0">
              <a:solidFill>
                <a:schemeClr val="bg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 need to wait for results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endParaRPr lang="en-US" dirty="0">
              <a:solidFill>
                <a:schemeClr val="bg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Screening should not be a barrier to vaccination</a:t>
            </a:r>
          </a:p>
        </p:txBody>
      </p:sp>
      <p:pic>
        <p:nvPicPr>
          <p:cNvPr id="7" name="Graphic 6" descr="Test tubes with solid fill">
            <a:extLst>
              <a:ext uri="{FF2B5EF4-FFF2-40B4-BE49-F238E27FC236}">
                <a16:creationId xmlns:a16="http://schemas.microsoft.com/office/drawing/2014/main" id="{0CC3B1E7-1369-CA6A-E290-0C8CBB542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835" y="1567603"/>
            <a:ext cx="1793267" cy="1793267"/>
          </a:xfrm>
          <a:prstGeom prst="rect">
            <a:avLst/>
          </a:prstGeom>
        </p:spPr>
      </p:pic>
      <p:pic>
        <p:nvPicPr>
          <p:cNvPr id="9" name="Graphic 8" descr="Needle outline">
            <a:extLst>
              <a:ext uri="{FF2B5EF4-FFF2-40B4-BE49-F238E27FC236}">
                <a16:creationId xmlns:a16="http://schemas.microsoft.com/office/drawing/2014/main" id="{4A46894E-9BAA-2188-AD03-BAB01C443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1876" y="1503924"/>
            <a:ext cx="1625289" cy="16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FE07C-FF01-30B9-0EA3-7B912E1E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82" y="4666476"/>
            <a:ext cx="3174144" cy="400984"/>
          </a:xfrm>
        </p:spPr>
        <p:txBody>
          <a:bodyPr/>
          <a:lstStyle/>
          <a:p>
            <a:r>
              <a:rPr lang="en-US" sz="800" dirty="0">
                <a:solidFill>
                  <a:schemeClr val="bg2"/>
                </a:solidFill>
              </a:rPr>
              <a:t>Incorporating</a:t>
            </a:r>
            <a:r>
              <a:rPr lang="en-US" sz="800" baseline="0" dirty="0">
                <a:solidFill>
                  <a:schemeClr val="bg2"/>
                </a:solidFill>
              </a:rPr>
              <a:t> hepatitis B screening into a clinic workflow</a:t>
            </a:r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B67A76-CF25-4443-862D-728B7DCA2B42}"/>
              </a:ext>
            </a:extLst>
          </p:cNvPr>
          <p:cNvSpPr txBox="1"/>
          <p:nvPr/>
        </p:nvSpPr>
        <p:spPr>
          <a:xfrm>
            <a:off x="132735" y="65867"/>
            <a:ext cx="9139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88A"/>
                </a:solidFill>
                <a:latin typeface="Calibri" panose="020F0502020204030204" pitchFamily="34" charset="0"/>
              </a:rPr>
              <a:t>Incorporating hepatitis B screening into a clinic workflow</a:t>
            </a:r>
          </a:p>
          <a:p>
            <a:r>
              <a:rPr lang="en-US" b="1">
                <a:solidFill>
                  <a:srgbClr val="00788A"/>
                </a:solidFill>
                <a:latin typeface="Calibri" panose="020F0502020204030204" pitchFamily="34" charset="0"/>
              </a:rPr>
              <a:t>Nonpregnant adults </a:t>
            </a:r>
            <a:r>
              <a:rPr lang="en-US" b="1" u="sng">
                <a:solidFill>
                  <a:srgbClr val="00788A"/>
                </a:solidFill>
                <a:latin typeface="Calibri" panose="020F0502020204030204" pitchFamily="34" charset="0"/>
              </a:rPr>
              <a:t>&gt;</a:t>
            </a:r>
            <a:r>
              <a:rPr lang="en-US" b="1">
                <a:solidFill>
                  <a:srgbClr val="00788A"/>
                </a:solidFill>
                <a:latin typeface="Calibri" panose="020F0502020204030204" pitchFamily="34" charset="0"/>
              </a:rPr>
              <a:t>18 years without a known history of HBV infection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FF084AFE-4589-42B2-8671-6C5215094173}"/>
              </a:ext>
            </a:extLst>
          </p:cNvPr>
          <p:cNvSpPr/>
          <p:nvPr/>
        </p:nvSpPr>
        <p:spPr>
          <a:xfrm>
            <a:off x="983429" y="1665767"/>
            <a:ext cx="854914" cy="2560488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350700009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89458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249129" y="-15971"/>
                          <a:pt x="529521" y="17914"/>
                          <a:pt x="689458" y="0"/>
                        </a:cubicBezTo>
                        <a:cubicBezTo>
                          <a:pt x="849395" y="-17914"/>
                          <a:pt x="1052575" y="-21260"/>
                          <a:pt x="1325880" y="0"/>
                        </a:cubicBezTo>
                        <a:cubicBezTo>
                          <a:pt x="1332425" y="148373"/>
                          <a:pt x="1309725" y="274179"/>
                          <a:pt x="1325880" y="457200"/>
                        </a:cubicBezTo>
                        <a:cubicBezTo>
                          <a:pt x="1140170" y="456426"/>
                          <a:pt x="901786" y="482886"/>
                          <a:pt x="702716" y="457200"/>
                        </a:cubicBezTo>
                        <a:cubicBezTo>
                          <a:pt x="503646" y="431514"/>
                          <a:pt x="289974" y="486994"/>
                          <a:pt x="0" y="457200"/>
                        </a:cubicBezTo>
                        <a:cubicBezTo>
                          <a:pt x="18807" y="314828"/>
                          <a:pt x="-17503" y="107335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135466" y="-17582"/>
                          <a:pt x="485038" y="5579"/>
                          <a:pt x="623164" y="0"/>
                        </a:cubicBezTo>
                        <a:cubicBezTo>
                          <a:pt x="761290" y="-5579"/>
                          <a:pt x="1015488" y="25314"/>
                          <a:pt x="1325880" y="0"/>
                        </a:cubicBezTo>
                        <a:cubicBezTo>
                          <a:pt x="1307730" y="163980"/>
                          <a:pt x="1336391" y="291202"/>
                          <a:pt x="1325880" y="457200"/>
                        </a:cubicBezTo>
                        <a:cubicBezTo>
                          <a:pt x="1154074" y="437358"/>
                          <a:pt x="847866" y="471664"/>
                          <a:pt x="636422" y="457200"/>
                        </a:cubicBezTo>
                        <a:cubicBezTo>
                          <a:pt x="424978" y="442736"/>
                          <a:pt x="279890" y="454165"/>
                          <a:pt x="0" y="457200"/>
                        </a:cubicBezTo>
                        <a:cubicBezTo>
                          <a:pt x="-3130" y="348260"/>
                          <a:pt x="-8568" y="1406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Completed </a:t>
            </a:r>
            <a:r>
              <a:rPr lang="en-US" sz="990" err="1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HepB</a:t>
            </a:r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vaccine series?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6584F06-8BED-44AE-8D79-81D8CA10CC8D}"/>
              </a:ext>
            </a:extLst>
          </p:cNvPr>
          <p:cNvSpPr/>
          <p:nvPr/>
        </p:nvSpPr>
        <p:spPr>
          <a:xfrm>
            <a:off x="1929226" y="1731309"/>
            <a:ext cx="814986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No/</a:t>
            </a:r>
            <a:r>
              <a:rPr lang="en-US" sz="990" err="1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Unk</a:t>
            </a:r>
            <a:endParaRPr lang="en-US" sz="990">
              <a:solidFill>
                <a:schemeClr val="bg2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AEC557A5-6016-4344-A84C-5C3F067ADDE6}"/>
              </a:ext>
            </a:extLst>
          </p:cNvPr>
          <p:cNvSpPr/>
          <p:nvPr/>
        </p:nvSpPr>
        <p:spPr>
          <a:xfrm>
            <a:off x="2807792" y="1207728"/>
            <a:ext cx="759634" cy="1413999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Previously screened</a:t>
            </a:r>
            <a:r>
              <a:rPr lang="en-US" sz="990" baseline="30000">
                <a:solidFill>
                  <a:schemeClr val="bg2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for HBV infection?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679AECD3-D8CC-45D0-A8E4-CBF4C53F57B7}"/>
              </a:ext>
            </a:extLst>
          </p:cNvPr>
          <p:cNvSpPr/>
          <p:nvPr/>
        </p:nvSpPr>
        <p:spPr>
          <a:xfrm>
            <a:off x="3685009" y="1102025"/>
            <a:ext cx="2488736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No/Unknown</a:t>
            </a: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D29F6595-ECA1-4CC8-A451-6D0D8FB63738}"/>
              </a:ext>
            </a:extLst>
          </p:cNvPr>
          <p:cNvSpPr/>
          <p:nvPr/>
        </p:nvSpPr>
        <p:spPr>
          <a:xfrm>
            <a:off x="6381409" y="1063514"/>
            <a:ext cx="1237116" cy="388945"/>
          </a:xfrm>
          <a:prstGeom prst="flowChartProcess">
            <a:avLst/>
          </a:prstGeom>
          <a:solidFill>
            <a:srgbClr val="005DAA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78" tIns="36739" rIns="73478" bIns="36739" rtlCol="0" anchor="ctr"/>
          <a:lstStyle/>
          <a:p>
            <a:pPr algn="ctr"/>
            <a:r>
              <a:rPr lang="en-US" sz="990" b="1" dirty="0">
                <a:solidFill>
                  <a:schemeClr val="bg2"/>
                </a:solidFill>
                <a:latin typeface="Franklin Gothic Book" panose="020B0503020102020204" pitchFamily="34" charset="0"/>
                <a:cs typeface="Calibri"/>
              </a:rPr>
              <a:t>Offer screening and vaccine</a:t>
            </a:r>
            <a:r>
              <a:rPr lang="en-US" sz="990" baseline="30000" dirty="0">
                <a:solidFill>
                  <a:schemeClr val="bg2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990" b="1" dirty="0">
              <a:solidFill>
                <a:schemeClr val="bg2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69F3E73-08A2-401D-8586-A46248B073DB}"/>
              </a:ext>
            </a:extLst>
          </p:cNvPr>
          <p:cNvSpPr/>
          <p:nvPr/>
        </p:nvSpPr>
        <p:spPr>
          <a:xfrm>
            <a:off x="1932482" y="3396936"/>
            <a:ext cx="811391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  <a:ln>
            <a:solidFill>
              <a:srgbClr val="005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A53CE96B-0653-4798-ADD1-67970655873A}"/>
              </a:ext>
            </a:extLst>
          </p:cNvPr>
          <p:cNvSpPr/>
          <p:nvPr/>
        </p:nvSpPr>
        <p:spPr>
          <a:xfrm>
            <a:off x="2807791" y="2911083"/>
            <a:ext cx="759635" cy="1413999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Previously screened for HBV infection?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878F9783-EB7D-403E-8BAC-7EA4A12D5542}"/>
              </a:ext>
            </a:extLst>
          </p:cNvPr>
          <p:cNvSpPr/>
          <p:nvPr/>
        </p:nvSpPr>
        <p:spPr>
          <a:xfrm>
            <a:off x="3676992" y="2806518"/>
            <a:ext cx="2481570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No/Unknown</a:t>
            </a: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E1FBD51B-0208-4493-A1A4-29988DEEE02F}"/>
              </a:ext>
            </a:extLst>
          </p:cNvPr>
          <p:cNvSpPr/>
          <p:nvPr/>
        </p:nvSpPr>
        <p:spPr>
          <a:xfrm>
            <a:off x="6400387" y="2760210"/>
            <a:ext cx="1237116" cy="388945"/>
          </a:xfrm>
          <a:prstGeom prst="flowChartProcess">
            <a:avLst/>
          </a:prstGeom>
          <a:solidFill>
            <a:srgbClr val="005DAA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b="1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Offer screening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82D86006-95F0-4508-9AD0-F72C0BE93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2838" y="3805014"/>
            <a:ext cx="1215664" cy="1061954"/>
          </a:xfrm>
          <a:prstGeom prst="flowChartProcess">
            <a:avLst/>
          </a:prstGeom>
          <a:noFill/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50700009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89458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249129" y="-15971"/>
                          <a:pt x="529521" y="17914"/>
                          <a:pt x="689458" y="0"/>
                        </a:cubicBezTo>
                        <a:cubicBezTo>
                          <a:pt x="849395" y="-17914"/>
                          <a:pt x="1052575" y="-21260"/>
                          <a:pt x="1325880" y="0"/>
                        </a:cubicBezTo>
                        <a:cubicBezTo>
                          <a:pt x="1332425" y="148373"/>
                          <a:pt x="1309725" y="274179"/>
                          <a:pt x="1325880" y="457200"/>
                        </a:cubicBezTo>
                        <a:cubicBezTo>
                          <a:pt x="1140170" y="456426"/>
                          <a:pt x="901786" y="482886"/>
                          <a:pt x="702716" y="457200"/>
                        </a:cubicBezTo>
                        <a:cubicBezTo>
                          <a:pt x="503646" y="431514"/>
                          <a:pt x="289974" y="486994"/>
                          <a:pt x="0" y="457200"/>
                        </a:cubicBezTo>
                        <a:cubicBezTo>
                          <a:pt x="18807" y="314828"/>
                          <a:pt x="-17503" y="107335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135466" y="-17582"/>
                          <a:pt x="485038" y="5579"/>
                          <a:pt x="623164" y="0"/>
                        </a:cubicBezTo>
                        <a:cubicBezTo>
                          <a:pt x="761290" y="-5579"/>
                          <a:pt x="1015488" y="25314"/>
                          <a:pt x="1325880" y="0"/>
                        </a:cubicBezTo>
                        <a:cubicBezTo>
                          <a:pt x="1307730" y="163980"/>
                          <a:pt x="1336391" y="291202"/>
                          <a:pt x="1325880" y="457200"/>
                        </a:cubicBezTo>
                        <a:cubicBezTo>
                          <a:pt x="1154074" y="437358"/>
                          <a:pt x="847866" y="471664"/>
                          <a:pt x="636422" y="457200"/>
                        </a:cubicBezTo>
                        <a:cubicBezTo>
                          <a:pt x="424978" y="442736"/>
                          <a:pt x="279890" y="454165"/>
                          <a:pt x="0" y="457200"/>
                        </a:cubicBezTo>
                        <a:cubicBezTo>
                          <a:pt x="-3130" y="348260"/>
                          <a:pt x="-8568" y="1406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Offer testing </a:t>
            </a:r>
            <a:r>
              <a:rPr lang="en-US" sz="990" u="sng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if</a:t>
            </a:r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the exposure occurred before vaccination (while susceptible) </a:t>
            </a:r>
            <a:r>
              <a:rPr lang="en-US" sz="990" u="sng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and</a:t>
            </a:r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after the previous HBV test(s) </a:t>
            </a: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112CE133-B1AD-4F33-B3D0-5E9F18FDA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2838" y="3394810"/>
            <a:ext cx="1215664" cy="299254"/>
          </a:xfrm>
          <a:prstGeom prst="flowChartProcess">
            <a:avLst/>
          </a:prstGeom>
          <a:noFill/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 action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BB3C23CA-2CDB-425D-85AE-CD6334F02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07478" y="4019923"/>
            <a:ext cx="651084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C46CE6F6-19A6-4D94-85E6-9F2C08D9B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2660" y="3396936"/>
            <a:ext cx="651084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</a:t>
            </a: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99561155-2477-4C33-9CDD-4F0A8C029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4742" y="3288890"/>
            <a:ext cx="973171" cy="1489587"/>
          </a:xfrm>
          <a:prstGeom prst="flowChartProcess">
            <a:avLst/>
          </a:prstGeom>
          <a:noFill/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30000"/>
              </a:spcBef>
              <a:defRPr/>
            </a:pPr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Had an activity, exposure, or condition associated with increased risk since the last screening?</a:t>
            </a:r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</a:rPr>
              <a:t> </a:t>
            </a:r>
            <a:endParaRPr lang="en-US" sz="990" baseline="30000">
              <a:solidFill>
                <a:srgbClr val="5F5F5F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C1BFA8E-CF1F-452F-B4D5-782BCA09A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1435" y="3715008"/>
            <a:ext cx="736763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dirty="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8598207E-8787-4DDB-A720-BE16AC8F0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9810" y="2024000"/>
            <a:ext cx="1237116" cy="605242"/>
          </a:xfrm>
          <a:prstGeom prst="flowChartProcess">
            <a:avLst/>
          </a:prstGeom>
          <a:noFill/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78" tIns="36739" rIns="73478" bIns="36739" rtlCol="0" anchor="ctr"/>
          <a:lstStyle/>
          <a:p>
            <a:pPr algn="ctr"/>
            <a:r>
              <a:rPr lang="en-US" sz="990" dirty="0">
                <a:solidFill>
                  <a:srgbClr val="5F5F5F"/>
                </a:solidFill>
                <a:latin typeface="Franklin Gothic Book" panose="020B0503020102020204" pitchFamily="34" charset="0"/>
                <a:cs typeface="Calibri"/>
              </a:rPr>
              <a:t>Offer testing and</a:t>
            </a:r>
            <a:r>
              <a:rPr lang="en-US" sz="990" u="sng" dirty="0">
                <a:solidFill>
                  <a:srgbClr val="5F5F5F"/>
                </a:solidFill>
                <a:latin typeface="Franklin Gothic Book" panose="020B0503020102020204" pitchFamily="34" charset="0"/>
                <a:cs typeface="Calibri"/>
              </a:rPr>
              <a:t> </a:t>
            </a:r>
            <a:r>
              <a:rPr lang="en-US" sz="990" dirty="0">
                <a:solidFill>
                  <a:srgbClr val="5F5F5F"/>
                </a:solidFill>
                <a:latin typeface="Franklin Gothic Book" panose="020B0503020102020204" pitchFamily="34" charset="0"/>
                <a:cs typeface="Calibri"/>
              </a:rPr>
              <a:t>vaccine </a:t>
            </a:r>
            <a:endParaRPr lang="en-US" sz="990" baseline="30000" dirty="0">
              <a:solidFill>
                <a:srgbClr val="5F5F5F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Flowchart: Process 45">
            <a:extLst>
              <a:ext uri="{FF2B5EF4-FFF2-40B4-BE49-F238E27FC236}">
                <a16:creationId xmlns:a16="http://schemas.microsoft.com/office/drawing/2014/main" id="{9102EF9B-EFBF-4606-BB1D-2496ECE44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99237" y="1579405"/>
            <a:ext cx="1215664" cy="299254"/>
          </a:xfrm>
          <a:prstGeom prst="flowChartProcess">
            <a:avLst/>
          </a:prstGeom>
          <a:noFill/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78" tIns="36739" rIns="73478" bIns="36739" rtlCol="0" anchor="ctr"/>
          <a:lstStyle/>
          <a:p>
            <a:pPr algn="ctr"/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  <a:cs typeface="Calibri"/>
              </a:rPr>
              <a:t>Offer vaccine</a:t>
            </a:r>
            <a:endParaRPr lang="en-US" sz="990" baseline="30000">
              <a:solidFill>
                <a:srgbClr val="5F5F5F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9912EC46-887A-44A4-A537-D2A62B4C8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07478" y="2176861"/>
            <a:ext cx="651084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dirty="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7154011-78BC-4095-8F62-806CEB32B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07478" y="1584420"/>
            <a:ext cx="651084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dirty="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</a:t>
            </a: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E590F16D-BC8E-41E0-BBAA-96D5C9F5D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4743" y="1503008"/>
            <a:ext cx="991852" cy="1303509"/>
          </a:xfrm>
          <a:prstGeom prst="flowChartProcess">
            <a:avLst/>
          </a:prstGeom>
          <a:noFill/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30000"/>
              </a:spcBef>
              <a:defRPr/>
            </a:pPr>
            <a:r>
              <a:rPr lang="en-US" sz="990" dirty="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Had an activity, exposure, or condition associated with increased risk since the last screening?</a:t>
            </a:r>
            <a:r>
              <a:rPr lang="en-US" sz="990" dirty="0">
                <a:solidFill>
                  <a:srgbClr val="5F5F5F"/>
                </a:solidFill>
                <a:latin typeface="Franklin Gothic Book" panose="020B0503020102020204" pitchFamily="34" charset="0"/>
              </a:rPr>
              <a:t> </a:t>
            </a:r>
            <a:endParaRPr lang="en-US" sz="990" baseline="30000" dirty="0">
              <a:solidFill>
                <a:srgbClr val="5F5F5F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E1C9A0B-6B52-47BB-A730-90FBCB88E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1435" y="2083394"/>
            <a:ext cx="736763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dirty="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2B994-F7CF-18B4-F65E-960C24B8EBF7}"/>
              </a:ext>
            </a:extLst>
          </p:cNvPr>
          <p:cNvSpPr txBox="1"/>
          <p:nvPr/>
        </p:nvSpPr>
        <p:spPr>
          <a:xfrm>
            <a:off x="0" y="4811228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Conners et al, 2023 MMWR</a:t>
            </a:r>
          </a:p>
        </p:txBody>
      </p:sp>
    </p:spTree>
    <p:extLst>
      <p:ext uri="{BB962C8B-B14F-4D97-AF65-F5344CB8AC3E}">
        <p14:creationId xmlns:p14="http://schemas.microsoft.com/office/powerpoint/2010/main" val="3923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48706-C318-4945-8943-2F9A31C00F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686" y="828767"/>
            <a:ext cx="8229600" cy="3341688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infants born to hepatitis B surface antigen (HBsAg)-positive pregnant people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people born in regions with hepatitis B prevalence &gt;2%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U.S.-born people not vaccinated as infants whose parents were born in regions with hepatitis B prevalence &gt;8%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people with current or past IDU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people currently or formerly incarcerated in a jail, prison, or other detention setting </a:t>
            </a:r>
            <a:r>
              <a:rPr lang="en-US" sz="1400" dirty="0">
                <a:solidFill>
                  <a:srgbClr val="9B4E9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1400" i="1" u="sng" dirty="0">
                <a:solidFill>
                  <a:srgbClr val="9B4E9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recommendation</a:t>
            </a:r>
            <a:r>
              <a:rPr lang="en-US" sz="1400" dirty="0">
                <a:solidFill>
                  <a:srgbClr val="9B4E9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people with HIV infection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people with current or past hepatitis C virus infection </a:t>
            </a:r>
            <a:r>
              <a:rPr lang="en-US" sz="1400" dirty="0">
                <a:solidFill>
                  <a:srgbClr val="9B4E9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1400" i="1" u="sng" dirty="0">
                <a:solidFill>
                  <a:srgbClr val="9B4E9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recommendation</a:t>
            </a:r>
            <a:r>
              <a:rPr lang="en-US" sz="1400" dirty="0">
                <a:solidFill>
                  <a:srgbClr val="9B4E9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 who have sex with men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people with current or past sexually transmitted infections (STIs) or multiple sex partners </a:t>
            </a:r>
            <a:r>
              <a:rPr lang="en-US" sz="1400" dirty="0">
                <a:solidFill>
                  <a:srgbClr val="9B4E9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1400" i="1" u="sng" dirty="0">
                <a:solidFill>
                  <a:srgbClr val="9B4E9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recommendation</a:t>
            </a:r>
            <a:r>
              <a:rPr lang="en-US" sz="1400" dirty="0">
                <a:solidFill>
                  <a:srgbClr val="9B4E9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current or former household contacts of people with known HBV infection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needle-sharing or sexual contacts of people with known HBV infection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persons on maintenance dialysis, including in-center or home hemodialysis and peritoneal dialysis, or who are </a:t>
            </a:r>
            <a:r>
              <a:rPr lang="en-US" sz="14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predialysis</a:t>
            </a:r>
            <a:endParaRPr lang="en-US" sz="14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people with elevated alanine aminotransferase (ALT) or aspartate aminotransferase (AST) levels of unknown origin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endParaRPr lang="en-US" sz="14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endParaRPr lang="en-US" sz="14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96119-4FC2-4540-9430-7922429B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following people have an increased risk for HBV infection and are recommended for periodic testing: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61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3B549-A00B-DA96-4E55-6CC1907A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18" y="4728279"/>
            <a:ext cx="3325091" cy="283345"/>
          </a:xfrm>
        </p:spPr>
        <p:txBody>
          <a:bodyPr/>
          <a:lstStyle/>
          <a:p>
            <a:r>
              <a:rPr lang="en-US" sz="800" dirty="0">
                <a:solidFill>
                  <a:schemeClr val="bg2"/>
                </a:solidFill>
              </a:rPr>
              <a:t>Hep B testing for nonpregnant adults without history of HBV infection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B67A76-CF25-4443-862D-728B7DCA2B42}"/>
              </a:ext>
            </a:extLst>
          </p:cNvPr>
          <p:cNvSpPr txBox="1"/>
          <p:nvPr/>
        </p:nvSpPr>
        <p:spPr>
          <a:xfrm>
            <a:off x="132735" y="65867"/>
            <a:ext cx="9139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88A"/>
                </a:solidFill>
                <a:latin typeface="Calibri" panose="020F0502020204030204" pitchFamily="34" charset="0"/>
              </a:rPr>
              <a:t>Incorporating hepatitis B testing into a clinic workflow</a:t>
            </a:r>
          </a:p>
          <a:p>
            <a:r>
              <a:rPr lang="en-US" b="1">
                <a:solidFill>
                  <a:srgbClr val="00788A"/>
                </a:solidFill>
                <a:latin typeface="Calibri" panose="020F0502020204030204" pitchFamily="34" charset="0"/>
              </a:rPr>
              <a:t>Nonpregnant adults </a:t>
            </a:r>
            <a:r>
              <a:rPr lang="en-US" b="1" u="sng">
                <a:solidFill>
                  <a:srgbClr val="00788A"/>
                </a:solidFill>
                <a:latin typeface="Calibri" panose="020F0502020204030204" pitchFamily="34" charset="0"/>
              </a:rPr>
              <a:t>&gt;</a:t>
            </a:r>
            <a:r>
              <a:rPr lang="en-US" b="1">
                <a:solidFill>
                  <a:srgbClr val="00788A"/>
                </a:solidFill>
                <a:latin typeface="Calibri" panose="020F0502020204030204" pitchFamily="34" charset="0"/>
              </a:rPr>
              <a:t>18 years without a known history of HBV infection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FF084AFE-4589-42B2-8671-6C5215094173}"/>
              </a:ext>
            </a:extLst>
          </p:cNvPr>
          <p:cNvSpPr/>
          <p:nvPr/>
        </p:nvSpPr>
        <p:spPr>
          <a:xfrm>
            <a:off x="983429" y="1665767"/>
            <a:ext cx="854914" cy="2560488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350700009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89458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249129" y="-15971"/>
                          <a:pt x="529521" y="17914"/>
                          <a:pt x="689458" y="0"/>
                        </a:cubicBezTo>
                        <a:cubicBezTo>
                          <a:pt x="849395" y="-17914"/>
                          <a:pt x="1052575" y="-21260"/>
                          <a:pt x="1325880" y="0"/>
                        </a:cubicBezTo>
                        <a:cubicBezTo>
                          <a:pt x="1332425" y="148373"/>
                          <a:pt x="1309725" y="274179"/>
                          <a:pt x="1325880" y="457200"/>
                        </a:cubicBezTo>
                        <a:cubicBezTo>
                          <a:pt x="1140170" y="456426"/>
                          <a:pt x="901786" y="482886"/>
                          <a:pt x="702716" y="457200"/>
                        </a:cubicBezTo>
                        <a:cubicBezTo>
                          <a:pt x="503646" y="431514"/>
                          <a:pt x="289974" y="486994"/>
                          <a:pt x="0" y="457200"/>
                        </a:cubicBezTo>
                        <a:cubicBezTo>
                          <a:pt x="18807" y="314828"/>
                          <a:pt x="-17503" y="107335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135466" y="-17582"/>
                          <a:pt x="485038" y="5579"/>
                          <a:pt x="623164" y="0"/>
                        </a:cubicBezTo>
                        <a:cubicBezTo>
                          <a:pt x="761290" y="-5579"/>
                          <a:pt x="1015488" y="25314"/>
                          <a:pt x="1325880" y="0"/>
                        </a:cubicBezTo>
                        <a:cubicBezTo>
                          <a:pt x="1307730" y="163980"/>
                          <a:pt x="1336391" y="291202"/>
                          <a:pt x="1325880" y="457200"/>
                        </a:cubicBezTo>
                        <a:cubicBezTo>
                          <a:pt x="1154074" y="437358"/>
                          <a:pt x="847866" y="471664"/>
                          <a:pt x="636422" y="457200"/>
                        </a:cubicBezTo>
                        <a:cubicBezTo>
                          <a:pt x="424978" y="442736"/>
                          <a:pt x="279890" y="454165"/>
                          <a:pt x="0" y="457200"/>
                        </a:cubicBezTo>
                        <a:cubicBezTo>
                          <a:pt x="-3130" y="348260"/>
                          <a:pt x="-8568" y="1406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Completed </a:t>
            </a:r>
            <a:r>
              <a:rPr lang="en-US" sz="990" err="1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HepB</a:t>
            </a:r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vaccine series?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6584F06-8BED-44AE-8D79-81D8CA10CC8D}"/>
              </a:ext>
            </a:extLst>
          </p:cNvPr>
          <p:cNvSpPr/>
          <p:nvPr/>
        </p:nvSpPr>
        <p:spPr>
          <a:xfrm>
            <a:off x="1929226" y="1731309"/>
            <a:ext cx="814986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No/</a:t>
            </a:r>
            <a:r>
              <a:rPr lang="en-US" sz="990" err="1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Unk</a:t>
            </a:r>
            <a:endParaRPr lang="en-US" sz="990">
              <a:solidFill>
                <a:schemeClr val="bg2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AEC557A5-6016-4344-A84C-5C3F067ADDE6}"/>
              </a:ext>
            </a:extLst>
          </p:cNvPr>
          <p:cNvSpPr/>
          <p:nvPr/>
        </p:nvSpPr>
        <p:spPr>
          <a:xfrm>
            <a:off x="2807792" y="1207728"/>
            <a:ext cx="759634" cy="1413999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Previously screened</a:t>
            </a:r>
            <a:r>
              <a:rPr lang="en-US" sz="990" baseline="30000" dirty="0">
                <a:solidFill>
                  <a:schemeClr val="bg2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for HBV infection?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E1C9A0B-6B52-47BB-A730-90FBCB88E2ED}"/>
              </a:ext>
            </a:extLst>
          </p:cNvPr>
          <p:cNvSpPr/>
          <p:nvPr/>
        </p:nvSpPr>
        <p:spPr>
          <a:xfrm>
            <a:off x="3651435" y="2083394"/>
            <a:ext cx="736763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E590F16D-BC8E-41E0-BBAA-96D5C9F5DB5F}"/>
              </a:ext>
            </a:extLst>
          </p:cNvPr>
          <p:cNvSpPr/>
          <p:nvPr/>
        </p:nvSpPr>
        <p:spPr>
          <a:xfrm>
            <a:off x="4424743" y="1503008"/>
            <a:ext cx="991852" cy="1303509"/>
          </a:xfrm>
          <a:prstGeom prst="flowChartProcess">
            <a:avLst/>
          </a:prstGeom>
          <a:solidFill>
            <a:srgbClr val="005DAA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30000"/>
              </a:spcBef>
              <a:defRPr/>
            </a:pPr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Had an activity, exposure, or condition associated with increased risk since the last screening?</a:t>
            </a:r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</a:rPr>
              <a:t> </a:t>
            </a:r>
            <a:endParaRPr lang="en-US" sz="990" baseline="30000" dirty="0">
              <a:solidFill>
                <a:schemeClr val="bg2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7154011-78BC-4095-8F62-806CEB32BA13}"/>
              </a:ext>
            </a:extLst>
          </p:cNvPr>
          <p:cNvSpPr/>
          <p:nvPr/>
        </p:nvSpPr>
        <p:spPr>
          <a:xfrm>
            <a:off x="5507478" y="1584420"/>
            <a:ext cx="651084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</a:t>
            </a:r>
          </a:p>
        </p:txBody>
      </p:sp>
      <p:sp>
        <p:nvSpPr>
          <p:cNvPr id="46" name="Flowchart: Process 45">
            <a:extLst>
              <a:ext uri="{FF2B5EF4-FFF2-40B4-BE49-F238E27FC236}">
                <a16:creationId xmlns:a16="http://schemas.microsoft.com/office/drawing/2014/main" id="{9102EF9B-EFBF-4606-BB1D-2496ECE441D5}"/>
              </a:ext>
            </a:extLst>
          </p:cNvPr>
          <p:cNvSpPr/>
          <p:nvPr/>
        </p:nvSpPr>
        <p:spPr>
          <a:xfrm>
            <a:off x="6399237" y="1579405"/>
            <a:ext cx="1215664" cy="299254"/>
          </a:xfrm>
          <a:prstGeom prst="flowChartProcess">
            <a:avLst/>
          </a:prstGeom>
          <a:solidFill>
            <a:srgbClr val="005DAA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78" tIns="36739" rIns="73478" bIns="36739" rtlCol="0" anchor="ctr"/>
          <a:lstStyle/>
          <a:p>
            <a:pPr algn="ctr"/>
            <a:r>
              <a:rPr lang="en-US" sz="990" b="1">
                <a:solidFill>
                  <a:schemeClr val="bg2"/>
                </a:solidFill>
                <a:latin typeface="Franklin Gothic Book" panose="020B0503020102020204" pitchFamily="34" charset="0"/>
                <a:cs typeface="Calibri"/>
              </a:rPr>
              <a:t>Offer vaccine</a:t>
            </a:r>
            <a:endParaRPr lang="en-US" sz="990" b="1" baseline="30000">
              <a:solidFill>
                <a:schemeClr val="bg2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9912EC46-887A-44A4-A537-D2A62B4C817F}"/>
              </a:ext>
            </a:extLst>
          </p:cNvPr>
          <p:cNvSpPr/>
          <p:nvPr/>
        </p:nvSpPr>
        <p:spPr>
          <a:xfrm>
            <a:off x="5507478" y="2176861"/>
            <a:ext cx="651084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8598207E-8787-4DDB-A720-BE16AC8F08DC}"/>
              </a:ext>
            </a:extLst>
          </p:cNvPr>
          <p:cNvSpPr/>
          <p:nvPr/>
        </p:nvSpPr>
        <p:spPr>
          <a:xfrm>
            <a:off x="6379810" y="2024000"/>
            <a:ext cx="1237116" cy="605242"/>
          </a:xfrm>
          <a:prstGeom prst="flowChartProcess">
            <a:avLst/>
          </a:prstGeom>
          <a:solidFill>
            <a:srgbClr val="005DAA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78" tIns="36739" rIns="73478" bIns="36739" rtlCol="0" anchor="ctr"/>
          <a:lstStyle/>
          <a:p>
            <a:pPr algn="ctr"/>
            <a:r>
              <a:rPr lang="en-US" sz="990" b="1">
                <a:solidFill>
                  <a:schemeClr val="bg2"/>
                </a:solidFill>
                <a:latin typeface="Franklin Gothic Book" panose="020B0503020102020204" pitchFamily="34" charset="0"/>
                <a:cs typeface="Calibri"/>
              </a:rPr>
              <a:t>Offer testing and</a:t>
            </a:r>
            <a:r>
              <a:rPr lang="en-US" sz="990" u="sng">
                <a:solidFill>
                  <a:schemeClr val="bg2"/>
                </a:solidFill>
                <a:latin typeface="Franklin Gothic Book" panose="020B0503020102020204" pitchFamily="34" charset="0"/>
                <a:cs typeface="Calibri"/>
              </a:rPr>
              <a:t> </a:t>
            </a:r>
            <a:r>
              <a:rPr lang="en-US" sz="990" b="1">
                <a:solidFill>
                  <a:schemeClr val="bg2"/>
                </a:solidFill>
                <a:latin typeface="Franklin Gothic Book" panose="020B0503020102020204" pitchFamily="34" charset="0"/>
                <a:cs typeface="Calibri"/>
              </a:rPr>
              <a:t>vaccine </a:t>
            </a:r>
            <a:endParaRPr lang="en-US" sz="990" b="1" baseline="30000">
              <a:solidFill>
                <a:schemeClr val="bg2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69F3E73-08A2-401D-8586-A46248B073DB}"/>
              </a:ext>
            </a:extLst>
          </p:cNvPr>
          <p:cNvSpPr/>
          <p:nvPr/>
        </p:nvSpPr>
        <p:spPr>
          <a:xfrm>
            <a:off x="1932482" y="3396936"/>
            <a:ext cx="811391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  <a:ln>
            <a:solidFill>
              <a:srgbClr val="005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A53CE96B-0653-4798-ADD1-67970655873A}"/>
              </a:ext>
            </a:extLst>
          </p:cNvPr>
          <p:cNvSpPr/>
          <p:nvPr/>
        </p:nvSpPr>
        <p:spPr>
          <a:xfrm>
            <a:off x="2807791" y="2911083"/>
            <a:ext cx="759635" cy="1413999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Previously screened for HBV infection?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C1BFA8E-CF1F-452F-B4D5-782BCA09A5F5}"/>
              </a:ext>
            </a:extLst>
          </p:cNvPr>
          <p:cNvSpPr/>
          <p:nvPr/>
        </p:nvSpPr>
        <p:spPr>
          <a:xfrm>
            <a:off x="3651435" y="3715008"/>
            <a:ext cx="736763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99561155-2477-4C33-9CDD-4F0A8C029EF9}"/>
              </a:ext>
            </a:extLst>
          </p:cNvPr>
          <p:cNvSpPr/>
          <p:nvPr/>
        </p:nvSpPr>
        <p:spPr>
          <a:xfrm>
            <a:off x="4424742" y="3288890"/>
            <a:ext cx="973171" cy="1489587"/>
          </a:xfrm>
          <a:prstGeom prst="flowChartProcess">
            <a:avLst/>
          </a:prstGeom>
          <a:solidFill>
            <a:srgbClr val="005DAA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30000"/>
              </a:spcBef>
              <a:defRPr/>
            </a:pPr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Had an activity, exposure, or condition associated with increased risk since the last screening?</a:t>
            </a:r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</a:rPr>
              <a:t> </a:t>
            </a:r>
            <a:endParaRPr lang="en-US" sz="990" baseline="30000" dirty="0">
              <a:solidFill>
                <a:schemeClr val="bg2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C46CE6F6-19A6-4D94-85E6-9F2C08D9B640}"/>
              </a:ext>
            </a:extLst>
          </p:cNvPr>
          <p:cNvSpPr/>
          <p:nvPr/>
        </p:nvSpPr>
        <p:spPr>
          <a:xfrm>
            <a:off x="5522660" y="3396936"/>
            <a:ext cx="651084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</a:t>
            </a: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112CE133-B1AD-4F33-B3D0-5E9F18FDAAC0}"/>
              </a:ext>
            </a:extLst>
          </p:cNvPr>
          <p:cNvSpPr/>
          <p:nvPr/>
        </p:nvSpPr>
        <p:spPr>
          <a:xfrm>
            <a:off x="6432838" y="3394810"/>
            <a:ext cx="1215664" cy="299254"/>
          </a:xfrm>
          <a:prstGeom prst="flowChartProcess">
            <a:avLst/>
          </a:prstGeom>
          <a:solidFill>
            <a:srgbClr val="005DAA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 action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BB3C23CA-2CDB-425D-85AE-CD6334F0226B}"/>
              </a:ext>
            </a:extLst>
          </p:cNvPr>
          <p:cNvSpPr/>
          <p:nvPr/>
        </p:nvSpPr>
        <p:spPr>
          <a:xfrm>
            <a:off x="5507478" y="4019923"/>
            <a:ext cx="651084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82D86006-95F0-4508-9AD0-F72C0BE93101}"/>
              </a:ext>
            </a:extLst>
          </p:cNvPr>
          <p:cNvSpPr/>
          <p:nvPr/>
        </p:nvSpPr>
        <p:spPr>
          <a:xfrm>
            <a:off x="6432838" y="3805014"/>
            <a:ext cx="1215664" cy="1061954"/>
          </a:xfrm>
          <a:prstGeom prst="flowChartProcess">
            <a:avLst/>
          </a:prstGeom>
          <a:solidFill>
            <a:srgbClr val="005DAA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50700009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89458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249129" y="-15971"/>
                          <a:pt x="529521" y="17914"/>
                          <a:pt x="689458" y="0"/>
                        </a:cubicBezTo>
                        <a:cubicBezTo>
                          <a:pt x="849395" y="-17914"/>
                          <a:pt x="1052575" y="-21260"/>
                          <a:pt x="1325880" y="0"/>
                        </a:cubicBezTo>
                        <a:cubicBezTo>
                          <a:pt x="1332425" y="148373"/>
                          <a:pt x="1309725" y="274179"/>
                          <a:pt x="1325880" y="457200"/>
                        </a:cubicBezTo>
                        <a:cubicBezTo>
                          <a:pt x="1140170" y="456426"/>
                          <a:pt x="901786" y="482886"/>
                          <a:pt x="702716" y="457200"/>
                        </a:cubicBezTo>
                        <a:cubicBezTo>
                          <a:pt x="503646" y="431514"/>
                          <a:pt x="289974" y="486994"/>
                          <a:pt x="0" y="457200"/>
                        </a:cubicBezTo>
                        <a:cubicBezTo>
                          <a:pt x="18807" y="314828"/>
                          <a:pt x="-17503" y="107335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135466" y="-17582"/>
                          <a:pt x="485038" y="5579"/>
                          <a:pt x="623164" y="0"/>
                        </a:cubicBezTo>
                        <a:cubicBezTo>
                          <a:pt x="761290" y="-5579"/>
                          <a:pt x="1015488" y="25314"/>
                          <a:pt x="1325880" y="0"/>
                        </a:cubicBezTo>
                        <a:cubicBezTo>
                          <a:pt x="1307730" y="163980"/>
                          <a:pt x="1336391" y="291202"/>
                          <a:pt x="1325880" y="457200"/>
                        </a:cubicBezTo>
                        <a:cubicBezTo>
                          <a:pt x="1154074" y="437358"/>
                          <a:pt x="847866" y="471664"/>
                          <a:pt x="636422" y="457200"/>
                        </a:cubicBezTo>
                        <a:cubicBezTo>
                          <a:pt x="424978" y="442736"/>
                          <a:pt x="279890" y="454165"/>
                          <a:pt x="0" y="457200"/>
                        </a:cubicBezTo>
                        <a:cubicBezTo>
                          <a:pt x="-3130" y="348260"/>
                          <a:pt x="-8568" y="1406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b="1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Offer testing </a:t>
            </a:r>
            <a:r>
              <a:rPr lang="en-US" sz="990" u="sng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if</a:t>
            </a:r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the exposure occurred before vaccination (while susceptible) </a:t>
            </a:r>
            <a:r>
              <a:rPr lang="en-US" sz="990" u="sng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and</a:t>
            </a:r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after the previous HBV test(s) </a:t>
            </a: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E1FBD51B-0208-4493-A1A4-29988DEEE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387" y="2760210"/>
            <a:ext cx="1237116" cy="388945"/>
          </a:xfrm>
          <a:prstGeom prst="flowChartProcess">
            <a:avLst/>
          </a:prstGeom>
          <a:noFill/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Offer screening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878F9783-EB7D-403E-8BAC-7EA4A12D5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6992" y="2806518"/>
            <a:ext cx="2481570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No/Unknown</a:t>
            </a: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D29F6595-ECA1-4CC8-A451-6D0D8FB63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409" y="1063514"/>
            <a:ext cx="1237116" cy="388945"/>
          </a:xfrm>
          <a:prstGeom prst="flowChartProcess">
            <a:avLst/>
          </a:prstGeom>
          <a:noFill/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78" tIns="36739" rIns="73478" bIns="36739" rtlCol="0" anchor="ctr"/>
          <a:lstStyle/>
          <a:p>
            <a:pPr algn="ctr"/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  <a:cs typeface="Calibri"/>
              </a:rPr>
              <a:t>Offer screening and vaccine</a:t>
            </a:r>
            <a:r>
              <a:rPr lang="en-US" sz="990" baseline="30000">
                <a:solidFill>
                  <a:srgbClr val="5F5F5F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990">
              <a:solidFill>
                <a:srgbClr val="5F5F5F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679AECD3-D8CC-45D0-A8E4-CBF4C53F5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85009" y="1102025"/>
            <a:ext cx="2488736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5F5F5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No/Unknown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148ABA-AF42-01AD-B914-7978F28B30F7}"/>
              </a:ext>
            </a:extLst>
          </p:cNvPr>
          <p:cNvSpPr txBox="1"/>
          <p:nvPr/>
        </p:nvSpPr>
        <p:spPr>
          <a:xfrm>
            <a:off x="0" y="4811228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Conners et al, 2023 MMWR</a:t>
            </a:r>
          </a:p>
        </p:txBody>
      </p:sp>
    </p:spTree>
    <p:extLst>
      <p:ext uri="{BB962C8B-B14F-4D97-AF65-F5344CB8AC3E}">
        <p14:creationId xmlns:p14="http://schemas.microsoft.com/office/powerpoint/2010/main" val="15198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3F3EF-440D-1441-2F20-A7E9A1F30E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38" y="0"/>
            <a:ext cx="4114800" cy="303895"/>
          </a:xfrm>
        </p:spPr>
        <p:txBody>
          <a:bodyPr/>
          <a:lstStyle/>
          <a:p>
            <a:r>
              <a:rPr lang="en-US" sz="800" dirty="0">
                <a:solidFill>
                  <a:schemeClr val="bg2"/>
                </a:solidFill>
              </a:rPr>
              <a:t>Hep B testing for children and adolescents without known history of Hep B virus infection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9C49CD-2149-440A-9DA8-A8C5EC0DB3C2}"/>
              </a:ext>
            </a:extLst>
          </p:cNvPr>
          <p:cNvSpPr txBox="1"/>
          <p:nvPr/>
        </p:nvSpPr>
        <p:spPr>
          <a:xfrm>
            <a:off x="132735" y="65867"/>
            <a:ext cx="9139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88A"/>
                </a:solidFill>
                <a:latin typeface="Calibri" panose="020F0502020204030204" pitchFamily="34" charset="0"/>
              </a:rPr>
              <a:t>Incorporating hepatitis B screening and testing into a clinic workflow</a:t>
            </a:r>
          </a:p>
          <a:p>
            <a:r>
              <a:rPr lang="en-US" b="1">
                <a:solidFill>
                  <a:srgbClr val="00788A"/>
                </a:solidFill>
                <a:latin typeface="Calibri" panose="020F0502020204030204" pitchFamily="34" charset="0"/>
              </a:rPr>
              <a:t>Children and </a:t>
            </a:r>
            <a:r>
              <a:rPr lang="en-US" b="1">
                <a:solidFill>
                  <a:srgbClr val="0078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adolescents </a:t>
            </a:r>
            <a:r>
              <a:rPr lang="en-US" b="1">
                <a:solidFill>
                  <a:srgbClr val="0078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1–17 years without a known history of hepatitis B virus infection</a:t>
            </a:r>
            <a:endParaRPr lang="en-US">
              <a:solidFill>
                <a:srgbClr val="00788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Flowchart: Process 55">
            <a:extLst>
              <a:ext uri="{FF2B5EF4-FFF2-40B4-BE49-F238E27FC236}">
                <a16:creationId xmlns:a16="http://schemas.microsoft.com/office/drawing/2014/main" id="{81BD8352-F128-4A8D-B5E0-DD57B4483D41}"/>
              </a:ext>
            </a:extLst>
          </p:cNvPr>
          <p:cNvSpPr/>
          <p:nvPr/>
        </p:nvSpPr>
        <p:spPr>
          <a:xfrm>
            <a:off x="1791092" y="1473958"/>
            <a:ext cx="881293" cy="1982029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78" tIns="36739" rIns="73478" bIns="36739" rtlCol="0" anchor="ctr"/>
          <a:lstStyle/>
          <a:p>
            <a:pPr algn="ctr"/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/>
              </a:rPr>
              <a:t>Completed hepatitis B vaccine series as an infant?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C5FEA2D-225A-40A0-B531-F7375F2279F0}"/>
              </a:ext>
            </a:extLst>
          </p:cNvPr>
          <p:cNvSpPr/>
          <p:nvPr/>
        </p:nvSpPr>
        <p:spPr>
          <a:xfrm>
            <a:off x="2802570" y="1823441"/>
            <a:ext cx="825198" cy="396972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No/</a:t>
            </a:r>
            <a:r>
              <a:rPr lang="en-US" sz="990" err="1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Unk</a:t>
            </a:r>
            <a:endParaRPr lang="en-US" sz="990">
              <a:solidFill>
                <a:schemeClr val="bg2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91B6A436-B31F-4B79-BA08-C9721A5C6271}"/>
              </a:ext>
            </a:extLst>
          </p:cNvPr>
          <p:cNvSpPr/>
          <p:nvPr/>
        </p:nvSpPr>
        <p:spPr>
          <a:xfrm>
            <a:off x="3764275" y="1456398"/>
            <a:ext cx="967126" cy="1187693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Has/had an activity, exposure, or condition associated with increased risk?</a:t>
            </a:r>
            <a:r>
              <a:rPr lang="en-US" sz="990" baseline="30000" dirty="0">
                <a:solidFill>
                  <a:schemeClr val="bg2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 </a:t>
            </a:r>
            <a:endParaRPr lang="en-US" sz="990" dirty="0">
              <a:solidFill>
                <a:schemeClr val="bg2"/>
              </a:solidFill>
              <a:latin typeface="Franklin Gothic Book" panose="020B0503020102020204" pitchFamily="34" charset="0"/>
              <a:ea typeface="Calibri" panose="020F0502020204030204" pitchFamily="34" charset="0"/>
            </a:endParaRP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E819FF9F-2E67-49CC-80ED-E4A22A4EC84F}"/>
              </a:ext>
            </a:extLst>
          </p:cNvPr>
          <p:cNvSpPr/>
          <p:nvPr/>
        </p:nvSpPr>
        <p:spPr>
          <a:xfrm>
            <a:off x="4861586" y="1570941"/>
            <a:ext cx="607788" cy="396972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</a:t>
            </a:r>
          </a:p>
        </p:txBody>
      </p:sp>
      <p:sp>
        <p:nvSpPr>
          <p:cNvPr id="68" name="Flowchart: Process 67">
            <a:extLst>
              <a:ext uri="{FF2B5EF4-FFF2-40B4-BE49-F238E27FC236}">
                <a16:creationId xmlns:a16="http://schemas.microsoft.com/office/drawing/2014/main" id="{1ED0D5C6-DC93-4532-83B6-C631847B91A3}"/>
              </a:ext>
            </a:extLst>
          </p:cNvPr>
          <p:cNvSpPr/>
          <p:nvPr/>
        </p:nvSpPr>
        <p:spPr>
          <a:xfrm>
            <a:off x="5599566" y="1570941"/>
            <a:ext cx="1235213" cy="345926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b="1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Offer vaccine</a:t>
            </a:r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, if susceptible</a:t>
            </a:r>
            <a:r>
              <a:rPr lang="en-US" sz="990" baseline="30000" dirty="0">
                <a:solidFill>
                  <a:schemeClr val="bg2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 </a:t>
            </a:r>
            <a:endParaRPr lang="en-US" sz="990" baseline="30000" dirty="0">
              <a:solidFill>
                <a:schemeClr val="bg2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DC81777F-D874-4502-93A3-47091774096D}"/>
              </a:ext>
            </a:extLst>
          </p:cNvPr>
          <p:cNvSpPr/>
          <p:nvPr/>
        </p:nvSpPr>
        <p:spPr>
          <a:xfrm>
            <a:off x="4861586" y="2220413"/>
            <a:ext cx="607788" cy="395062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78" name="Flowchart: Process 77">
            <a:extLst>
              <a:ext uri="{FF2B5EF4-FFF2-40B4-BE49-F238E27FC236}">
                <a16:creationId xmlns:a16="http://schemas.microsoft.com/office/drawing/2014/main" id="{162E0FA5-7B56-4010-80A5-C05C4CF75464}"/>
              </a:ext>
            </a:extLst>
          </p:cNvPr>
          <p:cNvSpPr/>
          <p:nvPr/>
        </p:nvSpPr>
        <p:spPr>
          <a:xfrm>
            <a:off x="5599565" y="2220413"/>
            <a:ext cx="1235214" cy="988300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3964" indent="-113964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Offer testing</a:t>
            </a:r>
            <a:r>
              <a:rPr lang="en-US" sz="990" baseline="30000" dirty="0">
                <a:solidFill>
                  <a:schemeClr val="bg2"/>
                </a:solidFill>
                <a:latin typeface="Franklin Gothic Book" panose="020B0503020102020204" pitchFamily="34" charset="0"/>
              </a:rPr>
              <a:t> </a:t>
            </a:r>
            <a:r>
              <a:rPr lang="en-US" sz="990" b="1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</a:t>
            </a:r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if: the exposure occurred while susceptible </a:t>
            </a:r>
          </a:p>
          <a:p>
            <a:pPr marL="113964" indent="-113964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Offer vaccine</a:t>
            </a:r>
            <a:r>
              <a:rPr lang="en-US" sz="99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, if susceptible</a:t>
            </a:r>
            <a:r>
              <a:rPr lang="en-US" sz="990" baseline="30000" dirty="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8ABBF80-AE55-459B-8C17-73AC8B17C328}"/>
              </a:ext>
            </a:extLst>
          </p:cNvPr>
          <p:cNvSpPr/>
          <p:nvPr/>
        </p:nvSpPr>
        <p:spPr>
          <a:xfrm>
            <a:off x="2802571" y="3131295"/>
            <a:ext cx="825198" cy="395062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A2CE6990-26DC-4B8D-9207-21C3442EF8B4}"/>
              </a:ext>
            </a:extLst>
          </p:cNvPr>
          <p:cNvSpPr/>
          <p:nvPr/>
        </p:nvSpPr>
        <p:spPr>
          <a:xfrm>
            <a:off x="3764275" y="3176879"/>
            <a:ext cx="967126" cy="303894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 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6DE94-245D-D4F6-8304-80C8F8EC8240}"/>
              </a:ext>
            </a:extLst>
          </p:cNvPr>
          <p:cNvSpPr txBox="1"/>
          <p:nvPr/>
        </p:nvSpPr>
        <p:spPr>
          <a:xfrm>
            <a:off x="0" y="4811228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Conners et al, 2023 MMWR</a:t>
            </a:r>
          </a:p>
        </p:txBody>
      </p:sp>
    </p:spTree>
    <p:extLst>
      <p:ext uri="{BB962C8B-B14F-4D97-AF65-F5344CB8AC3E}">
        <p14:creationId xmlns:p14="http://schemas.microsoft.com/office/powerpoint/2010/main" val="20339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BFED-3E4B-4A9F-9BE6-F74C75A8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Considerations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87D57-214C-4156-9D99-7530EF2BA4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Frequency of periodic testing a shared decision</a:t>
            </a:r>
          </a:p>
          <a:p>
            <a:pPr lvl="1"/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individual risk factors, immune status</a:t>
            </a:r>
          </a:p>
          <a:p>
            <a:endParaRPr lang="en-US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BFED-3E4B-4A9F-9BE6-F74C75A8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Considerations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87D57-214C-4156-9D99-7530EF2BA4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Frequency of periodic testing a shared decision</a:t>
            </a:r>
          </a:p>
          <a:p>
            <a:pPr lvl="1"/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individual risk factors, immune status</a:t>
            </a:r>
          </a:p>
          <a:p>
            <a:pPr lvl="1"/>
            <a:endParaRPr lang="en-US" sz="1600" dirty="0">
              <a:solidFill>
                <a:schemeClr val="tx2">
                  <a:lumMod val="85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effectLst/>
                <a:latin typeface="Calibri"/>
                <a:ea typeface="Calibri" panose="020F0502020204030204" pitchFamily="34" charset="0"/>
                <a:cs typeface="Calibri"/>
              </a:rPr>
              <a:t>Multiple sex partners</a:t>
            </a:r>
            <a:r>
              <a:rPr lang="en-US" sz="2000" dirty="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en-US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effectLst/>
                <a:latin typeface="Calibri"/>
                <a:ea typeface="Calibri" panose="020F0502020204030204" pitchFamily="34" charset="0"/>
                <a:cs typeface="Calibri"/>
              </a:rPr>
              <a:t>insufficient evidence 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pPr lvl="1"/>
            <a:r>
              <a:rPr lang="en-US" sz="1600" dirty="0">
                <a:effectLst/>
                <a:latin typeface="Calibri"/>
                <a:ea typeface="Calibri" panose="020F0502020204030204" pitchFamily="34" charset="0"/>
                <a:cs typeface="Calibri"/>
              </a:rPr>
              <a:t>number of partners, type of sex, timing of last test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637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BFED-3E4B-4A9F-9BE6-F74C75A8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Considerations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87D57-214C-4156-9D99-7530EF2BA4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Frequency of periodic testing a shared decision</a:t>
            </a:r>
          </a:p>
          <a:p>
            <a:pPr lvl="1"/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individual risk factors, immune status</a:t>
            </a:r>
          </a:p>
          <a:p>
            <a:pPr lvl="1"/>
            <a:endParaRPr lang="en-US" sz="1600" dirty="0">
              <a:solidFill>
                <a:schemeClr val="tx2">
                  <a:lumMod val="85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effectLst/>
                <a:latin typeface="Calibri"/>
                <a:ea typeface="Calibri" panose="020F0502020204030204" pitchFamily="34" charset="0"/>
                <a:cs typeface="Calibri"/>
              </a:rPr>
              <a:t>Multiple sex partners</a:t>
            </a:r>
            <a:r>
              <a:rPr lang="en-US" sz="2000" dirty="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en-US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effectLst/>
                <a:latin typeface="Calibri"/>
                <a:ea typeface="Calibri" panose="020F0502020204030204" pitchFamily="34" charset="0"/>
                <a:cs typeface="Calibri"/>
              </a:rPr>
              <a:t>insufficient evidence 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pPr lvl="1"/>
            <a:r>
              <a:rPr lang="en-US" sz="1600" dirty="0">
                <a:effectLst/>
                <a:latin typeface="Calibri"/>
                <a:ea typeface="Calibri" panose="020F0502020204030204" pitchFamily="34" charset="0"/>
                <a:cs typeface="Calibri"/>
              </a:rPr>
              <a:t>number of partners, type of sex, timing of last test</a:t>
            </a:r>
            <a:endParaRPr lang="en-US" sz="2000" dirty="0">
              <a:latin typeface="Calibri"/>
              <a:cs typeface="Calibri"/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tx2">
                  <a:lumMod val="85000"/>
                </a:schemeClr>
              </a:solidFill>
              <a:cs typeface="Calibri" panose="020F0502020204030204" pitchFamily="34" charset="0"/>
            </a:endParaRPr>
          </a:p>
          <a:p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Clinical benefits of screening </a:t>
            </a:r>
            <a:r>
              <a:rPr lang="en-US" sz="2000" u="sng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80 years of age</a:t>
            </a:r>
          </a:p>
          <a:p>
            <a:endParaRPr lang="en-US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0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2598-4E38-D2BB-ABC7-2AFC522D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>
                <a:latin typeface="Calibri"/>
                <a:cs typeface="Calibri"/>
              </a:rPr>
              <a:t>Integrating screening and vaccination</a:t>
            </a:r>
          </a:p>
        </p:txBody>
      </p:sp>
    </p:spTree>
    <p:extLst>
      <p:ext uri="{BB962C8B-B14F-4D97-AF65-F5344CB8AC3E}">
        <p14:creationId xmlns:p14="http://schemas.microsoft.com/office/powerpoint/2010/main" val="31325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2E7192F7-EA66-405C-B937-20754CE6BC16}"/>
              </a:ext>
            </a:extLst>
          </p:cNvPr>
          <p:cNvSpPr txBox="1">
            <a:spLocks/>
          </p:cNvSpPr>
          <p:nvPr/>
        </p:nvSpPr>
        <p:spPr bwMode="auto">
          <a:xfrm>
            <a:off x="4984450" y="-7430"/>
            <a:ext cx="4159550" cy="5150929"/>
          </a:xfrm>
          <a:prstGeom prst="rect">
            <a:avLst/>
          </a:prstGeom>
          <a:solidFill>
            <a:srgbClr val="007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88A"/>
              </a:buClr>
              <a:buFont typeface="Wingdings" panose="05000000000000000000" pitchFamily="2" charset="2"/>
              <a:buChar char="§"/>
              <a:defRPr sz="2400" b="1" kern="1200">
                <a:solidFill>
                  <a:srgbClr val="00788A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4E9E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41" lvl="1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2"/>
                </a:solidFill>
              </a:rPr>
              <a:t>There are</a:t>
            </a:r>
          </a:p>
          <a:p>
            <a:pPr marL="400041" lvl="1" indent="0">
              <a:buFont typeface="Arial" panose="020B0604020202020204" pitchFamily="34" charset="0"/>
              <a:buNone/>
            </a:pPr>
            <a:r>
              <a:rPr lang="en-US" sz="5400" b="1" dirty="0">
                <a:solidFill>
                  <a:schemeClr val="bg2"/>
                </a:solidFill>
              </a:rPr>
              <a:t>660,000</a:t>
            </a:r>
          </a:p>
          <a:p>
            <a:pPr marL="400041" lvl="1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2"/>
                </a:solidFill>
              </a:rPr>
              <a:t>people living with hepatitis B in the U.S.</a:t>
            </a:r>
            <a:endParaRPr lang="en-US" sz="2400" b="1" dirty="0">
              <a:solidFill>
                <a:schemeClr val="bg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88BE64-E0A7-F22B-A4D0-66F97DF5B344}"/>
              </a:ext>
            </a:extLst>
          </p:cNvPr>
          <p:cNvGrpSpPr/>
          <p:nvPr/>
        </p:nvGrpSpPr>
        <p:grpSpPr>
          <a:xfrm>
            <a:off x="391108" y="798828"/>
            <a:ext cx="4273166" cy="3355542"/>
            <a:chOff x="364982" y="189228"/>
            <a:chExt cx="4273166" cy="33555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F273A1-38B2-4068-B71A-8B736DD34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75881" y="683755"/>
              <a:ext cx="404215" cy="4417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DA5306-DF0A-4AAC-A7B3-4A13D4226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64983" y="1167600"/>
              <a:ext cx="404215" cy="4417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6E94177-DEA5-4908-8EF7-97870AB97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75880" y="1651445"/>
              <a:ext cx="404215" cy="4417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64EE377-43DB-4EC6-AD89-A0D653B22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64983" y="2135290"/>
              <a:ext cx="404215" cy="4417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BF3E35F-A4DF-46D6-BC64-2B27B2CBF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64983" y="2619135"/>
              <a:ext cx="404215" cy="4417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1033D40-5BC3-4A88-8E43-BC0A26D6A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64982" y="3102980"/>
              <a:ext cx="404215" cy="44179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F487FA-CE45-4754-BDE0-8B920EC39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794515" y="683380"/>
              <a:ext cx="404215" cy="44179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2256BB-F660-4A23-ABA4-CBF89EFF1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783617" y="1167225"/>
              <a:ext cx="404215" cy="44179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B0EAAE0-A564-4972-ABEC-1046CB00E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794514" y="1651070"/>
              <a:ext cx="404215" cy="44179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77AB874-300D-4E10-9332-52E05CABE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783617" y="2134915"/>
              <a:ext cx="404215" cy="44179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2A30355-85EB-401C-99D9-68FDD9A2A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783617" y="2618760"/>
              <a:ext cx="404215" cy="44179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90B3CAE-FE41-4A01-B4B2-09CF1DF6C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783616" y="3102605"/>
              <a:ext cx="404215" cy="44179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929C30C-673B-41BB-B3A4-A66BE50B7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224046" y="683380"/>
              <a:ext cx="404215" cy="44179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98BF3F6-88A3-45FF-A884-5629935EC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213148" y="1167225"/>
              <a:ext cx="404215" cy="44179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3E0E778-3BC4-4078-8358-41A90222C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224045" y="1651070"/>
              <a:ext cx="404215" cy="44179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C875B3D-DDBF-4796-9EAE-9E31FB199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213148" y="2134915"/>
              <a:ext cx="404215" cy="44179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597446C-74E6-4542-B564-C50BAEE4F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213148" y="2618760"/>
              <a:ext cx="404215" cy="44179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A664F1E-FFD8-4014-89AA-F64D2FB0D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213147" y="3102605"/>
              <a:ext cx="404215" cy="44179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E7AF540-F020-4586-851F-732C322C5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653577" y="677188"/>
              <a:ext cx="404215" cy="44179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574BF12-186C-4B56-83F5-CD39A011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642679" y="1161033"/>
              <a:ext cx="404215" cy="44179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A459C2-1067-469A-A81D-6324594FA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653576" y="1644878"/>
              <a:ext cx="404215" cy="44179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BD9C5C6-2DD4-46C2-941A-E13677A70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642679" y="2128723"/>
              <a:ext cx="404215" cy="44179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70A5293-3800-45E1-BDF1-5568D8EBD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642679" y="2612568"/>
              <a:ext cx="404215" cy="44179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C600AFB-F586-41AC-925A-D53DB3E32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642678" y="3096413"/>
              <a:ext cx="404215" cy="44179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0747D05-9EE5-46E1-B343-5CAB23DC0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082159" y="683755"/>
              <a:ext cx="404215" cy="44179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D12A060-733B-4769-BA41-CF72729C2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071261" y="1167600"/>
              <a:ext cx="404215" cy="44179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4BFE32-5233-4ACE-966F-75EEAAE80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082158" y="1651445"/>
              <a:ext cx="404215" cy="44179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6FAC4DD-72AC-4BD7-B368-93CDDC537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071261" y="2135290"/>
              <a:ext cx="404215" cy="44179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4802713-3470-4127-BA2B-288EBF241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071261" y="2619135"/>
              <a:ext cx="404215" cy="44179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ADB9548-7AC0-4613-BFB7-C9D3199CF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071260" y="3102980"/>
              <a:ext cx="404215" cy="44179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AC092DE-2BDD-4844-B52B-5A3A872BC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500793" y="683380"/>
              <a:ext cx="404215" cy="44179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A0AB110-B4D9-4773-A6DF-50F00EEB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489895" y="1167225"/>
              <a:ext cx="404215" cy="44179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02CCE50-E627-4D91-9451-7DBCE0641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500792" y="1651070"/>
              <a:ext cx="404215" cy="44179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96EBD94-5743-4842-99E8-FE7B4859F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489895" y="2134915"/>
              <a:ext cx="404215" cy="44179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E84EDEA-D3E6-4331-80A4-FA4AC8631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489895" y="2618760"/>
              <a:ext cx="404215" cy="44179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CDF05DA-492B-49F8-B1FA-755C94D08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489894" y="3102605"/>
              <a:ext cx="404215" cy="44179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6D5D481-9215-443E-9C63-27F4BDC32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930324" y="683380"/>
              <a:ext cx="404215" cy="44179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5C27C64-92FA-4A72-8E70-15207840E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919426" y="1167225"/>
              <a:ext cx="404215" cy="44179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384D804-DF72-4066-B5BE-24E3A61D0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930323" y="1651070"/>
              <a:ext cx="404215" cy="44179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81D8778-05F6-4930-86F7-094B1792C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919426" y="2134915"/>
              <a:ext cx="404215" cy="44179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C7347E0-1990-4B2A-BD0D-DC4F91827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919426" y="2618760"/>
              <a:ext cx="404215" cy="44179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F45EDD1-3120-4539-9C23-49F52936D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359855" y="677188"/>
              <a:ext cx="404215" cy="44179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C4469B0-9EA2-473C-80A4-B18EFB925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348957" y="1161033"/>
              <a:ext cx="404215" cy="44179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77DAA9C-0EA2-4113-835B-408289630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359854" y="1644878"/>
              <a:ext cx="404215" cy="44179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DD3FBB0-977D-404A-8646-60309ECA3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348957" y="2128723"/>
              <a:ext cx="404215" cy="44179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B8B93EA-5154-4493-B1DC-108341EBA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348957" y="2612568"/>
              <a:ext cx="404215" cy="44179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6A67530-C1EE-4B21-B9A7-C5C5E784D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804402" y="677188"/>
              <a:ext cx="404215" cy="44179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966FB16-2B28-4683-8C39-1839A345D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793504" y="1161033"/>
              <a:ext cx="404215" cy="44179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FBD64F3-8C0D-4AE7-A760-55562ED8B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804401" y="1644878"/>
              <a:ext cx="404215" cy="44179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798F9A7-B9D7-42F1-95B5-0CBBB6C796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793504" y="2128723"/>
              <a:ext cx="404215" cy="44179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0AC7D90-D2FF-4DD9-BE93-50A73BEA4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793504" y="2612568"/>
              <a:ext cx="404215" cy="44179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832E7D9-2AE4-479C-82BB-938DB1873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4233933" y="670996"/>
              <a:ext cx="404215" cy="44179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7B4B577-2BCA-4675-8B4E-78F63EC2D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4223035" y="1154841"/>
              <a:ext cx="404215" cy="44179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33A86F0-2D1C-4FA1-80FD-82FCB8939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4233932" y="1638686"/>
              <a:ext cx="404215" cy="44179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2D8B35F-7877-4D60-9DD4-E7D14B982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4223035" y="2122531"/>
              <a:ext cx="404215" cy="44179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EFB9361-748D-44B7-A330-B209968C6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4223035" y="2606376"/>
              <a:ext cx="404215" cy="44179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259622D-6C0E-42FC-B700-84C5AC153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75880" y="201987"/>
              <a:ext cx="404215" cy="441790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A0D022CE-8B16-4D0F-9A8B-711368348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794514" y="201612"/>
              <a:ext cx="404215" cy="44179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E643AFC-2E69-4AF0-8C96-B91A2EFCA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224045" y="201612"/>
              <a:ext cx="404215" cy="44179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828C65-84FC-4E9E-8F1A-D9204A4FE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1653576" y="195420"/>
              <a:ext cx="404215" cy="44179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FEE0EC0-7DC0-4396-9F45-B84B3DE10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082158" y="201987"/>
              <a:ext cx="404215" cy="44179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5A7ECC4-03EA-41B8-BE99-4D685DCE8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500792" y="201612"/>
              <a:ext cx="404215" cy="44179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19FAA56-A3EC-409D-9F62-5B4A4D2E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2930323" y="201612"/>
              <a:ext cx="404215" cy="44179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15366E2-6004-4131-9211-E6D707831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359854" y="195420"/>
              <a:ext cx="404215" cy="44179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44AD7F5-CF9A-4AE4-A898-7205DC111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3804401" y="195420"/>
              <a:ext cx="404215" cy="44179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84BE43A-4564-4CEB-8BA4-C582976E7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1798" r="14444" b="20699"/>
            <a:stretch/>
          </p:blipFill>
          <p:spPr>
            <a:xfrm>
              <a:off x="4233932" y="189228"/>
              <a:ext cx="404215" cy="44179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CA52382-8C96-4E08-AC7F-C9E51A856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77" t="1798" r="14444" b="20699"/>
            <a:stretch/>
          </p:blipFill>
          <p:spPr>
            <a:xfrm>
              <a:off x="3963602" y="1163110"/>
              <a:ext cx="244417" cy="44179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956B958-19E7-4A45-807C-850D98A16877}"/>
              </a:ext>
            </a:extLst>
          </p:cNvPr>
          <p:cNvSpPr txBox="1"/>
          <p:nvPr/>
        </p:nvSpPr>
        <p:spPr>
          <a:xfrm>
            <a:off x="5216435" y="4876800"/>
            <a:ext cx="4015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Bixler, et al. Hepatology Communications 2023; Wong RJ, et al. Hepatology. 2021</a:t>
            </a:r>
          </a:p>
        </p:txBody>
      </p:sp>
    </p:spTree>
    <p:extLst>
      <p:ext uri="{BB962C8B-B14F-4D97-AF65-F5344CB8AC3E}">
        <p14:creationId xmlns:p14="http://schemas.microsoft.com/office/powerpoint/2010/main" val="17696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08749-845B-F30A-993D-64B0824D9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Blood collection </a:t>
            </a:r>
            <a:r>
              <a:rPr lang="en-US" i="1" dirty="0"/>
              <a:t>immediately</a:t>
            </a:r>
            <a:r>
              <a:rPr lang="en-US" dirty="0"/>
              <a:t> after vaccination is not recommended </a:t>
            </a:r>
          </a:p>
          <a:p>
            <a:endParaRPr lang="en-US" dirty="0"/>
          </a:p>
          <a:p>
            <a:r>
              <a:rPr lang="en-US" dirty="0"/>
              <a:t>HBsAg positivity has been reported for up to 18 days after vaccination </a:t>
            </a:r>
          </a:p>
          <a:p>
            <a:endParaRPr lang="en-US" dirty="0"/>
          </a:p>
          <a:p>
            <a:r>
              <a:rPr lang="en-US" dirty="0">
                <a:cs typeface="Calibri" panose="020F0502020204030204" pitchFamily="34" charset="0"/>
              </a:rPr>
              <a:t>One-time screening with a triple panel should still be offered during future visits, where blood draw is available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8EFE8F-8399-0164-1750-799C3BA7003D}"/>
              </a:ext>
            </a:extLst>
          </p:cNvPr>
          <p:cNvSpPr/>
          <p:nvPr/>
        </p:nvSpPr>
        <p:spPr>
          <a:xfrm>
            <a:off x="0" y="1"/>
            <a:ext cx="9144000" cy="1063229"/>
          </a:xfrm>
          <a:prstGeom prst="rect">
            <a:avLst/>
          </a:prstGeom>
          <a:solidFill>
            <a:srgbClr val="007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A444F81B-39BB-E956-C577-20C285B8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Can you draw blood for hepatitis B serology after administering the vaccine?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1E1FD-A41D-10C1-C77C-9556E1688349}"/>
              </a:ext>
            </a:extLst>
          </p:cNvPr>
          <p:cNvSpPr txBox="1"/>
          <p:nvPr/>
        </p:nvSpPr>
        <p:spPr>
          <a:xfrm>
            <a:off x="1493519" y="4810563"/>
            <a:ext cx="85039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Schillie S (2018) MMWR;67(No. RR-1) ;</a:t>
            </a:r>
            <a:r>
              <a:rPr lang="en-US" sz="1050" b="0" i="0" dirty="0" err="1">
                <a:solidFill>
                  <a:srgbClr val="222222"/>
                </a:solidFill>
                <a:effectLst/>
                <a:latin typeface="Franklin Gothic Book" panose="020B0503020102020204" pitchFamily="34" charset="0"/>
              </a:rPr>
              <a:t>Campioli</a:t>
            </a:r>
            <a:r>
              <a:rPr lang="en-US" sz="1050" dirty="0">
                <a:solidFill>
                  <a:srgbClr val="222222"/>
                </a:solidFill>
                <a:latin typeface="Franklin Gothic Book" panose="020B0503020102020204" pitchFamily="34" charset="0"/>
              </a:rPr>
              <a:t> CC 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Franklin Gothic Book" panose="020B0503020102020204" pitchFamily="34" charset="0"/>
              </a:rPr>
              <a:t>(2021). </a:t>
            </a:r>
            <a:r>
              <a:rPr lang="en-US" sz="1050" b="0" dirty="0">
                <a:solidFill>
                  <a:srgbClr val="222222"/>
                </a:solidFill>
                <a:effectLst/>
                <a:latin typeface="Franklin Gothic Book" panose="020B0503020102020204" pitchFamily="34" charset="0"/>
              </a:rPr>
              <a:t>Mayo Clinic Proceedings: Innovations, Quality &amp; Outcomes</a:t>
            </a:r>
            <a:r>
              <a:rPr lang="en-US" sz="1050" dirty="0">
                <a:solidFill>
                  <a:srgbClr val="222222"/>
                </a:solidFill>
                <a:latin typeface="Franklin Gothic Book" panose="020B0503020102020204" pitchFamily="34" charset="0"/>
              </a:rPr>
              <a:t>;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Franklin Gothic Book" panose="020B0503020102020204" pitchFamily="34" charset="0"/>
              </a:rPr>
              <a:t>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Franklin Gothic Book" panose="020B0503020102020204" pitchFamily="34" charset="0"/>
              </a:rPr>
              <a:t>5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Franklin Gothic Book" panose="020B0503020102020204" pitchFamily="34" charset="0"/>
              </a:rPr>
              <a:t>(3), 542-547.</a:t>
            </a:r>
            <a:endParaRPr lang="en-US" sz="105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2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6D7298-95B2-2DE8-AAB2-C1E33D90DCD5}"/>
              </a:ext>
            </a:extLst>
          </p:cNvPr>
          <p:cNvSpPr/>
          <p:nvPr/>
        </p:nvSpPr>
        <p:spPr>
          <a:xfrm>
            <a:off x="0" y="1"/>
            <a:ext cx="9144000" cy="1063229"/>
          </a:xfrm>
          <a:prstGeom prst="rect">
            <a:avLst/>
          </a:prstGeom>
          <a:solidFill>
            <a:srgbClr val="007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1DF89-8D75-A2B0-25BA-CFE5C8BE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What if the provider can’t offer screening at the time of Hep B vaccination?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6E7EF-7C48-E88C-9847-11CA02D08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  <a:p>
            <a:r>
              <a:rPr lang="en-US" sz="2000" dirty="0">
                <a:cs typeface="Calibri" panose="020F0502020204030204" pitchFamily="34" charset="0"/>
              </a:rPr>
              <a:t>Screening should not be a barrier to </a:t>
            </a:r>
            <a:r>
              <a:rPr lang="en-US" sz="2000" dirty="0" err="1">
                <a:cs typeface="Calibri" panose="020F0502020204030204" pitchFamily="34" charset="0"/>
              </a:rPr>
              <a:t>HepB</a:t>
            </a:r>
            <a:r>
              <a:rPr lang="en-US" sz="2000" dirty="0">
                <a:cs typeface="Calibri" panose="020F0502020204030204" pitchFamily="34" charset="0"/>
              </a:rPr>
              <a:t> vaccination </a:t>
            </a:r>
          </a:p>
          <a:p>
            <a:endParaRPr lang="en-US" sz="2000" dirty="0">
              <a:cs typeface="Calibri" panose="020F0502020204030204" pitchFamily="34" charset="0"/>
            </a:endParaRPr>
          </a:p>
          <a:p>
            <a:r>
              <a:rPr lang="en-US" sz="2000" dirty="0">
                <a:cs typeface="Calibri" panose="020F0502020204030204" pitchFamily="34" charset="0"/>
              </a:rPr>
              <a:t>One-time screening with a triple panel should still be offered during future visits, where blood draw is available </a:t>
            </a:r>
          </a:p>
          <a:p>
            <a:pPr lvl="1"/>
            <a:r>
              <a:rPr lang="en-US" sz="1600" dirty="0">
                <a:cs typeface="Calibri" panose="020F0502020204030204" pitchFamily="34" charset="0"/>
              </a:rPr>
              <a:t>cost-effective </a:t>
            </a:r>
          </a:p>
          <a:p>
            <a:endParaRPr lang="en-US" sz="2000" dirty="0">
              <a:cs typeface="Calibri" panose="020F0502020204030204" pitchFamily="34" charset="0"/>
            </a:endParaRPr>
          </a:p>
          <a:p>
            <a:r>
              <a:rPr lang="en-US" sz="2000" dirty="0"/>
              <a:t>Transient HBsAg positivity can occur up to 18 days after vaccination 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7C4DF-9C78-5F37-A51D-CA7728E863CC}"/>
              </a:ext>
            </a:extLst>
          </p:cNvPr>
          <p:cNvSpPr txBox="1"/>
          <p:nvPr/>
        </p:nvSpPr>
        <p:spPr>
          <a:xfrm>
            <a:off x="1271451" y="4810563"/>
            <a:ext cx="787254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Schillie S (2018) MMWR;67(No. RR-1) ;</a:t>
            </a:r>
            <a:r>
              <a:rPr lang="en-US" sz="1050" b="0" i="0" dirty="0" err="1">
                <a:solidFill>
                  <a:srgbClr val="222222"/>
                </a:solidFill>
                <a:effectLst/>
                <a:latin typeface="Franklin Gothic Book" panose="020B0503020102020204" pitchFamily="34" charset="0"/>
              </a:rPr>
              <a:t>Campioli</a:t>
            </a:r>
            <a:r>
              <a:rPr lang="en-US" sz="1050" dirty="0">
                <a:solidFill>
                  <a:srgbClr val="222222"/>
                </a:solidFill>
                <a:latin typeface="Franklin Gothic Book" panose="020B0503020102020204" pitchFamily="34" charset="0"/>
              </a:rPr>
              <a:t> CC 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Franklin Gothic Book" panose="020B0503020102020204" pitchFamily="34" charset="0"/>
              </a:rPr>
              <a:t>(2021). </a:t>
            </a:r>
            <a:r>
              <a:rPr lang="en-US" sz="1050" b="0" dirty="0">
                <a:solidFill>
                  <a:srgbClr val="222222"/>
                </a:solidFill>
                <a:effectLst/>
                <a:latin typeface="Franklin Gothic Book" panose="020B0503020102020204" pitchFamily="34" charset="0"/>
              </a:rPr>
              <a:t>Mayo Clinic Proceedings: Innovations, Quality &amp; Outcomes</a:t>
            </a:r>
            <a:r>
              <a:rPr lang="en-US" sz="1050" dirty="0">
                <a:solidFill>
                  <a:srgbClr val="222222"/>
                </a:solidFill>
                <a:latin typeface="Franklin Gothic Book" panose="020B0503020102020204" pitchFamily="34" charset="0"/>
              </a:rPr>
              <a:t>;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Franklin Gothic Book" panose="020B0503020102020204" pitchFamily="34" charset="0"/>
              </a:rPr>
              <a:t>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Franklin Gothic Book" panose="020B0503020102020204" pitchFamily="34" charset="0"/>
              </a:rPr>
              <a:t>5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Franklin Gothic Book" panose="020B0503020102020204" pitchFamily="34" charset="0"/>
              </a:rPr>
              <a:t>(3), 542-547.</a:t>
            </a:r>
            <a:endParaRPr lang="en-US" sz="105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D35667-08F9-A62B-3D0A-5E89F9C8DFD0}"/>
              </a:ext>
            </a:extLst>
          </p:cNvPr>
          <p:cNvSpPr/>
          <p:nvPr/>
        </p:nvSpPr>
        <p:spPr>
          <a:xfrm>
            <a:off x="0" y="1"/>
            <a:ext cx="9144000" cy="1063229"/>
          </a:xfrm>
          <a:prstGeom prst="rect">
            <a:avLst/>
          </a:prstGeom>
          <a:solidFill>
            <a:srgbClr val="007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634BB-AC91-FDD6-86E4-3579BF2709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6348" y="1172816"/>
            <a:ext cx="8090452" cy="3548269"/>
          </a:xfrm>
        </p:spPr>
        <p:txBody>
          <a:bodyPr/>
          <a:lstStyle/>
          <a:p>
            <a:r>
              <a:rPr lang="en-US" sz="2000" dirty="0"/>
              <a:t>Serologic testing for immunity is not routinely recommended after vaccination of infants, children, or adults except in specific populations.</a:t>
            </a:r>
          </a:p>
          <a:p>
            <a:r>
              <a:rPr lang="en-US" sz="2000" dirty="0"/>
              <a:t>Postvaccination serologic testing 1-2 months after vaccination recommended for the following people whose subsequent clinical management depends on knowledge of their immune status: </a:t>
            </a:r>
          </a:p>
          <a:p>
            <a:pPr lvl="1"/>
            <a:r>
              <a:rPr lang="en-US" sz="1100" dirty="0"/>
              <a:t>infants born to HBsAg-positive person and infants born to gestational parent whose HBsAg status remains unknown (e.g., infants safely surrendered shortly after birth) </a:t>
            </a:r>
          </a:p>
          <a:p>
            <a:pPr lvl="1"/>
            <a:r>
              <a:rPr lang="en-US" sz="1100" dirty="0"/>
              <a:t>healthcare providers and public safety workers at risk for blood or body fluid exposure</a:t>
            </a:r>
          </a:p>
          <a:p>
            <a:pPr lvl="1"/>
            <a:r>
              <a:rPr lang="en-US" sz="1100" dirty="0"/>
              <a:t>hemodialysis patients (and other persons who might require outpatient hemodialysis), </a:t>
            </a:r>
          </a:p>
          <a:p>
            <a:pPr lvl="1"/>
            <a:r>
              <a:rPr lang="en-US" sz="1100" dirty="0"/>
              <a:t>people with an HIV infection </a:t>
            </a:r>
          </a:p>
          <a:p>
            <a:pPr lvl="1"/>
            <a:r>
              <a:rPr lang="en-US" sz="1100" dirty="0"/>
              <a:t>sex partners of HBsAg-positive persons, to determine the need for revaccination and for other methods of protection against HBV infection.</a:t>
            </a:r>
          </a:p>
          <a:p>
            <a:pPr lvl="1"/>
            <a:r>
              <a:rPr lang="en-US" sz="1100" dirty="0"/>
              <a:t>other immunocompromised persons (e.g., hematopoietic stem-cell transplant recipients or persons receiving chemotherapy), to determine the need for revaccination and the type of follow-up testing</a:t>
            </a:r>
          </a:p>
          <a:p>
            <a:pPr lvl="1"/>
            <a:endParaRPr lang="en-US" sz="11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CDA54BE-F46A-6D39-99C8-818BDE0A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When should you repeat hepatitis B testing after vaccination?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827C8-0F77-B115-5CAF-09D15C85288E}"/>
              </a:ext>
            </a:extLst>
          </p:cNvPr>
          <p:cNvSpPr txBox="1"/>
          <p:nvPr/>
        </p:nvSpPr>
        <p:spPr>
          <a:xfrm>
            <a:off x="1560445" y="4830671"/>
            <a:ext cx="75835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9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Schillie 2018, </a:t>
            </a:r>
            <a:r>
              <a:rPr lang="en-US" sz="9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Prevention of Hepatitis B Virus Infection in the United States: Recommendations of the Advisory Committee on Immunization Practices. MMWR.</a:t>
            </a:r>
            <a:endParaRPr lang="en-US" sz="9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8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2598-4E38-D2BB-ABC7-2AFC522D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Hypothetical Clinical Scenarios </a:t>
            </a:r>
          </a:p>
        </p:txBody>
      </p:sp>
    </p:spTree>
    <p:extLst>
      <p:ext uri="{BB962C8B-B14F-4D97-AF65-F5344CB8AC3E}">
        <p14:creationId xmlns:p14="http://schemas.microsoft.com/office/powerpoint/2010/main" val="84722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D8777F-6D7D-A594-A4EF-F5E9D0F67275}"/>
              </a:ext>
            </a:extLst>
          </p:cNvPr>
          <p:cNvSpPr/>
          <p:nvPr/>
        </p:nvSpPr>
        <p:spPr>
          <a:xfrm>
            <a:off x="-1" y="0"/>
            <a:ext cx="2354783" cy="5058803"/>
          </a:xfrm>
          <a:prstGeom prst="rect">
            <a:avLst/>
          </a:prstGeom>
          <a:solidFill>
            <a:srgbClr val="86B2D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6D34E-8B0B-A99A-256E-2F03BD799107}"/>
              </a:ext>
            </a:extLst>
          </p:cNvPr>
          <p:cNvSpPr txBox="1"/>
          <p:nvPr/>
        </p:nvSpPr>
        <p:spPr>
          <a:xfrm>
            <a:off x="482633" y="804810"/>
            <a:ext cx="19342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889"/>
                </a:solidFill>
                <a:latin typeface="Calibri" panose="020F0502020204030204" pitchFamily="34" charset="0"/>
              </a:rPr>
              <a:t>Jamal, 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No HBV risk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A year ago received 1</a:t>
            </a:r>
            <a:r>
              <a:rPr lang="en-US" sz="1400" baseline="30000">
                <a:solidFill>
                  <a:srgbClr val="000000"/>
                </a:solidFill>
                <a:latin typeface="Calibri" panose="020F0502020204030204" pitchFamily="34" charset="0"/>
              </a:rPr>
              <a:t>st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Calibri" panose="020F0502020204030204" pitchFamily="34" charset="0"/>
              </a:rPr>
              <a:t>hepB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 dose (of a 3-dose series)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Wants another 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No evidence of prior screening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156D3D-5331-17D4-0888-FC0F670AF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5232" y="804810"/>
            <a:ext cx="0" cy="1858598"/>
          </a:xfrm>
          <a:prstGeom prst="line">
            <a:avLst/>
          </a:prstGeom>
          <a:ln w="38100" cap="rnd">
            <a:solidFill>
              <a:srgbClr val="007889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94A8D9FB-9FCE-6647-5F94-A8E4FB05040B}"/>
              </a:ext>
            </a:extLst>
          </p:cNvPr>
          <p:cNvSpPr txBox="1">
            <a:spLocks/>
          </p:cNvSpPr>
          <p:nvPr/>
        </p:nvSpPr>
        <p:spPr>
          <a:xfrm>
            <a:off x="2478927" y="5994"/>
            <a:ext cx="6665072" cy="857250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rgbClr val="00788A"/>
                </a:solidFill>
                <a:effectLst/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r>
              <a:rPr lang="en-US"/>
              <a:t>Visit 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F82C8A4-901B-95EB-85A1-158A537B0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232" y="2917880"/>
            <a:ext cx="1672928" cy="167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1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D8777F-6D7D-A594-A4EF-F5E9D0F67275}"/>
              </a:ext>
            </a:extLst>
          </p:cNvPr>
          <p:cNvSpPr/>
          <p:nvPr/>
        </p:nvSpPr>
        <p:spPr>
          <a:xfrm>
            <a:off x="-1" y="0"/>
            <a:ext cx="2354783" cy="5058803"/>
          </a:xfrm>
          <a:prstGeom prst="rect">
            <a:avLst/>
          </a:prstGeom>
          <a:solidFill>
            <a:srgbClr val="86B2D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6D34E-8B0B-A99A-256E-2F03BD799107}"/>
              </a:ext>
            </a:extLst>
          </p:cNvPr>
          <p:cNvSpPr txBox="1"/>
          <p:nvPr/>
        </p:nvSpPr>
        <p:spPr>
          <a:xfrm>
            <a:off x="482633" y="804810"/>
            <a:ext cx="19342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889"/>
                </a:solidFill>
                <a:latin typeface="Calibri" panose="020F0502020204030204" pitchFamily="34" charset="0"/>
              </a:rPr>
              <a:t>Jamal, 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No HBV risk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A year ago received 1</a:t>
            </a:r>
            <a:r>
              <a:rPr lang="en-US" sz="1400" baseline="30000">
                <a:solidFill>
                  <a:srgbClr val="000000"/>
                </a:solidFill>
                <a:latin typeface="Calibri" panose="020F0502020204030204" pitchFamily="34" charset="0"/>
              </a:rPr>
              <a:t>st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Calibri" panose="020F0502020204030204" pitchFamily="34" charset="0"/>
              </a:rPr>
              <a:t>hepB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 dose (of a 3-dose series)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Wants another 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No evidence of prior screening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156D3D-5331-17D4-0888-FC0F670AF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5232" y="804810"/>
            <a:ext cx="0" cy="1858598"/>
          </a:xfrm>
          <a:prstGeom prst="line">
            <a:avLst/>
          </a:prstGeom>
          <a:ln w="38100" cap="rnd">
            <a:solidFill>
              <a:srgbClr val="007889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94A8D9FB-9FCE-6647-5F94-A8E4FB05040B}"/>
              </a:ext>
            </a:extLst>
          </p:cNvPr>
          <p:cNvSpPr txBox="1">
            <a:spLocks/>
          </p:cNvSpPr>
          <p:nvPr/>
        </p:nvSpPr>
        <p:spPr>
          <a:xfrm>
            <a:off x="2478927" y="5994"/>
            <a:ext cx="6665072" cy="857250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rgbClr val="00788A"/>
                </a:solidFill>
                <a:effectLst/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r>
              <a:rPr lang="en-US"/>
              <a:t>Visit 1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1E9DA503-8D08-B958-16AD-25733B5794C3}"/>
              </a:ext>
            </a:extLst>
          </p:cNvPr>
          <p:cNvSpPr/>
          <p:nvPr/>
        </p:nvSpPr>
        <p:spPr>
          <a:xfrm>
            <a:off x="7928336" y="3708212"/>
            <a:ext cx="1182063" cy="1061954"/>
          </a:xfrm>
          <a:prstGeom prst="flowChartProcess">
            <a:avLst/>
          </a:prstGeom>
          <a:noFill/>
          <a:ln w="317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350700009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89458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249129" y="-15971"/>
                          <a:pt x="529521" y="17914"/>
                          <a:pt x="689458" y="0"/>
                        </a:cubicBezTo>
                        <a:cubicBezTo>
                          <a:pt x="849395" y="-17914"/>
                          <a:pt x="1052575" y="-21260"/>
                          <a:pt x="1325880" y="0"/>
                        </a:cubicBezTo>
                        <a:cubicBezTo>
                          <a:pt x="1332425" y="148373"/>
                          <a:pt x="1309725" y="274179"/>
                          <a:pt x="1325880" y="457200"/>
                        </a:cubicBezTo>
                        <a:cubicBezTo>
                          <a:pt x="1140170" y="456426"/>
                          <a:pt x="901786" y="482886"/>
                          <a:pt x="702716" y="457200"/>
                        </a:cubicBezTo>
                        <a:cubicBezTo>
                          <a:pt x="503646" y="431514"/>
                          <a:pt x="289974" y="486994"/>
                          <a:pt x="0" y="457200"/>
                        </a:cubicBezTo>
                        <a:cubicBezTo>
                          <a:pt x="18807" y="314828"/>
                          <a:pt x="-17503" y="107335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135466" y="-17582"/>
                          <a:pt x="485038" y="5579"/>
                          <a:pt x="623164" y="0"/>
                        </a:cubicBezTo>
                        <a:cubicBezTo>
                          <a:pt x="761290" y="-5579"/>
                          <a:pt x="1015488" y="25314"/>
                          <a:pt x="1325880" y="0"/>
                        </a:cubicBezTo>
                        <a:cubicBezTo>
                          <a:pt x="1307730" y="163980"/>
                          <a:pt x="1336391" y="291202"/>
                          <a:pt x="1325880" y="457200"/>
                        </a:cubicBezTo>
                        <a:cubicBezTo>
                          <a:pt x="1154074" y="437358"/>
                          <a:pt x="847866" y="471664"/>
                          <a:pt x="636422" y="457200"/>
                        </a:cubicBezTo>
                        <a:cubicBezTo>
                          <a:pt x="424978" y="442736"/>
                          <a:pt x="279890" y="454165"/>
                          <a:pt x="0" y="457200"/>
                        </a:cubicBezTo>
                        <a:cubicBezTo>
                          <a:pt x="-3130" y="348260"/>
                          <a:pt x="-8568" y="1406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Offer testing </a:t>
            </a:r>
            <a:r>
              <a:rPr lang="en-US" sz="990" u="sng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if</a:t>
            </a:r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the exposure occurred before vaccination (while susceptible) </a:t>
            </a:r>
            <a:r>
              <a:rPr lang="en-US" sz="990" u="sng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and</a:t>
            </a:r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after the previous HBV test(s) 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D084241D-C041-7089-C1E9-11DE790EE0D7}"/>
              </a:ext>
            </a:extLst>
          </p:cNvPr>
          <p:cNvSpPr/>
          <p:nvPr/>
        </p:nvSpPr>
        <p:spPr>
          <a:xfrm>
            <a:off x="2478927" y="1568965"/>
            <a:ext cx="854914" cy="2560488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350700009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89458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249129" y="-15971"/>
                          <a:pt x="529521" y="17914"/>
                          <a:pt x="689458" y="0"/>
                        </a:cubicBezTo>
                        <a:cubicBezTo>
                          <a:pt x="849395" y="-17914"/>
                          <a:pt x="1052575" y="-21260"/>
                          <a:pt x="1325880" y="0"/>
                        </a:cubicBezTo>
                        <a:cubicBezTo>
                          <a:pt x="1332425" y="148373"/>
                          <a:pt x="1309725" y="274179"/>
                          <a:pt x="1325880" y="457200"/>
                        </a:cubicBezTo>
                        <a:cubicBezTo>
                          <a:pt x="1140170" y="456426"/>
                          <a:pt x="901786" y="482886"/>
                          <a:pt x="702716" y="457200"/>
                        </a:cubicBezTo>
                        <a:cubicBezTo>
                          <a:pt x="503646" y="431514"/>
                          <a:pt x="289974" y="486994"/>
                          <a:pt x="0" y="457200"/>
                        </a:cubicBezTo>
                        <a:cubicBezTo>
                          <a:pt x="18807" y="314828"/>
                          <a:pt x="-17503" y="107335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135466" y="-17582"/>
                          <a:pt x="485038" y="5579"/>
                          <a:pt x="623164" y="0"/>
                        </a:cubicBezTo>
                        <a:cubicBezTo>
                          <a:pt x="761290" y="-5579"/>
                          <a:pt x="1015488" y="25314"/>
                          <a:pt x="1325880" y="0"/>
                        </a:cubicBezTo>
                        <a:cubicBezTo>
                          <a:pt x="1307730" y="163980"/>
                          <a:pt x="1336391" y="291202"/>
                          <a:pt x="1325880" y="457200"/>
                        </a:cubicBezTo>
                        <a:cubicBezTo>
                          <a:pt x="1154074" y="437358"/>
                          <a:pt x="847866" y="471664"/>
                          <a:pt x="636422" y="457200"/>
                        </a:cubicBezTo>
                        <a:cubicBezTo>
                          <a:pt x="424978" y="442736"/>
                          <a:pt x="279890" y="454165"/>
                          <a:pt x="0" y="457200"/>
                        </a:cubicBezTo>
                        <a:cubicBezTo>
                          <a:pt x="-3130" y="348260"/>
                          <a:pt x="-8568" y="1406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 b="1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Completed</a:t>
            </a:r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hepatitis B vaccine series?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31E3CC9-C2D6-E067-93F1-FA636AECB1B5}"/>
              </a:ext>
            </a:extLst>
          </p:cNvPr>
          <p:cNvSpPr/>
          <p:nvPr/>
        </p:nvSpPr>
        <p:spPr>
          <a:xfrm>
            <a:off x="3424724" y="1634507"/>
            <a:ext cx="814986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No/</a:t>
            </a:r>
            <a:r>
              <a:rPr lang="en-US" sz="990" err="1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Unk</a:t>
            </a:r>
            <a:endParaRPr lang="en-US" sz="990">
              <a:solidFill>
                <a:schemeClr val="bg2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27883EA-7C79-484F-C43A-14633765D34F}"/>
              </a:ext>
            </a:extLst>
          </p:cNvPr>
          <p:cNvSpPr/>
          <p:nvPr/>
        </p:nvSpPr>
        <p:spPr>
          <a:xfrm>
            <a:off x="4303289" y="2814281"/>
            <a:ext cx="759635" cy="1413999"/>
          </a:xfrm>
          <a:prstGeom prst="flowChartProcess">
            <a:avLst/>
          </a:prstGeom>
          <a:noFill/>
          <a:ln w="317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Previously screened for HBV infection?</a:t>
            </a: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9744DC27-DBC9-7D64-DDF9-CABB37DA7860}"/>
              </a:ext>
            </a:extLst>
          </p:cNvPr>
          <p:cNvSpPr/>
          <p:nvPr/>
        </p:nvSpPr>
        <p:spPr>
          <a:xfrm>
            <a:off x="7876907" y="966712"/>
            <a:ext cx="1237116" cy="388945"/>
          </a:xfrm>
          <a:prstGeom prst="flowChartProcess">
            <a:avLst/>
          </a:prstGeom>
          <a:solidFill>
            <a:srgbClr val="005DAA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78" tIns="36739" rIns="73478" bIns="36739" rtlCol="0" anchor="ctr"/>
          <a:lstStyle/>
          <a:p>
            <a:pPr algn="ctr"/>
            <a:r>
              <a:rPr lang="en-US" sz="990" b="1">
                <a:solidFill>
                  <a:schemeClr val="bg2"/>
                </a:solidFill>
                <a:latin typeface="Franklin Gothic Book" panose="020B0503020102020204" pitchFamily="34" charset="0"/>
                <a:cs typeface="Calibri"/>
              </a:rPr>
              <a:t>Offer screening and vaccine</a:t>
            </a:r>
            <a:r>
              <a:rPr lang="en-US" sz="990" baseline="30000">
                <a:solidFill>
                  <a:schemeClr val="bg2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990" b="1">
              <a:solidFill>
                <a:schemeClr val="bg2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D053B6C-4D57-AB8B-FC9B-9E9145BEADE5}"/>
              </a:ext>
            </a:extLst>
          </p:cNvPr>
          <p:cNvSpPr/>
          <p:nvPr/>
        </p:nvSpPr>
        <p:spPr>
          <a:xfrm>
            <a:off x="5172490" y="2709716"/>
            <a:ext cx="2481570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No/Unknown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C98EDB2-4835-79E1-830F-6086A3BAC565}"/>
              </a:ext>
            </a:extLst>
          </p:cNvPr>
          <p:cNvSpPr/>
          <p:nvPr/>
        </p:nvSpPr>
        <p:spPr>
          <a:xfrm>
            <a:off x="5146933" y="1986592"/>
            <a:ext cx="736763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AEFAD3F-CA37-1017-9017-ACBB8B1B9D8B}"/>
              </a:ext>
            </a:extLst>
          </p:cNvPr>
          <p:cNvSpPr/>
          <p:nvPr/>
        </p:nvSpPr>
        <p:spPr>
          <a:xfrm>
            <a:off x="5180507" y="1005223"/>
            <a:ext cx="2488736" cy="400983"/>
          </a:xfrm>
          <a:prstGeom prst="rightArrow">
            <a:avLst>
              <a:gd name="adj1" fmla="val 50000"/>
              <a:gd name="adj2" fmla="val 33052"/>
            </a:avLst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No/Unknown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A453B3A1-F515-11D1-1025-E026788D0C30}"/>
              </a:ext>
            </a:extLst>
          </p:cNvPr>
          <p:cNvSpPr/>
          <p:nvPr/>
        </p:nvSpPr>
        <p:spPr>
          <a:xfrm>
            <a:off x="5920241" y="1406206"/>
            <a:ext cx="991852" cy="1303509"/>
          </a:xfrm>
          <a:prstGeom prst="flowChartProcess">
            <a:avLst/>
          </a:prstGeom>
          <a:noFill/>
          <a:ln w="317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30000"/>
              </a:spcBef>
              <a:defRPr/>
            </a:pPr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Had an activity, exposure, or condition associated with increased risk since the last screening?</a:t>
            </a:r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</a:rPr>
              <a:t> </a:t>
            </a:r>
            <a:endParaRPr lang="en-US" sz="990" baseline="30000">
              <a:solidFill>
                <a:srgbClr val="000000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5E226E1-FC9A-15A7-1F36-AE5E49979B15}"/>
              </a:ext>
            </a:extLst>
          </p:cNvPr>
          <p:cNvSpPr/>
          <p:nvPr/>
        </p:nvSpPr>
        <p:spPr>
          <a:xfrm>
            <a:off x="7002976" y="2080059"/>
            <a:ext cx="651084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30A7348-C81D-58B6-B27F-BF31CC39DF3A}"/>
              </a:ext>
            </a:extLst>
          </p:cNvPr>
          <p:cNvSpPr/>
          <p:nvPr/>
        </p:nvSpPr>
        <p:spPr>
          <a:xfrm>
            <a:off x="7002976" y="1487618"/>
            <a:ext cx="651084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</a:t>
            </a: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6989568C-4ED0-F35E-8F51-1754B3823F00}"/>
              </a:ext>
            </a:extLst>
          </p:cNvPr>
          <p:cNvSpPr/>
          <p:nvPr/>
        </p:nvSpPr>
        <p:spPr>
          <a:xfrm>
            <a:off x="7875308" y="1927198"/>
            <a:ext cx="1237116" cy="605242"/>
          </a:xfrm>
          <a:prstGeom prst="flowChartProcess">
            <a:avLst/>
          </a:prstGeom>
          <a:noFill/>
          <a:ln w="317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78" tIns="36739" rIns="73478" bIns="36739"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/>
              </a:rPr>
              <a:t>Offer testing and</a:t>
            </a:r>
            <a:r>
              <a:rPr lang="en-US" sz="990" u="sng">
                <a:solidFill>
                  <a:srgbClr val="000000"/>
                </a:solidFill>
                <a:latin typeface="Franklin Gothic Book" panose="020B0503020102020204" pitchFamily="34" charset="0"/>
                <a:cs typeface="Calibri"/>
              </a:rPr>
              <a:t> </a:t>
            </a:r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/>
              </a:rPr>
              <a:t>vaccine </a:t>
            </a:r>
            <a:endParaRPr lang="en-US" sz="990" baseline="30000">
              <a:solidFill>
                <a:srgbClr val="000000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8E1F07D9-D002-9732-28E2-7F21D2A969C6}"/>
              </a:ext>
            </a:extLst>
          </p:cNvPr>
          <p:cNvSpPr/>
          <p:nvPr/>
        </p:nvSpPr>
        <p:spPr>
          <a:xfrm>
            <a:off x="7894735" y="1482603"/>
            <a:ext cx="1215664" cy="299254"/>
          </a:xfrm>
          <a:prstGeom prst="flowChartProcess">
            <a:avLst/>
          </a:prstGeom>
          <a:noFill/>
          <a:ln w="317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78" tIns="36739" rIns="73478" bIns="36739"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/>
              </a:rPr>
              <a:t>Offer vaccine</a:t>
            </a:r>
            <a:endParaRPr lang="en-US" sz="990" baseline="30000">
              <a:solidFill>
                <a:srgbClr val="000000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FF30AE0F-1679-8EFD-9E15-8BCEE03B3172}"/>
              </a:ext>
            </a:extLst>
          </p:cNvPr>
          <p:cNvSpPr/>
          <p:nvPr/>
        </p:nvSpPr>
        <p:spPr>
          <a:xfrm>
            <a:off x="7895885" y="2663408"/>
            <a:ext cx="1214514" cy="388945"/>
          </a:xfrm>
          <a:prstGeom prst="flowChartProcess">
            <a:avLst/>
          </a:prstGeom>
          <a:noFill/>
          <a:ln w="317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Offer screening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A094860E-5B9A-B11C-BF9F-9CF156437756}"/>
              </a:ext>
            </a:extLst>
          </p:cNvPr>
          <p:cNvSpPr/>
          <p:nvPr/>
        </p:nvSpPr>
        <p:spPr>
          <a:xfrm>
            <a:off x="4303290" y="1110926"/>
            <a:ext cx="759634" cy="1413999"/>
          </a:xfrm>
          <a:prstGeom prst="flowChartProcess">
            <a:avLst/>
          </a:prstGeom>
          <a:solidFill>
            <a:srgbClr val="005DAA"/>
          </a:solidFill>
          <a:ln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Previously screened</a:t>
            </a:r>
            <a:r>
              <a:rPr lang="en-US" sz="990" baseline="30000">
                <a:solidFill>
                  <a:schemeClr val="bg2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90">
                <a:solidFill>
                  <a:schemeClr val="bg2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for HBV infection?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76CC17C7-7F5D-FDEA-D225-1BB6F6733E52}"/>
              </a:ext>
            </a:extLst>
          </p:cNvPr>
          <p:cNvSpPr/>
          <p:nvPr/>
        </p:nvSpPr>
        <p:spPr>
          <a:xfrm>
            <a:off x="7928336" y="3298008"/>
            <a:ext cx="1182063" cy="299254"/>
          </a:xfrm>
          <a:prstGeom prst="flowChartProcess">
            <a:avLst/>
          </a:prstGeom>
          <a:noFill/>
          <a:ln w="317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698404503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23164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702716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94395" y="-6116"/>
                          <a:pt x="416845" y="-8050"/>
                          <a:pt x="623164" y="0"/>
                        </a:cubicBezTo>
                        <a:cubicBezTo>
                          <a:pt x="829483" y="8050"/>
                          <a:pt x="1008077" y="-19875"/>
                          <a:pt x="1325880" y="0"/>
                        </a:cubicBezTo>
                        <a:cubicBezTo>
                          <a:pt x="1317558" y="109832"/>
                          <a:pt x="1317915" y="359219"/>
                          <a:pt x="1325880" y="457200"/>
                        </a:cubicBezTo>
                        <a:cubicBezTo>
                          <a:pt x="1172741" y="461460"/>
                          <a:pt x="878740" y="464437"/>
                          <a:pt x="702716" y="457200"/>
                        </a:cubicBezTo>
                        <a:cubicBezTo>
                          <a:pt x="526692" y="449963"/>
                          <a:pt x="205441" y="446342"/>
                          <a:pt x="0" y="457200"/>
                        </a:cubicBezTo>
                        <a:cubicBezTo>
                          <a:pt x="20963" y="356712"/>
                          <a:pt x="-15339" y="127309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88424" y="10609"/>
                          <a:pt x="427049" y="-6729"/>
                          <a:pt x="623164" y="0"/>
                        </a:cubicBezTo>
                        <a:cubicBezTo>
                          <a:pt x="819279" y="6729"/>
                          <a:pt x="1022173" y="-266"/>
                          <a:pt x="1325880" y="0"/>
                        </a:cubicBezTo>
                        <a:cubicBezTo>
                          <a:pt x="1314704" y="217760"/>
                          <a:pt x="1303671" y="296629"/>
                          <a:pt x="1325880" y="457200"/>
                        </a:cubicBezTo>
                        <a:cubicBezTo>
                          <a:pt x="1182631" y="454936"/>
                          <a:pt x="972625" y="487903"/>
                          <a:pt x="662940" y="457200"/>
                        </a:cubicBezTo>
                        <a:cubicBezTo>
                          <a:pt x="353255" y="426497"/>
                          <a:pt x="325138" y="464242"/>
                          <a:pt x="0" y="457200"/>
                        </a:cubicBezTo>
                        <a:cubicBezTo>
                          <a:pt x="2610" y="358243"/>
                          <a:pt x="-6347" y="160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 action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084910-BDED-DB66-FC9D-2AA79A21002A}"/>
              </a:ext>
            </a:extLst>
          </p:cNvPr>
          <p:cNvSpPr/>
          <p:nvPr/>
        </p:nvSpPr>
        <p:spPr>
          <a:xfrm>
            <a:off x="5146933" y="3618206"/>
            <a:ext cx="736763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6B295AFA-0A9D-88B1-8ABF-313BCA869B51}"/>
              </a:ext>
            </a:extLst>
          </p:cNvPr>
          <p:cNvSpPr/>
          <p:nvPr/>
        </p:nvSpPr>
        <p:spPr>
          <a:xfrm>
            <a:off x="7002976" y="3923121"/>
            <a:ext cx="651084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A284C04-E16D-F915-15C5-E607F5899F82}"/>
              </a:ext>
            </a:extLst>
          </p:cNvPr>
          <p:cNvSpPr/>
          <p:nvPr/>
        </p:nvSpPr>
        <p:spPr>
          <a:xfrm>
            <a:off x="7018158" y="3300134"/>
            <a:ext cx="651084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No</a:t>
            </a: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D034E0B8-1CB9-2736-950B-CB7AAF2846AB}"/>
              </a:ext>
            </a:extLst>
          </p:cNvPr>
          <p:cNvSpPr/>
          <p:nvPr/>
        </p:nvSpPr>
        <p:spPr>
          <a:xfrm>
            <a:off x="5920240" y="3192088"/>
            <a:ext cx="973171" cy="1489587"/>
          </a:xfrm>
          <a:prstGeom prst="flowChartProcess">
            <a:avLst/>
          </a:prstGeom>
          <a:noFill/>
          <a:ln w="317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3698488026">
                  <a:custGeom>
                    <a:avLst/>
                    <a:gdLst>
                      <a:gd name="connsiteX0" fmla="*/ 0 w 1325880"/>
                      <a:gd name="connsiteY0" fmla="*/ 0 h 457200"/>
                      <a:gd name="connsiteX1" fmla="*/ 636422 w 1325880"/>
                      <a:gd name="connsiteY1" fmla="*/ 0 h 457200"/>
                      <a:gd name="connsiteX2" fmla="*/ 1325880 w 1325880"/>
                      <a:gd name="connsiteY2" fmla="*/ 0 h 457200"/>
                      <a:gd name="connsiteX3" fmla="*/ 1325880 w 1325880"/>
                      <a:gd name="connsiteY3" fmla="*/ 457200 h 457200"/>
                      <a:gd name="connsiteX4" fmla="*/ 649681 w 1325880"/>
                      <a:gd name="connsiteY4" fmla="*/ 457200 h 457200"/>
                      <a:gd name="connsiteX5" fmla="*/ 0 w 1325880"/>
                      <a:gd name="connsiteY5" fmla="*/ 457200 h 457200"/>
                      <a:gd name="connsiteX6" fmla="*/ 0 w 1325880"/>
                      <a:gd name="connsiteY6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25880" h="457200" fill="none" extrusionOk="0">
                        <a:moveTo>
                          <a:pt x="0" y="0"/>
                        </a:moveTo>
                        <a:cubicBezTo>
                          <a:pt x="181503" y="-3289"/>
                          <a:pt x="433487" y="12215"/>
                          <a:pt x="636422" y="0"/>
                        </a:cubicBezTo>
                        <a:cubicBezTo>
                          <a:pt x="839357" y="-12215"/>
                          <a:pt x="1125927" y="19663"/>
                          <a:pt x="1325880" y="0"/>
                        </a:cubicBezTo>
                        <a:cubicBezTo>
                          <a:pt x="1340450" y="147393"/>
                          <a:pt x="1317385" y="346988"/>
                          <a:pt x="1325880" y="457200"/>
                        </a:cubicBezTo>
                        <a:cubicBezTo>
                          <a:pt x="1126826" y="458206"/>
                          <a:pt x="870486" y="484222"/>
                          <a:pt x="649681" y="457200"/>
                        </a:cubicBezTo>
                        <a:cubicBezTo>
                          <a:pt x="428876" y="430178"/>
                          <a:pt x="272741" y="460582"/>
                          <a:pt x="0" y="457200"/>
                        </a:cubicBezTo>
                        <a:cubicBezTo>
                          <a:pt x="-8096" y="271467"/>
                          <a:pt x="21123" y="159434"/>
                          <a:pt x="0" y="0"/>
                        </a:cubicBezTo>
                        <a:close/>
                      </a:path>
                      <a:path w="1325880" h="457200" stroke="0" extrusionOk="0">
                        <a:moveTo>
                          <a:pt x="0" y="0"/>
                        </a:moveTo>
                        <a:cubicBezTo>
                          <a:pt x="211995" y="15282"/>
                          <a:pt x="334130" y="9210"/>
                          <a:pt x="636422" y="0"/>
                        </a:cubicBezTo>
                        <a:cubicBezTo>
                          <a:pt x="938714" y="-9210"/>
                          <a:pt x="1124390" y="34408"/>
                          <a:pt x="1325880" y="0"/>
                        </a:cubicBezTo>
                        <a:cubicBezTo>
                          <a:pt x="1319176" y="117895"/>
                          <a:pt x="1340920" y="269025"/>
                          <a:pt x="1325880" y="457200"/>
                        </a:cubicBezTo>
                        <a:cubicBezTo>
                          <a:pt x="998949" y="490563"/>
                          <a:pt x="867473" y="480874"/>
                          <a:pt x="636422" y="457200"/>
                        </a:cubicBezTo>
                        <a:cubicBezTo>
                          <a:pt x="405371" y="433526"/>
                          <a:pt x="158350" y="456692"/>
                          <a:pt x="0" y="457200"/>
                        </a:cubicBezTo>
                        <a:cubicBezTo>
                          <a:pt x="-10807" y="280659"/>
                          <a:pt x="17353" y="2207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30000"/>
              </a:spcBef>
              <a:defRPr/>
            </a:pPr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Had an activity, exposure, or condition associated with increased risk since the last screening?</a:t>
            </a:r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</a:rPr>
              <a:t> </a:t>
            </a:r>
            <a:endParaRPr lang="en-US" sz="990" baseline="30000">
              <a:solidFill>
                <a:srgbClr val="000000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7A8767B4-53F2-6932-B301-AC3C37D225E1}"/>
              </a:ext>
            </a:extLst>
          </p:cNvPr>
          <p:cNvSpPr/>
          <p:nvPr/>
        </p:nvSpPr>
        <p:spPr>
          <a:xfrm>
            <a:off x="3427980" y="3300134"/>
            <a:ext cx="811391" cy="400983"/>
          </a:xfrm>
          <a:prstGeom prst="rightArrow">
            <a:avLst>
              <a:gd name="adj1" fmla="val 50000"/>
              <a:gd name="adj2" fmla="val 33052"/>
            </a:avLst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Yes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F82C8A4-901B-95EB-85A1-158A537B0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232" y="2917880"/>
            <a:ext cx="1672928" cy="167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1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94A8D9FB-9FCE-6647-5F94-A8E4FB05040B}"/>
              </a:ext>
            </a:extLst>
          </p:cNvPr>
          <p:cNvSpPr txBox="1">
            <a:spLocks/>
          </p:cNvSpPr>
          <p:nvPr/>
        </p:nvSpPr>
        <p:spPr>
          <a:xfrm>
            <a:off x="2478927" y="5994"/>
            <a:ext cx="6665072" cy="857250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rgbClr val="00788A"/>
                </a:solidFill>
                <a:effectLst/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r>
              <a:rPr lang="en-US"/>
              <a:t>Visit 1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A2B3975-42F7-D9C7-0EDC-FCF026992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6336" y="1158875"/>
            <a:ext cx="5680463" cy="3341688"/>
          </a:xfrm>
        </p:spPr>
        <p:txBody>
          <a:bodyPr/>
          <a:lstStyle/>
          <a:p>
            <a:r>
              <a:rPr lang="en-US" dirty="0"/>
              <a:t>Draw blood for triple panel prior to vaccination </a:t>
            </a:r>
          </a:p>
          <a:p>
            <a:r>
              <a:rPr lang="en-US" sz="2400" dirty="0"/>
              <a:t>When feasible, use vaccine from the same manufacturer to complete the series 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Vaccination should not be deferred when the manufacturer is unknown 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See </a:t>
            </a:r>
            <a:r>
              <a:rPr lang="en-US" sz="1400" b="0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Schillie S et al. Recommendations of the Advisory Committee on Immunization Practices for Use of a Hepatitis B Vaccine with a Novel Adjuvant. MMWR </a:t>
            </a:r>
            <a:r>
              <a:rPr lang="en-US" sz="1400" b="0" i="0" dirty="0" err="1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Morb</a:t>
            </a:r>
            <a:r>
              <a:rPr lang="en-US" sz="1400" b="0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 Mortal </a:t>
            </a:r>
            <a:r>
              <a:rPr lang="en-US" sz="1400" b="0" i="0" dirty="0" err="1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Wkly</a:t>
            </a:r>
            <a:r>
              <a:rPr lang="en-US" sz="1400" b="0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 Rep 2018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2 dose series only considered complete when both doses consist of </a:t>
            </a:r>
            <a:r>
              <a:rPr lang="en-US" sz="1400" dirty="0" err="1">
                <a:solidFill>
                  <a:srgbClr val="000000"/>
                </a:solidFill>
                <a:cs typeface="Calibri" panose="020F0502020204030204" pitchFamily="34" charset="0"/>
              </a:rPr>
              <a:t>HepB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-CpG</a:t>
            </a:r>
          </a:p>
          <a:p>
            <a:pPr lvl="1"/>
            <a:endParaRPr lang="en-US" sz="12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FC66CA-5002-7CFC-0E64-A5BFC016B6D8}"/>
              </a:ext>
            </a:extLst>
          </p:cNvPr>
          <p:cNvSpPr/>
          <p:nvPr/>
        </p:nvSpPr>
        <p:spPr>
          <a:xfrm>
            <a:off x="-1" y="0"/>
            <a:ext cx="2354783" cy="5058803"/>
          </a:xfrm>
          <a:prstGeom prst="rect">
            <a:avLst/>
          </a:prstGeom>
          <a:solidFill>
            <a:srgbClr val="86B2D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D7571-4560-E19B-0503-E8EF218848E1}"/>
              </a:ext>
            </a:extLst>
          </p:cNvPr>
          <p:cNvSpPr txBox="1"/>
          <p:nvPr/>
        </p:nvSpPr>
        <p:spPr>
          <a:xfrm>
            <a:off x="482633" y="804810"/>
            <a:ext cx="19342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889"/>
                </a:solidFill>
                <a:latin typeface="Calibri" panose="020F0502020204030204" pitchFamily="34" charset="0"/>
              </a:rPr>
              <a:t>Jamal, 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No HBV risk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A year ago received 1</a:t>
            </a:r>
            <a:r>
              <a:rPr lang="en-US" sz="1400" baseline="30000">
                <a:solidFill>
                  <a:srgbClr val="000000"/>
                </a:solidFill>
                <a:latin typeface="Calibri" panose="020F0502020204030204" pitchFamily="34" charset="0"/>
              </a:rPr>
              <a:t>st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Calibri" panose="020F0502020204030204" pitchFamily="34" charset="0"/>
              </a:rPr>
              <a:t>hepB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 dose (of a 3-dose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Wants another 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No evidence of prior screening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7C02E6-C725-FEAF-A48E-5F607581E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5232" y="804810"/>
            <a:ext cx="0" cy="1858598"/>
          </a:xfrm>
          <a:prstGeom prst="line">
            <a:avLst/>
          </a:prstGeom>
          <a:ln w="38100" cap="rnd">
            <a:solidFill>
              <a:srgbClr val="007889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66BA470A-0E29-C5A2-2555-A407701D3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232" y="2917880"/>
            <a:ext cx="1672928" cy="167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94A8D9FB-9FCE-6647-5F94-A8E4FB05040B}"/>
              </a:ext>
            </a:extLst>
          </p:cNvPr>
          <p:cNvSpPr txBox="1">
            <a:spLocks/>
          </p:cNvSpPr>
          <p:nvPr/>
        </p:nvSpPr>
        <p:spPr>
          <a:xfrm>
            <a:off x="2478927" y="5994"/>
            <a:ext cx="6665072" cy="857250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rgbClr val="00788A"/>
                </a:solidFill>
                <a:effectLst/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r>
              <a:rPr lang="en-US"/>
              <a:t>Visit 1: summary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A2B3975-42F7-D9C7-0EDC-FCF026992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6336" y="1158875"/>
            <a:ext cx="5680463" cy="3341688"/>
          </a:xfrm>
        </p:spPr>
        <p:txBody>
          <a:bodyPr/>
          <a:lstStyle/>
          <a:p>
            <a:r>
              <a:rPr lang="en-US" dirty="0"/>
              <a:t>Results:</a:t>
            </a:r>
          </a:p>
          <a:p>
            <a:pPr lvl="1"/>
            <a:r>
              <a:rPr lang="en-US" dirty="0"/>
              <a:t>HBsAg negative</a:t>
            </a:r>
          </a:p>
          <a:p>
            <a:pPr lvl="1"/>
            <a:r>
              <a:rPr lang="en-US" dirty="0"/>
              <a:t>Anti-HBc negative</a:t>
            </a:r>
          </a:p>
          <a:p>
            <a:pPr lvl="1"/>
            <a:r>
              <a:rPr lang="en-US" dirty="0"/>
              <a:t>Anti-HBs positive </a:t>
            </a:r>
          </a:p>
          <a:p>
            <a:r>
              <a:rPr lang="en-US" dirty="0"/>
              <a:t>Interpretation: No infection, currently immune, but durability is unknown in the absence of a complete series. </a:t>
            </a:r>
          </a:p>
          <a:p>
            <a:r>
              <a:rPr lang="en-US" dirty="0"/>
              <a:t>Have Jamal return for a 3</a:t>
            </a:r>
            <a:r>
              <a:rPr lang="en-US" baseline="30000" dirty="0"/>
              <a:t>rd</a:t>
            </a:r>
            <a:r>
              <a:rPr lang="en-US" dirty="0"/>
              <a:t> dose in 2 months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46AD4-5B23-43B7-367B-FB04AA7F7FA0}"/>
              </a:ext>
            </a:extLst>
          </p:cNvPr>
          <p:cNvSpPr/>
          <p:nvPr/>
        </p:nvSpPr>
        <p:spPr>
          <a:xfrm>
            <a:off x="-1" y="0"/>
            <a:ext cx="2354783" cy="5058803"/>
          </a:xfrm>
          <a:prstGeom prst="rect">
            <a:avLst/>
          </a:prstGeom>
          <a:solidFill>
            <a:srgbClr val="86B2D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658379-67B6-423C-F3D7-C7F128DAC5C8}"/>
              </a:ext>
            </a:extLst>
          </p:cNvPr>
          <p:cNvSpPr txBox="1"/>
          <p:nvPr/>
        </p:nvSpPr>
        <p:spPr>
          <a:xfrm>
            <a:off x="482633" y="804810"/>
            <a:ext cx="19342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889"/>
                </a:solidFill>
                <a:latin typeface="Calibri" panose="020F0502020204030204" pitchFamily="34" charset="0"/>
              </a:rPr>
              <a:t>Jamal, 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No HBV risk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A year ago received 1</a:t>
            </a:r>
            <a:r>
              <a:rPr lang="en-US" sz="1400" baseline="30000">
                <a:solidFill>
                  <a:srgbClr val="000000"/>
                </a:solidFill>
                <a:latin typeface="Calibri" panose="020F0502020204030204" pitchFamily="34" charset="0"/>
              </a:rPr>
              <a:t>st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Calibri" panose="020F0502020204030204" pitchFamily="34" charset="0"/>
              </a:rPr>
              <a:t>hepB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 dose (of a 3-dose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Wants another 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No evidence of prior screening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D45DAF-CC49-7FE8-3C7E-BE28AD36F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5232" y="804810"/>
            <a:ext cx="0" cy="1858598"/>
          </a:xfrm>
          <a:prstGeom prst="line">
            <a:avLst/>
          </a:prstGeom>
          <a:ln w="38100" cap="rnd">
            <a:solidFill>
              <a:srgbClr val="007889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6D0A0A36-88F6-FA54-828D-975F97D93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232" y="2917880"/>
            <a:ext cx="1672928" cy="167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3D465B-6FC2-76F7-47A3-BAF57C67E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9144000" cy="1063229"/>
          </a:xfrm>
          <a:prstGeom prst="rect">
            <a:avLst/>
          </a:prstGeom>
          <a:solidFill>
            <a:srgbClr val="007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A4D9C-116E-E655-854D-8452F941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Implementation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93CFF-C564-AC91-2DE4-9A92CA2EB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Education</a:t>
            </a:r>
          </a:p>
          <a:p>
            <a:pPr lvl="1"/>
            <a:r>
              <a:rPr lang="en-US" sz="1800" dirty="0"/>
              <a:t>Providers</a:t>
            </a:r>
          </a:p>
          <a:p>
            <a:pPr lvl="1"/>
            <a:r>
              <a:rPr lang="en-US" sz="1800" dirty="0"/>
              <a:t>Patients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E51B8-0F1E-256F-C5C6-326E98B34B4B}"/>
              </a:ext>
            </a:extLst>
          </p:cNvPr>
          <p:cNvSpPr txBox="1"/>
          <p:nvPr/>
        </p:nvSpPr>
        <p:spPr>
          <a:xfrm>
            <a:off x="631861" y="4810563"/>
            <a:ext cx="86868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So, 2023, JAMA Viewpoint; Hepatitis B Foundation Eliminating Hepatitis B Virus Through Universal Screening and Vaccination for Adults Ages 19-59, 2023</a:t>
            </a:r>
          </a:p>
        </p:txBody>
      </p:sp>
    </p:spTree>
    <p:extLst>
      <p:ext uri="{BB962C8B-B14F-4D97-AF65-F5344CB8AC3E}">
        <p14:creationId xmlns:p14="http://schemas.microsoft.com/office/powerpoint/2010/main" val="1486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3D465B-6FC2-76F7-47A3-BAF57C67E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9144000" cy="1063229"/>
          </a:xfrm>
          <a:prstGeom prst="rect">
            <a:avLst/>
          </a:prstGeom>
          <a:solidFill>
            <a:srgbClr val="007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A4D9C-116E-E655-854D-8452F941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Implementation Next Steps  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93CFF-C564-AC91-2DE4-9A92CA2EB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/>
              <a:t>Education</a:t>
            </a:r>
          </a:p>
          <a:p>
            <a:pPr lvl="1"/>
            <a:r>
              <a:rPr lang="en-US" sz="1800"/>
              <a:t>Providers</a:t>
            </a:r>
          </a:p>
          <a:p>
            <a:pPr lvl="1"/>
            <a:r>
              <a:rPr lang="en-US" sz="1800"/>
              <a:t>Patients</a:t>
            </a:r>
          </a:p>
          <a:p>
            <a:r>
              <a:rPr lang="en-US" sz="2000"/>
              <a:t>Setting-specific implementation guides </a:t>
            </a:r>
          </a:p>
          <a:p>
            <a:pPr lvl="1"/>
            <a:r>
              <a:rPr lang="en-US" sz="1800"/>
              <a:t>Electronic health record alerts </a:t>
            </a:r>
          </a:p>
          <a:p>
            <a:pPr lvl="1"/>
            <a:r>
              <a:rPr lang="en-US" sz="1800"/>
              <a:t>Integrating screening and vaccination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E4B5CE-8F0E-6201-AF8F-DE6FE4467503}"/>
              </a:ext>
            </a:extLst>
          </p:cNvPr>
          <p:cNvSpPr txBox="1"/>
          <p:nvPr/>
        </p:nvSpPr>
        <p:spPr>
          <a:xfrm>
            <a:off x="631861" y="4810563"/>
            <a:ext cx="86868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So, 2023, JAMA Viewpoint; Hepatitis B Foundation Eliminating Hepatitis B Virus Through Universal Screening and Vaccination for Adults Ages 19-59, 2023</a:t>
            </a:r>
          </a:p>
        </p:txBody>
      </p:sp>
    </p:spTree>
    <p:extLst>
      <p:ext uri="{BB962C8B-B14F-4D97-AF65-F5344CB8AC3E}">
        <p14:creationId xmlns:p14="http://schemas.microsoft.com/office/powerpoint/2010/main" val="14108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A2BCECFA-D79B-48DB-BB5E-770B257A1947}"/>
              </a:ext>
            </a:extLst>
          </p:cNvPr>
          <p:cNvSpPr txBox="1">
            <a:spLocks/>
          </p:cNvSpPr>
          <p:nvPr/>
        </p:nvSpPr>
        <p:spPr bwMode="auto">
          <a:xfrm>
            <a:off x="4984450" y="-7430"/>
            <a:ext cx="4159550" cy="5150929"/>
          </a:xfrm>
          <a:prstGeom prst="rect">
            <a:avLst/>
          </a:prstGeom>
          <a:solidFill>
            <a:srgbClr val="007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88A"/>
              </a:buClr>
              <a:buFont typeface="Wingdings" panose="05000000000000000000" pitchFamily="2" charset="2"/>
              <a:buChar char="§"/>
              <a:defRPr sz="2400" b="1" kern="1200">
                <a:solidFill>
                  <a:srgbClr val="00788A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4E9E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41" lvl="1" indent="0">
              <a:buFont typeface="Arial" panose="020B0604020202020204" pitchFamily="34" charset="0"/>
              <a:buNone/>
            </a:pPr>
            <a:r>
              <a:rPr lang="en-US" sz="5400" b="1" dirty="0">
                <a:solidFill>
                  <a:schemeClr val="bg2"/>
                </a:solidFill>
              </a:rPr>
              <a:t>50%</a:t>
            </a:r>
            <a:r>
              <a:rPr lang="en-US" sz="3600" b="1" dirty="0">
                <a:solidFill>
                  <a:schemeClr val="bg2"/>
                </a:solidFill>
              </a:rPr>
              <a:t> are aware of their infection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A763D3-A777-487F-A950-0E25F0292630}"/>
              </a:ext>
            </a:extLst>
          </p:cNvPr>
          <p:cNvSpPr/>
          <p:nvPr/>
        </p:nvSpPr>
        <p:spPr>
          <a:xfrm>
            <a:off x="6737572" y="4912667"/>
            <a:ext cx="240642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Bixler, et al. Hepatology Communications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58601-406A-36CB-C2D0-717E54A595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402007" y="1293355"/>
            <a:ext cx="404215" cy="441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D6327B-7DC5-3739-E6EF-1BB39A8C7F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91109" y="1777200"/>
            <a:ext cx="404215" cy="441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74506A-4492-E84E-F6CF-A235C49A72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402006" y="2261045"/>
            <a:ext cx="404215" cy="441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389586-050F-DEDA-6662-44AEEB4D9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91109" y="2744890"/>
            <a:ext cx="404215" cy="441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C2A1CD-7100-8553-8870-13078282DD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91109" y="3228735"/>
            <a:ext cx="404215" cy="441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7F1B41-9837-2DF6-FA59-CBCB77B420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91108" y="3712580"/>
            <a:ext cx="404215" cy="441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754569-9B77-41A3-775A-DB183EC5C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820641" y="1292980"/>
            <a:ext cx="404215" cy="441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4B95DE-6D0D-E6E7-B6E4-FD8253395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809743" y="1776825"/>
            <a:ext cx="404215" cy="441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C6060B-7BAC-BEDB-29EA-00D856A3BB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820640" y="2260670"/>
            <a:ext cx="404215" cy="441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9F8FFB-E24A-4D9B-183F-634AB6BA6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809743" y="2744515"/>
            <a:ext cx="404215" cy="441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DAA202-AE6C-417A-4419-952109F214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809743" y="3228360"/>
            <a:ext cx="404215" cy="4417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3943E2E-9985-6464-F71A-60F80334C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809742" y="3712205"/>
            <a:ext cx="404215" cy="44179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4A1B5C12-CB59-460F-45B2-D85383F49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250172" y="1292980"/>
            <a:ext cx="404215" cy="44179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C477D07-CF82-6CFF-2BBF-E7CDB8622D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239274" y="1776825"/>
            <a:ext cx="404215" cy="44179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AE61372-B897-EF45-6717-F9226978CF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250171" y="2260670"/>
            <a:ext cx="404215" cy="44179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B7DC9D45-1235-7B9F-D2DB-0C37898B8D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239274" y="2744515"/>
            <a:ext cx="404215" cy="44179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E0DCA23A-81F8-03E3-D131-9E3C98D4CD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239274" y="3228360"/>
            <a:ext cx="404215" cy="44179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6C195D2E-BA6B-DA6F-9E23-F839267C60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239273" y="3712205"/>
            <a:ext cx="404215" cy="44179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EB143941-D2E8-DB06-2C2E-AE32146DB1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679703" y="1286788"/>
            <a:ext cx="404215" cy="44179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3B1913B2-0851-241A-0B1A-13171A86D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668805" y="1770633"/>
            <a:ext cx="404215" cy="44179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B61E1001-A336-7914-423A-B9B5EDC700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679702" y="2254478"/>
            <a:ext cx="404215" cy="44179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5AC19DBE-352F-0E81-94D5-CA9D0E6023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668805" y="2738323"/>
            <a:ext cx="404215" cy="44179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17B17E32-19CC-BB4B-404B-D7C865581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668805" y="3222168"/>
            <a:ext cx="404215" cy="44179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57D5CE42-84A8-923D-1EFA-DBC9BA711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668804" y="3706013"/>
            <a:ext cx="404215" cy="44179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12C5DEFC-E150-8E79-1F11-B72F4008ED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108285" y="1293355"/>
            <a:ext cx="404215" cy="44179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513F4BC-F48E-529C-D5C8-26F3347304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097387" y="1777200"/>
            <a:ext cx="404215" cy="44179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002F9BD8-6801-D803-4C23-63FA41E5E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108284" y="2261045"/>
            <a:ext cx="404215" cy="44179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8C1CFEB6-6B32-618D-0CED-DEC9B0761D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097387" y="2744890"/>
            <a:ext cx="404215" cy="44179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EC33150F-C583-F851-E486-66A2B8AA30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097387" y="3228735"/>
            <a:ext cx="404215" cy="44179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F0DE42A7-E2FB-ED3A-3E50-3C7BE86A0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097386" y="3712580"/>
            <a:ext cx="404215" cy="44179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765272E-9EA0-F009-B743-299C006BE2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526919" y="1292980"/>
            <a:ext cx="404215" cy="44179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5D760F95-85D2-BC35-1BF2-B54D58E07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516021" y="1776825"/>
            <a:ext cx="404215" cy="44179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5DCB8265-B73E-3B5B-7815-77DB995F1F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526918" y="2260670"/>
            <a:ext cx="404215" cy="44179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BC5AB6BD-537D-5D2D-5885-E42925F6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516021" y="2744515"/>
            <a:ext cx="404215" cy="44179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2C61A41B-221E-D5DB-C5D1-369E60087E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516021" y="3228360"/>
            <a:ext cx="404215" cy="44179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57E89BA2-0BDE-EA90-838F-CDE5CA7986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516020" y="3712205"/>
            <a:ext cx="404215" cy="44179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3ACF713-2BFE-FF88-B141-291CCC94CE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956450" y="1292980"/>
            <a:ext cx="404215" cy="44179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988F71B7-0CFA-F51F-063E-FCC22991AE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945552" y="1776825"/>
            <a:ext cx="404215" cy="44179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8E7D593-E5E1-9A7F-D566-68082E4CD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956449" y="2260670"/>
            <a:ext cx="404215" cy="44179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A0A2F1A-DDCA-54FE-320C-A63CEBCBC5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945552" y="2744515"/>
            <a:ext cx="404215" cy="44179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80DD1189-BF57-57ED-C7E3-819D726EA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945552" y="3228360"/>
            <a:ext cx="404215" cy="44179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60B9A865-8453-E613-A082-8C55A0DCF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385981" y="1286788"/>
            <a:ext cx="404215" cy="44179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BAF1AC32-C45A-25AB-557F-2115F09664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375083" y="1770633"/>
            <a:ext cx="404215" cy="44179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61E30AAB-88D0-150A-63F7-298E7261AE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385980" y="2254478"/>
            <a:ext cx="404215" cy="44179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9F5FD7D3-B55C-A416-6640-87EB7F6F37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375083" y="2738323"/>
            <a:ext cx="404215" cy="441790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3AE38588-CC51-9712-63DB-6708FC3CAA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375083" y="3222168"/>
            <a:ext cx="404215" cy="44179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AFA02EBA-F79C-B44A-AB45-3A80FB7147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830528" y="1286788"/>
            <a:ext cx="404215" cy="441790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9A2D4F20-5DFA-B24E-5CEA-DAAAE2E3F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819630" y="1770633"/>
            <a:ext cx="404215" cy="441790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0A5980E5-EF2D-D5E4-B2B5-462C3C3E1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830527" y="2254478"/>
            <a:ext cx="404215" cy="441790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CB496147-1298-0E92-9B66-595B160D4B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819630" y="2738323"/>
            <a:ext cx="404215" cy="44179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8955EFBB-F63B-9B78-03F0-9ACC8594E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819630" y="3222168"/>
            <a:ext cx="404215" cy="44179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09CEE4AE-739C-D441-ADDE-9D191E83A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4260059" y="1280596"/>
            <a:ext cx="404215" cy="44179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C663D452-E3EB-B4FF-C4B6-622DEEB365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4249161" y="1764441"/>
            <a:ext cx="404215" cy="44179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F6951E00-5F14-A428-3FBE-E6F830D0BD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4260058" y="2248286"/>
            <a:ext cx="404215" cy="44179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A41A539-2611-DAD8-5257-AB744135D9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4249161" y="2732131"/>
            <a:ext cx="404215" cy="441790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92A5B2A3-DC15-038F-B5AC-F05938C88C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4249161" y="3215976"/>
            <a:ext cx="404215" cy="44179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88D05CBB-E8B9-FD70-C476-D0568090B0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402006" y="811587"/>
            <a:ext cx="404215" cy="44179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AD429639-AF0E-F1CA-FEF3-F273D3A3BE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820640" y="811212"/>
            <a:ext cx="404215" cy="44179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E8BBB7D-FBE6-1854-6581-EA0FDB9F1E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250171" y="811212"/>
            <a:ext cx="404215" cy="44179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675E7307-852A-E107-800F-7805867008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1679702" y="805020"/>
            <a:ext cx="404215" cy="44179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F1311CD2-B90B-3F15-70DA-36F1330CD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108284" y="811587"/>
            <a:ext cx="404215" cy="44179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651731E9-B1CD-3CA2-F0D2-2309CE314D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526918" y="811212"/>
            <a:ext cx="404215" cy="44179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856B777-004B-0D67-8174-AEEFF28409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2956449" y="811212"/>
            <a:ext cx="404215" cy="441790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70CB488F-25D3-9652-D64F-BB9A00EDEE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385980" y="805020"/>
            <a:ext cx="404215" cy="441790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BB8DA143-1EEE-3B67-05D6-925C3D3866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3830527" y="805020"/>
            <a:ext cx="404215" cy="44179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38569F00-123B-9B1C-D568-C45D55DCC0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798" r="14444" b="20699"/>
          <a:stretch/>
        </p:blipFill>
        <p:spPr>
          <a:xfrm>
            <a:off x="4260058" y="798828"/>
            <a:ext cx="404215" cy="441790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7A61B22B-10EA-0EB1-CBAD-2CBA8520E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7" t="1798" r="14444" b="20699"/>
          <a:stretch/>
        </p:blipFill>
        <p:spPr>
          <a:xfrm>
            <a:off x="3989728" y="1772710"/>
            <a:ext cx="244417" cy="4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5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3D465B-6FC2-76F7-47A3-BAF57C67E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9144000" cy="1063229"/>
          </a:xfrm>
          <a:prstGeom prst="rect">
            <a:avLst/>
          </a:prstGeom>
          <a:solidFill>
            <a:srgbClr val="007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A4D9C-116E-E655-854D-8452F941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Implementation Next Steps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93CFF-C564-AC91-2DE4-9A92CA2EB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/>
              <a:t>Education</a:t>
            </a:r>
          </a:p>
          <a:p>
            <a:pPr lvl="1"/>
            <a:r>
              <a:rPr lang="en-US" sz="1800"/>
              <a:t>Providers</a:t>
            </a:r>
          </a:p>
          <a:p>
            <a:pPr lvl="1"/>
            <a:r>
              <a:rPr lang="en-US" sz="1800"/>
              <a:t>Patients</a:t>
            </a:r>
          </a:p>
          <a:p>
            <a:r>
              <a:rPr lang="en-US" sz="2000"/>
              <a:t>Setting-specific implementation guides </a:t>
            </a:r>
          </a:p>
          <a:p>
            <a:pPr lvl="1"/>
            <a:r>
              <a:rPr lang="en-US" sz="1800"/>
              <a:t>Electronic health record alerts </a:t>
            </a:r>
          </a:p>
          <a:p>
            <a:pPr lvl="1"/>
            <a:r>
              <a:rPr lang="en-US" sz="1800"/>
              <a:t>Integrating screening and vaccination </a:t>
            </a:r>
          </a:p>
          <a:p>
            <a:r>
              <a:rPr lang="en-US" sz="2000"/>
              <a:t>Chronic hepatitis B panels (HBsAg, anti-HBs, total anti-HBc)</a:t>
            </a:r>
          </a:p>
          <a:p>
            <a:pPr lvl="1"/>
            <a:r>
              <a:rPr lang="en-US" sz="1800"/>
              <a:t>With summary interpretation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530D1-EBDD-0D09-DE59-3CFCF6F02A45}"/>
              </a:ext>
            </a:extLst>
          </p:cNvPr>
          <p:cNvSpPr txBox="1"/>
          <p:nvPr/>
        </p:nvSpPr>
        <p:spPr>
          <a:xfrm>
            <a:off x="631861" y="4810563"/>
            <a:ext cx="86868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So, 2023, JAMA Viewpoint; Hepatitis B Foundation Eliminating Hepatitis B Virus Through Universal Screening and Vaccination for Adults Ages 19-59, 2023</a:t>
            </a:r>
          </a:p>
        </p:txBody>
      </p:sp>
    </p:spTree>
    <p:extLst>
      <p:ext uri="{BB962C8B-B14F-4D97-AF65-F5344CB8AC3E}">
        <p14:creationId xmlns:p14="http://schemas.microsoft.com/office/powerpoint/2010/main" val="41475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3D465B-6FC2-76F7-47A3-BAF57C67E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9144000" cy="1063229"/>
          </a:xfrm>
          <a:prstGeom prst="rect">
            <a:avLst/>
          </a:prstGeom>
          <a:solidFill>
            <a:srgbClr val="007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A4D9C-116E-E655-854D-8452F941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Implementation Next Step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93CFF-C564-AC91-2DE4-9A92CA2EB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/>
              <a:t>Education</a:t>
            </a:r>
          </a:p>
          <a:p>
            <a:pPr lvl="1"/>
            <a:r>
              <a:rPr lang="en-US" sz="1800"/>
              <a:t>Providers</a:t>
            </a:r>
          </a:p>
          <a:p>
            <a:pPr lvl="1"/>
            <a:r>
              <a:rPr lang="en-US" sz="1800"/>
              <a:t>Patients</a:t>
            </a:r>
          </a:p>
          <a:p>
            <a:r>
              <a:rPr lang="en-US" sz="2000"/>
              <a:t>Setting-specific implementation guides </a:t>
            </a:r>
          </a:p>
          <a:p>
            <a:pPr lvl="1"/>
            <a:r>
              <a:rPr lang="en-US" sz="1800"/>
              <a:t>Electronic health record alerts </a:t>
            </a:r>
          </a:p>
          <a:p>
            <a:pPr lvl="1"/>
            <a:r>
              <a:rPr lang="en-US" sz="1800"/>
              <a:t>Integrating screening and vaccination </a:t>
            </a:r>
          </a:p>
          <a:p>
            <a:r>
              <a:rPr lang="en-US" sz="2000"/>
              <a:t>Chronic hepatitis B panels (HBsAg, anti-HBs, total anti-HBc)</a:t>
            </a:r>
          </a:p>
          <a:p>
            <a:pPr lvl="1"/>
            <a:r>
              <a:rPr lang="en-US" sz="1800"/>
              <a:t>With summary interpretation</a:t>
            </a:r>
          </a:p>
          <a:p>
            <a:r>
              <a:rPr lang="en-US" sz="2000"/>
              <a:t>Streamlining reimbursement for screening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DC2B81-9D20-A684-1AD4-2901A328C65E}"/>
              </a:ext>
            </a:extLst>
          </p:cNvPr>
          <p:cNvSpPr txBox="1"/>
          <p:nvPr/>
        </p:nvSpPr>
        <p:spPr>
          <a:xfrm>
            <a:off x="631861" y="4810563"/>
            <a:ext cx="86868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So, 2023, JAMA Viewpoint; Hepatitis B Foundation Eliminating Hepatitis B Virus Through Universal Screening and Vaccination for Adults Ages 19-59, 2023</a:t>
            </a:r>
          </a:p>
        </p:txBody>
      </p:sp>
    </p:spTree>
    <p:extLst>
      <p:ext uri="{BB962C8B-B14F-4D97-AF65-F5344CB8AC3E}">
        <p14:creationId xmlns:p14="http://schemas.microsoft.com/office/powerpoint/2010/main" val="691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3D465B-6FC2-76F7-47A3-BAF57C67E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9144000" cy="1063229"/>
          </a:xfrm>
          <a:prstGeom prst="rect">
            <a:avLst/>
          </a:prstGeom>
          <a:solidFill>
            <a:srgbClr val="007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A4D9C-116E-E655-854D-8452F941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Implementation Next Steps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93CFF-C564-AC91-2DE4-9A92CA2EB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Education</a:t>
            </a:r>
          </a:p>
          <a:p>
            <a:pPr lvl="1"/>
            <a:r>
              <a:rPr lang="en-US" sz="1800" dirty="0"/>
              <a:t>Providers</a:t>
            </a:r>
          </a:p>
          <a:p>
            <a:pPr lvl="1"/>
            <a:r>
              <a:rPr lang="en-US" sz="1800" dirty="0"/>
              <a:t>Patients</a:t>
            </a:r>
          </a:p>
          <a:p>
            <a:r>
              <a:rPr lang="en-US" sz="2000" dirty="0"/>
              <a:t>Setting-specific implementation guides </a:t>
            </a:r>
          </a:p>
          <a:p>
            <a:pPr lvl="1"/>
            <a:r>
              <a:rPr lang="en-US" sz="1800" dirty="0"/>
              <a:t>Electronic health record alerts </a:t>
            </a:r>
          </a:p>
          <a:p>
            <a:pPr lvl="1"/>
            <a:r>
              <a:rPr lang="en-US" sz="1800" dirty="0"/>
              <a:t>Integrating screening and vaccination </a:t>
            </a:r>
          </a:p>
          <a:p>
            <a:r>
              <a:rPr lang="en-US" sz="2000" dirty="0"/>
              <a:t>Chronic hepatitis B panels (HBsAg, anti-HBs, total anti-HBc)</a:t>
            </a:r>
          </a:p>
          <a:p>
            <a:pPr lvl="1"/>
            <a:r>
              <a:rPr lang="en-US" sz="1800" dirty="0"/>
              <a:t>With summary interpretation</a:t>
            </a:r>
          </a:p>
          <a:p>
            <a:r>
              <a:rPr lang="en-US" sz="2000" dirty="0"/>
              <a:t>Streamlining reimbursement for screening</a:t>
            </a:r>
          </a:p>
          <a:p>
            <a:r>
              <a:rPr lang="en-US" sz="2000" dirty="0"/>
              <a:t>Possible US Preventive Services Taskforce alignment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31525-720E-4E80-EB48-C0A842DD8A54}"/>
              </a:ext>
            </a:extLst>
          </p:cNvPr>
          <p:cNvSpPr txBox="1"/>
          <p:nvPr/>
        </p:nvSpPr>
        <p:spPr>
          <a:xfrm>
            <a:off x="631861" y="4810563"/>
            <a:ext cx="86868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So, 2023, JAMA Viewpoint; Hepatitis B Foundation Eliminating Hepatitis B Virus Through Universal Screening and Vaccination for Adults Ages 19-59, 2023</a:t>
            </a:r>
          </a:p>
        </p:txBody>
      </p:sp>
    </p:spTree>
    <p:extLst>
      <p:ext uri="{BB962C8B-B14F-4D97-AF65-F5344CB8AC3E}">
        <p14:creationId xmlns:p14="http://schemas.microsoft.com/office/powerpoint/2010/main" val="280814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3CF2-D9AD-BAAE-609C-8A8846F0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A01F9-CA41-8B39-B635-E8C632EC0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numCol="1"/>
          <a:lstStyle/>
          <a:p>
            <a:r>
              <a:rPr lang="en-US" dirty="0"/>
              <a:t>Hepatitis B Online – University of Washington </a:t>
            </a:r>
          </a:p>
          <a:p>
            <a:pPr lvl="1"/>
            <a:r>
              <a:rPr lang="en-US" dirty="0">
                <a:hlinkClick r:id="rId3"/>
              </a:rPr>
              <a:t>https://www.hepatitisb.uw.edu/</a:t>
            </a:r>
            <a:endParaRPr lang="en-US" dirty="0"/>
          </a:p>
          <a:p>
            <a:pPr lvl="1"/>
            <a:r>
              <a:rPr lang="en-US" dirty="0"/>
              <a:t>Hepatitis B Management: Guidance for the Primary Care Provider </a:t>
            </a:r>
          </a:p>
          <a:p>
            <a:r>
              <a:rPr lang="en-US" sz="2000" dirty="0"/>
              <a:t>Hepatitis B Foundation</a:t>
            </a:r>
            <a:endParaRPr lang="en-US" sz="2000" dirty="0">
              <a:hlinkClick r:id="rId4"/>
            </a:endParaRPr>
          </a:p>
          <a:p>
            <a:pPr lvl="1"/>
            <a:r>
              <a:rPr lang="en-US" dirty="0">
                <a:hlinkClick r:id="rId4"/>
              </a:rPr>
              <a:t>https://www.hepb.org/</a:t>
            </a:r>
            <a:endParaRPr lang="en-US" dirty="0"/>
          </a:p>
          <a:p>
            <a:r>
              <a:rPr lang="en-US" dirty="0"/>
              <a:t>Web MD</a:t>
            </a:r>
          </a:p>
          <a:p>
            <a:pPr lvl="1"/>
            <a:r>
              <a:rPr lang="en-US" b="0" i="0" u="none" strike="noStrike" dirty="0">
                <a:solidFill>
                  <a:srgbClr val="075290"/>
                </a:solidFill>
                <a:effectLst/>
                <a:cs typeface="Calibri" panose="020F0502020204030204" pitchFamily="34" charset="0"/>
                <a:hlinkClick r:id="rId5"/>
              </a:rPr>
              <a:t>https://www.medscape.org/viewarticle/972018?src=acdmpart_cdc_972018</a:t>
            </a:r>
          </a:p>
          <a:p>
            <a:r>
              <a:rPr lang="en-US" sz="2000" dirty="0" err="1"/>
              <a:t>Immunize.org</a:t>
            </a:r>
            <a:r>
              <a:rPr lang="en-US" sz="2000" dirty="0"/>
              <a:t> </a:t>
            </a:r>
            <a:endParaRPr lang="en-US" sz="2000" dirty="0">
              <a:hlinkClick r:id="rId6"/>
            </a:endParaRPr>
          </a:p>
          <a:p>
            <a:pPr lvl="1"/>
            <a:r>
              <a:rPr lang="de-DE" dirty="0">
                <a:effectLst/>
                <a:latin typeface="Segoe UI" panose="020B0502040204020203" pitchFamily="34" charset="0"/>
                <a:hlinkClick r:id="rId7"/>
              </a:rPr>
              <a:t>https://www.immunize.org/askexperts/experts_hepb.asp</a:t>
            </a:r>
            <a:r>
              <a:rPr lang="de-DE" dirty="0">
                <a:effectLst/>
                <a:latin typeface="Segoe UI" panose="020B0502040204020203" pitchFamily="34" charset="0"/>
              </a:rPr>
              <a:t> 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pPr lvl="1"/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359771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80185" y="1357727"/>
            <a:ext cx="5361322" cy="332024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Help spread the word:</a:t>
            </a:r>
          </a:p>
          <a:p>
            <a:r>
              <a:rPr lang="en-US" dirty="0"/>
              <a:t>Website</a:t>
            </a:r>
          </a:p>
          <a:p>
            <a:pPr lvl="1"/>
            <a:r>
              <a:rPr lang="en-US" sz="1800" dirty="0"/>
              <a:t>Social media toolkit</a:t>
            </a:r>
          </a:p>
          <a:p>
            <a:pPr lvl="1"/>
            <a:r>
              <a:rPr lang="en-US" sz="1800" dirty="0"/>
              <a:t>Educational materials</a:t>
            </a:r>
          </a:p>
          <a:p>
            <a:r>
              <a:rPr lang="en-US" dirty="0"/>
              <a:t>Social Media </a:t>
            </a:r>
          </a:p>
          <a:p>
            <a:pPr lvl="1"/>
            <a:r>
              <a:rPr lang="en-US" dirty="0"/>
              <a:t>@CDChep; @DrMerminCDC; and CDC enterprise feeds on FB, TW and LinkedIn</a:t>
            </a:r>
          </a:p>
          <a:p>
            <a:pPr lvl="1"/>
            <a:r>
              <a:rPr lang="en-US" dirty="0"/>
              <a:t>#HepatitisAwarenessMonth</a:t>
            </a:r>
          </a:p>
          <a:p>
            <a:pPr lvl="1"/>
            <a:r>
              <a:rPr lang="en-US" dirty="0"/>
              <a:t>#HepAware2023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Hepatitis Awareness Month Header">
            <a:extLst>
              <a:ext uri="{FF2B5EF4-FFF2-40B4-BE49-F238E27FC236}">
                <a16:creationId xmlns:a16="http://schemas.microsoft.com/office/drawing/2014/main" id="{E5D9AC04-A710-49E6-91CD-9B3ACDBAB55C}"/>
              </a:ext>
            </a:extLst>
          </p:cNvPr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9168652" cy="12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A546C-65F6-4A1E-A935-F29C6CEBF2F0}"/>
              </a:ext>
            </a:extLst>
          </p:cNvPr>
          <p:cNvSpPr txBox="1"/>
          <p:nvPr/>
        </p:nvSpPr>
        <p:spPr>
          <a:xfrm>
            <a:off x="1947347" y="1916383"/>
            <a:ext cx="4001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9A4E9E"/>
                </a:solidFill>
              </a:rPr>
              <a:t>www.cdc.gov/hepatitis/awareness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F71BF285-12FC-9980-6CC7-6FFB10ED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22" y="1463370"/>
            <a:ext cx="2762662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149F5B-F469-DB93-AC92-533040823E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622" y="3266195"/>
            <a:ext cx="2763257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791BA-16BD-411C-B0BE-C787C41A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500"/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067FE-C36E-ACB3-49C4-C66E2AA9C041}"/>
              </a:ext>
            </a:extLst>
          </p:cNvPr>
          <p:cNvSpPr txBox="1"/>
          <p:nvPr/>
        </p:nvSpPr>
        <p:spPr>
          <a:xfrm>
            <a:off x="1302817" y="1793177"/>
            <a:ext cx="6659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solidFill>
                  <a:schemeClr val="bg2"/>
                </a:solidFill>
                <a:latin typeface="Calibri" panose="020F0502020204030204" pitchFamily="34" charset="0"/>
              </a:rPr>
              <a:t>All adults should know their HBV status and be protected from infection</a:t>
            </a:r>
          </a:p>
        </p:txBody>
      </p:sp>
    </p:spTree>
    <p:extLst>
      <p:ext uri="{BB962C8B-B14F-4D97-AF65-F5344CB8AC3E}">
        <p14:creationId xmlns:p14="http://schemas.microsoft.com/office/powerpoint/2010/main" val="319530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3C490-F118-4B39-8314-20B339C7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0C3CD-55FF-4091-9370-00ABDEA24A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00937"/>
            <a:ext cx="8060076" cy="3971108"/>
          </a:xfrm>
        </p:spPr>
        <p:txBody>
          <a:bodyPr numCol="2"/>
          <a:lstStyle/>
          <a:p>
            <a:pPr marL="0" indent="0">
              <a:buNone/>
            </a:pPr>
            <a:r>
              <a:rPr lang="en-US" sz="2000"/>
              <a:t>Guideline workgroup and steering committee </a:t>
            </a:r>
          </a:p>
          <a:p>
            <a:pPr lvl="1"/>
            <a:r>
              <a:rPr lang="en-US" sz="1600"/>
              <a:t>Noele Nelson</a:t>
            </a:r>
          </a:p>
          <a:p>
            <a:pPr lvl="1"/>
            <a:r>
              <a:rPr lang="en-US" sz="1600"/>
              <a:t>Lakshmi Panagiotakopoulos</a:t>
            </a:r>
          </a:p>
          <a:p>
            <a:pPr lvl="1"/>
            <a:r>
              <a:rPr lang="en-US" sz="1600"/>
              <a:t>Jessica Brown</a:t>
            </a:r>
          </a:p>
          <a:p>
            <a:pPr lvl="1"/>
            <a:r>
              <a:rPr lang="en-US" sz="1600"/>
              <a:t>Liesl Hagan</a:t>
            </a:r>
          </a:p>
          <a:p>
            <a:pPr lvl="1"/>
            <a:r>
              <a:rPr lang="en-US" sz="1600"/>
              <a:t>Aaron Harris</a:t>
            </a:r>
          </a:p>
          <a:p>
            <a:pPr lvl="1"/>
            <a:r>
              <a:rPr lang="en-US" sz="1600"/>
              <a:t>Megan Hofmeister</a:t>
            </a:r>
          </a:p>
          <a:p>
            <a:pPr lvl="1"/>
            <a:r>
              <a:rPr lang="en-US" sz="1600"/>
              <a:t>Karina Rapposelli</a:t>
            </a:r>
          </a:p>
          <a:p>
            <a:pPr lvl="1"/>
            <a:r>
              <a:rPr lang="en-US" sz="1600"/>
              <a:t>Amy Sandul</a:t>
            </a:r>
          </a:p>
          <a:p>
            <a:pPr lvl="1"/>
            <a:r>
              <a:rPr lang="en-US" sz="1600"/>
              <a:t>Philip Spradling</a:t>
            </a:r>
          </a:p>
          <a:p>
            <a:pPr lvl="1"/>
            <a:r>
              <a:rPr lang="en-US" sz="1600"/>
              <a:t>Carolyn Wester</a:t>
            </a:r>
          </a:p>
          <a:p>
            <a:pPr lvl="1"/>
            <a:endParaRPr lang="en-US" sz="1800"/>
          </a:p>
          <a:p>
            <a:pPr marL="0" indent="0">
              <a:buNone/>
            </a:pPr>
            <a:r>
              <a:rPr lang="en-US" sz="2000"/>
              <a:t>Prevention Policy Modeling Lab</a:t>
            </a:r>
          </a:p>
          <a:p>
            <a:pPr lvl="1"/>
            <a:r>
              <a:rPr lang="en-US" sz="1600"/>
              <a:t>Mehlika Toy</a:t>
            </a:r>
          </a:p>
          <a:p>
            <a:pPr lvl="1"/>
            <a:r>
              <a:rPr lang="en-US" sz="1600"/>
              <a:t>David Hutton</a:t>
            </a:r>
          </a:p>
          <a:p>
            <a:pPr lvl="1"/>
            <a:r>
              <a:rPr lang="en-US" sz="1600"/>
              <a:t>Joshua Salomon</a:t>
            </a:r>
          </a:p>
          <a:p>
            <a:pPr lvl="1"/>
            <a:r>
              <a:rPr lang="en-US" sz="1600"/>
              <a:t>Samuel So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 err="1"/>
              <a:t>HepB</a:t>
            </a:r>
            <a:r>
              <a:rPr lang="en-US" sz="2000"/>
              <a:t> Vaccine Guidance </a:t>
            </a:r>
          </a:p>
          <a:p>
            <a:pPr lvl="1"/>
            <a:r>
              <a:rPr lang="en-US" sz="1600"/>
              <a:t>Mark Weng </a:t>
            </a: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4654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8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08EF4-2FA2-4A16-80DF-6B08FF247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58875"/>
            <a:ext cx="4304212" cy="3341688"/>
          </a:xfrm>
        </p:spPr>
        <p:txBody>
          <a:bodyPr/>
          <a:lstStyle/>
          <a:p>
            <a:r>
              <a:rPr lang="en-US"/>
              <a:t>People born outside the U.S.</a:t>
            </a:r>
          </a:p>
          <a:p>
            <a:pPr lvl="1"/>
            <a:r>
              <a:rPr lang="en-US"/>
              <a:t>Chronic infection since childhood</a:t>
            </a:r>
          </a:p>
          <a:p>
            <a:pPr lvl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57731-6A91-42E5-9431-D46725046993}"/>
              </a:ext>
            </a:extLst>
          </p:cNvPr>
          <p:cNvSpPr txBox="1"/>
          <p:nvPr/>
        </p:nvSpPr>
        <p:spPr>
          <a:xfrm>
            <a:off x="6614140" y="4832189"/>
            <a:ext cx="25298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</a:rPr>
              <a:t>Roberts Hepatology 2021; Wong Hepatology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C750E-145F-401B-86B7-F47130DB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Hepatitis B in the U.S. — a tale of two </a:t>
            </a:r>
            <a:r>
              <a:rPr lang="en-US" err="1"/>
              <a:t>epidemiologies</a:t>
            </a:r>
            <a:endParaRPr lang="en-US"/>
          </a:p>
        </p:txBody>
      </p:sp>
      <p:pic>
        <p:nvPicPr>
          <p:cNvPr id="7" name="Picture 6" descr="A young boy playing with blocks">
            <a:extLst>
              <a:ext uri="{FF2B5EF4-FFF2-40B4-BE49-F238E27FC236}">
                <a16:creationId xmlns:a16="http://schemas.microsoft.com/office/drawing/2014/main" id="{B0EB0D0C-BF5A-4CB1-2A96-EF7708D81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58" y="1414164"/>
            <a:ext cx="3837643" cy="292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08EF4-2FA2-4A16-80DF-6B08FF247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58875"/>
            <a:ext cx="4310492" cy="3718501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People born outside the U.S.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Chronic infection since childhood</a:t>
            </a:r>
          </a:p>
          <a:p>
            <a:pPr lvl="1"/>
            <a:endParaRPr lang="en-US" dirty="0"/>
          </a:p>
          <a:p>
            <a:r>
              <a:rPr lang="en-US" dirty="0">
                <a:latin typeface="Calibri"/>
                <a:cs typeface="Calibri"/>
              </a:rPr>
              <a:t>Unvaccinated people with behavioral risk factors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Injection drug use, unprotected sex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Acute </a:t>
            </a:r>
            <a:r>
              <a:rPr lang="en-US" dirty="0">
                <a:solidFill>
                  <a:srgbClr val="5F5F5F"/>
                </a:solidFill>
                <a:latin typeface="Calibri"/>
                <a:cs typeface="Calibri"/>
              </a:rPr>
              <a:t>infections as adults, lower risk of chronic infection</a:t>
            </a:r>
            <a:endParaRPr lang="en-US" dirty="0">
              <a:solidFill>
                <a:srgbClr val="5F5F5F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57731-6A91-42E5-9431-D46725046993}"/>
              </a:ext>
            </a:extLst>
          </p:cNvPr>
          <p:cNvSpPr txBox="1"/>
          <p:nvPr/>
        </p:nvSpPr>
        <p:spPr>
          <a:xfrm>
            <a:off x="6614140" y="4832189"/>
            <a:ext cx="25298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</a:rPr>
              <a:t>Roberts Hepatology 2021; Wong Hepatology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C750E-145F-401B-86B7-F47130DB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Hepatitis B in the U.S. — a tale of two </a:t>
            </a:r>
            <a:r>
              <a:rPr lang="en-US" err="1"/>
              <a:t>epidemiologies</a:t>
            </a:r>
            <a:endParaRPr lang="en-US"/>
          </a:p>
        </p:txBody>
      </p:sp>
      <p:pic>
        <p:nvPicPr>
          <p:cNvPr id="7" name="Picture 6" descr="A close-up of two people's feet in bed&#10;">
            <a:extLst>
              <a:ext uri="{FF2B5EF4-FFF2-40B4-BE49-F238E27FC236}">
                <a16:creationId xmlns:a16="http://schemas.microsoft.com/office/drawing/2014/main" id="{CF5E5451-66AF-4686-BD4F-F0AE0EB7CE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1412" y="1442714"/>
            <a:ext cx="4173336" cy="27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 descr="Graph of acute hepatitis B infections, year on x-axis and reported cases per 100,000 population on y-axis">
            <a:extLst>
              <a:ext uri="{FF2B5EF4-FFF2-40B4-BE49-F238E27FC236}">
                <a16:creationId xmlns:a16="http://schemas.microsoft.com/office/drawing/2014/main" id="{9CFC71E6-0EC9-4895-845A-F2B7CE740E99}"/>
              </a:ext>
            </a:extLst>
          </p:cNvPr>
          <p:cNvGrpSpPr>
            <a:grpSpLocks noChangeAspect="1"/>
          </p:cNvGrpSpPr>
          <p:nvPr/>
        </p:nvGrpSpPr>
        <p:grpSpPr>
          <a:xfrm>
            <a:off x="801189" y="900622"/>
            <a:ext cx="7724694" cy="4008024"/>
            <a:chOff x="0" y="523188"/>
            <a:chExt cx="9144000" cy="47444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80A2CD-956F-46A2-B515-22B1C2741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49027"/>
              <a:ext cx="9144000" cy="45186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8FEF34-2B47-407A-841F-4C2680AFAAAF}"/>
                </a:ext>
              </a:extLst>
            </p:cNvPr>
            <p:cNvSpPr/>
            <p:nvPr/>
          </p:nvSpPr>
          <p:spPr>
            <a:xfrm>
              <a:off x="6052008" y="523188"/>
              <a:ext cx="2601798" cy="161198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EB1B67-45C5-4723-92D8-73DC21BD5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90" t="5568" r="5275" b="68980"/>
          <a:stretch/>
        </p:blipFill>
        <p:spPr>
          <a:xfrm>
            <a:off x="4779389" y="1150204"/>
            <a:ext cx="2545237" cy="11500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A9AA0C-AB2B-414D-83D3-FEFCD285B430}"/>
              </a:ext>
            </a:extLst>
          </p:cNvPr>
          <p:cNvSpPr/>
          <p:nvPr/>
        </p:nvSpPr>
        <p:spPr>
          <a:xfrm>
            <a:off x="0" y="-799"/>
            <a:ext cx="9144000" cy="1063229"/>
          </a:xfrm>
          <a:prstGeom prst="rect">
            <a:avLst/>
          </a:prstGeom>
          <a:solidFill>
            <a:srgbClr val="007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51988E2-93A7-4F24-B80A-7CACCA52D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8434251" cy="857250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New hepatitis B virus infections are in adults 19 years and up.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D280D6-D535-49FB-B61C-DDBB10B72345}"/>
              </a:ext>
            </a:extLst>
          </p:cNvPr>
          <p:cNvSpPr txBox="1"/>
          <p:nvPr/>
        </p:nvSpPr>
        <p:spPr>
          <a:xfrm>
            <a:off x="4181627" y="4708591"/>
            <a:ext cx="5032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kumimoji="0" lang="en-US" sz="1000" b="0" i="0" u="none" strike="noStrike" kern="1200" cap="none" spc="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https://www.cdc.gov/hepatitis/statistics/2019surveillance/pdfs/2019HepSurveillanceRpt.pdf</a:t>
            </a:r>
          </a:p>
        </p:txBody>
      </p:sp>
    </p:spTree>
    <p:extLst>
      <p:ext uri="{BB962C8B-B14F-4D97-AF65-F5344CB8AC3E}">
        <p14:creationId xmlns:p14="http://schemas.microsoft.com/office/powerpoint/2010/main" val="349717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title"/>
          </p:nvPr>
        </p:nvSpPr>
        <p:spPr bwMode="auto">
          <a:xfrm>
            <a:off x="321641" y="329657"/>
            <a:ext cx="8564880" cy="6445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1" rIns="68580" bIns="34291" numCol="1" rtlCol="0" anchor="b" anchorCtr="0" compatLnSpc="1">
            <a:prstTxWarp prst="textNoShape">
              <a:avLst/>
            </a:prstTxWarp>
            <a:noAutofit/>
          </a:bodyPr>
          <a:lstStyle/>
          <a:p>
            <a:pPr algn="l" fontAlgn="ctr"/>
            <a:r>
              <a:rPr lang="en-US" sz="2400" dirty="0">
                <a:solidFill>
                  <a:srgbClr val="007889"/>
                </a:solidFill>
                <a:latin typeface="+mn-lt"/>
              </a:rPr>
              <a:t>Hepatitis B vaccination coverage in adults with ≥1 risk factor decreases by age.</a:t>
            </a:r>
          </a:p>
        </p:txBody>
      </p:sp>
      <p:graphicFrame>
        <p:nvGraphicFramePr>
          <p:cNvPr id="9" name="Content Placeholder 10" descr="Bar graph with ages on x-axis and percentage of hepatitis B vaccination coverage on y-axis 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18575987"/>
              </p:ext>
            </p:extLst>
          </p:nvPr>
        </p:nvGraphicFramePr>
        <p:xfrm>
          <a:off x="885521" y="1081061"/>
          <a:ext cx="8001000" cy="3430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 Placeholder 3"/>
          <p:cNvSpPr txBox="1">
            <a:spLocks/>
          </p:cNvSpPr>
          <p:nvPr/>
        </p:nvSpPr>
        <p:spPr>
          <a:xfrm rot="16200000">
            <a:off x="-946482" y="2343150"/>
            <a:ext cx="2865122" cy="457200"/>
          </a:xfrm>
          <a:prstGeom prst="rect">
            <a:avLst/>
          </a:prstGeom>
        </p:spPr>
        <p:txBody>
          <a:bodyPr anchor="b" anchorCtr="0"/>
          <a:lstStyle>
            <a:lvl1pPr marL="342900" indent="-342900" algn="l" rtl="0" eaLnBrk="0" fontAlgn="base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57" indent="-342857" algn="ctr" defTabSz="914288">
              <a:lnSpc>
                <a:spcPts val="825"/>
              </a:lnSpc>
              <a:defRPr/>
            </a:pPr>
            <a:r>
              <a:rPr lang="en-US" sz="1500">
                <a:solidFill>
                  <a:srgbClr val="000000"/>
                </a:solidFill>
                <a:latin typeface="Calibri" panose="020F0502020204030204"/>
              </a:rPr>
              <a:t>Percentage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14304" y="4194539"/>
            <a:ext cx="8144175" cy="848107"/>
          </a:xfrm>
          <a:prstGeom prst="rect">
            <a:avLst/>
          </a:prstGeom>
        </p:spPr>
        <p:txBody>
          <a:bodyPr anchor="b" anchorCtr="0"/>
          <a:lstStyle>
            <a:lvl1pPr marL="342900" indent="-342900" algn="l" rtl="0" eaLnBrk="0" fontAlgn="base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lnSpc>
                <a:spcPct val="100000"/>
              </a:lnSpc>
              <a:defRPr/>
            </a:pPr>
            <a:endParaRPr lang="en-US" sz="90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29820" y="4860010"/>
            <a:ext cx="399998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 et al. National Health Interview Survey, 2018. Unpublished 2021.</a:t>
            </a:r>
            <a:endParaRPr lang="en-US" sz="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F9670-658D-4F37-9C48-82AC5076909E}"/>
              </a:ext>
            </a:extLst>
          </p:cNvPr>
          <p:cNvSpPr txBox="1"/>
          <p:nvPr/>
        </p:nvSpPr>
        <p:spPr>
          <a:xfrm>
            <a:off x="1297577" y="4490678"/>
            <a:ext cx="75889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solidFill>
                  <a:srgbClr val="000000"/>
                </a:solidFill>
                <a:latin typeface="Calibri" panose="020F0502020204030204" pitchFamily="34" charset="0"/>
              </a:rPr>
              <a:t>Age (years)</a:t>
            </a:r>
          </a:p>
        </p:txBody>
      </p:sp>
    </p:spTree>
    <p:extLst>
      <p:ext uri="{BB962C8B-B14F-4D97-AF65-F5344CB8AC3E}">
        <p14:creationId xmlns:p14="http://schemas.microsoft.com/office/powerpoint/2010/main" val="36889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485901" y="1028701"/>
            <a:ext cx="6115051" cy="3429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57" indent="-342857" defTabSz="914288">
              <a:spcBef>
                <a:spcPts val="451"/>
              </a:spcBef>
              <a:spcAft>
                <a:spcPts val="451"/>
              </a:spcAft>
              <a:buClr>
                <a:srgbClr val="FFC000"/>
              </a:buClr>
              <a:defRPr/>
            </a:pPr>
            <a:endParaRPr lang="en-US" sz="1800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14304" y="4194539"/>
            <a:ext cx="8144175" cy="848107"/>
          </a:xfrm>
          <a:prstGeom prst="rect">
            <a:avLst/>
          </a:prstGeom>
        </p:spPr>
        <p:txBody>
          <a:bodyPr anchor="b" anchorCtr="0"/>
          <a:lstStyle>
            <a:lvl1pPr marL="342900" indent="-342900" algn="l" rtl="0" eaLnBrk="0" fontAlgn="base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lnSpc>
                <a:spcPct val="100000"/>
              </a:lnSpc>
              <a:defRPr/>
            </a:pPr>
            <a:endParaRPr lang="en-US" sz="90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332D22-D2BA-4BD9-A622-A10F4CD59A43}"/>
              </a:ext>
            </a:extLst>
          </p:cNvPr>
          <p:cNvSpPr txBox="1"/>
          <p:nvPr/>
        </p:nvSpPr>
        <p:spPr>
          <a:xfrm>
            <a:off x="5205458" y="1748326"/>
            <a:ext cx="35750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prstClr val="black"/>
                </a:solidFill>
                <a:latin typeface="Calibri" panose="020F0502020204030204"/>
              </a:rPr>
              <a:t>Over 2/3 of reported acute cases were either missing risk data or reported no identified risk</a:t>
            </a: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9846F10D-03F6-4CDE-BCBD-10EC262A6608}"/>
              </a:ext>
            </a:extLst>
          </p:cNvPr>
          <p:cNvSpPr txBox="1"/>
          <p:nvPr/>
        </p:nvSpPr>
        <p:spPr>
          <a:xfrm>
            <a:off x="5242910" y="4892831"/>
            <a:ext cx="3811621" cy="1498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algn="r" defTabSz="685800" eaLnBrk="1" fontAlgn="auto" hangingPunct="1">
              <a:spcBef>
                <a:spcPts val="89"/>
              </a:spcBef>
              <a:spcAft>
                <a:spcPts val="0"/>
              </a:spcAft>
              <a:defRPr/>
            </a:pPr>
            <a:r>
              <a:rPr lang="fr-FR" sz="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https://www.cdc.gov/hepatitis/statistics/2020surveillance/index.htm</a:t>
            </a:r>
            <a:endParaRPr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 descr="Pie chart  with 30% of people with a hepatitis B risk identified, 41% with risk data missing, and 29% with no risk identified">
            <a:extLst>
              <a:ext uri="{FF2B5EF4-FFF2-40B4-BE49-F238E27FC236}">
                <a16:creationId xmlns:a16="http://schemas.microsoft.com/office/drawing/2014/main" id="{6F739943-ED22-4784-A091-E0B08EB1FF89}"/>
              </a:ext>
            </a:extLst>
          </p:cNvPr>
          <p:cNvGrpSpPr/>
          <p:nvPr/>
        </p:nvGrpSpPr>
        <p:grpSpPr>
          <a:xfrm>
            <a:off x="202829" y="1024576"/>
            <a:ext cx="4914104" cy="3653827"/>
            <a:chOff x="400053" y="1348978"/>
            <a:chExt cx="4914104" cy="3653827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6DAB5AD3-D264-4F67-BCA9-FF09730F1612}"/>
                </a:ext>
              </a:extLst>
            </p:cNvPr>
            <p:cNvGraphicFramePr/>
            <p:nvPr/>
          </p:nvGraphicFramePr>
          <p:xfrm>
            <a:off x="400053" y="1348978"/>
            <a:ext cx="4914104" cy="36538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E3D283C-9BE4-4FD6-A5F3-6E56658E7B84}"/>
                </a:ext>
              </a:extLst>
            </p:cNvPr>
            <p:cNvGrpSpPr/>
            <p:nvPr/>
          </p:nvGrpSpPr>
          <p:grpSpPr>
            <a:xfrm>
              <a:off x="1534720" y="2600278"/>
              <a:ext cx="2755325" cy="1745143"/>
              <a:chOff x="1562830" y="2411693"/>
              <a:chExt cx="2755325" cy="174514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DF4EE9-9DB9-4F3A-9770-30C67F76C91A}"/>
                  </a:ext>
                </a:extLst>
              </p:cNvPr>
              <p:cNvSpPr txBox="1"/>
              <p:nvPr/>
            </p:nvSpPr>
            <p:spPr>
              <a:xfrm>
                <a:off x="1562830" y="2411693"/>
                <a:ext cx="12489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Risk identified</a:t>
                </a:r>
              </a:p>
              <a:p>
                <a:pPr algn="ctr"/>
                <a:r>
                  <a:rPr lang="en-US" sz="1400" b="1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30%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F05039-608A-4494-A921-7D7C32B4E110}"/>
                  </a:ext>
                </a:extLst>
              </p:cNvPr>
              <p:cNvSpPr txBox="1"/>
              <p:nvPr/>
            </p:nvSpPr>
            <p:spPr>
              <a:xfrm>
                <a:off x="2856088" y="2411693"/>
                <a:ext cx="14620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889"/>
                    </a:solidFill>
                    <a:latin typeface="Calibri" panose="020F0502020204030204" pitchFamily="34" charset="0"/>
                  </a:rPr>
                  <a:t>Risk data missing</a:t>
                </a:r>
              </a:p>
              <a:p>
                <a:pPr algn="ctr"/>
                <a:r>
                  <a:rPr lang="en-US" sz="1400" b="1" dirty="0">
                    <a:solidFill>
                      <a:srgbClr val="007889"/>
                    </a:solidFill>
                    <a:latin typeface="Calibri" panose="020F0502020204030204" pitchFamily="34" charset="0"/>
                  </a:rPr>
                  <a:t>41%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694AA6-E733-46C6-BAA6-CA221054A5BD}"/>
                  </a:ext>
                </a:extLst>
              </p:cNvPr>
              <p:cNvSpPr txBox="1"/>
              <p:nvPr/>
            </p:nvSpPr>
            <p:spPr>
              <a:xfrm>
                <a:off x="1959956" y="3633616"/>
                <a:ext cx="1467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889"/>
                    </a:solidFill>
                    <a:latin typeface="Calibri" panose="020F0502020204030204" pitchFamily="34" charset="0"/>
                  </a:rPr>
                  <a:t>No risk identified</a:t>
                </a:r>
              </a:p>
              <a:p>
                <a:pPr algn="ctr"/>
                <a:r>
                  <a:rPr lang="en-US" sz="1400" b="1" dirty="0">
                    <a:solidFill>
                      <a:srgbClr val="007889"/>
                    </a:solidFill>
                    <a:latin typeface="Calibri" panose="020F0502020204030204" pitchFamily="34" charset="0"/>
                  </a:rPr>
                  <a:t>29%</a:t>
                </a:r>
              </a:p>
            </p:txBody>
          </p:sp>
        </p:grp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91DA2773-71C9-4A83-B463-9CB147D2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latin typeface="Calibri"/>
                <a:cs typeface="Calibri"/>
              </a:rPr>
              <a:t>Limitations of current risk-based testing approach</a:t>
            </a:r>
            <a:endParaRPr lang="en-US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329DC688-248E-C841-57A8-F6D59802BC29}"/>
              </a:ext>
            </a:extLst>
          </p:cNvPr>
          <p:cNvSpPr/>
          <p:nvPr/>
        </p:nvSpPr>
        <p:spPr>
          <a:xfrm>
            <a:off x="4092822" y="1449659"/>
            <a:ext cx="958358" cy="3111477"/>
          </a:xfrm>
          <a:prstGeom prst="rightBrace">
            <a:avLst/>
          </a:prstGeom>
          <a:ln w="19050">
            <a:solidFill>
              <a:srgbClr val="007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NCEH_ATSDR_combined">
  <a:themeElements>
    <a:clrScheme name="Custom 13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930FFE0E90D04FA3FFF4F9A2137582" ma:contentTypeVersion="13" ma:contentTypeDescription="Create a new document." ma:contentTypeScope="" ma:versionID="13a6c113ee3d08cbc762b856fc07f6cf">
  <xsd:schema xmlns:xsd="http://www.w3.org/2001/XMLSchema" xmlns:xs="http://www.w3.org/2001/XMLSchema" xmlns:p="http://schemas.microsoft.com/office/2006/metadata/properties" xmlns:ns2="64d20f5d-f63a-449e-b616-e2d861f7d068" xmlns:ns3="3c9d40ab-e7fa-4aa5-9d5a-9c9183eaafed" targetNamespace="http://schemas.microsoft.com/office/2006/metadata/properties" ma:root="true" ma:fieldsID="77cf914eee9526e0c6645a97cba1f865" ns2:_="" ns3:_="">
    <xsd:import namespace="64d20f5d-f63a-449e-b616-e2d861f7d068"/>
    <xsd:import namespace="3c9d40ab-e7fa-4aa5-9d5a-9c9183eaafe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20f5d-f63a-449e-b616-e2d861f7d0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5236782f-1347-46a6-894b-37aeb1392cda}" ma:internalName="TaxCatchAll" ma:showField="CatchAllData" ma:web="64d20f5d-f63a-449e-b616-e2d861f7d0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9d40ab-e7fa-4aa5-9d5a-9c9183eaafe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3e616d6-cc0c-4f8c-8ad1-039d6287fd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BA349B-AB52-4F0E-A38A-4BF36FA5DA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d20f5d-f63a-449e-b616-e2d861f7d068"/>
    <ds:schemaRef ds:uri="3c9d40ab-e7fa-4aa5-9d5a-9c9183eaaf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CEA1A4-6068-4B9E-BF76-7EC8A9968A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2474</Words>
  <Application>Microsoft Macintosh PowerPoint</Application>
  <PresentationFormat>On-screen Show (16:9)</PresentationFormat>
  <Paragraphs>407</Paragraphs>
  <Slides>47</Slides>
  <Notes>44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Open Sans</vt:lpstr>
      <vt:lpstr>Symbol</vt:lpstr>
      <vt:lpstr>Arial</vt:lpstr>
      <vt:lpstr>Times New Roman</vt:lpstr>
      <vt:lpstr>Franklin Gothic Book</vt:lpstr>
      <vt:lpstr>Calibri</vt:lpstr>
      <vt:lpstr>Wingdings</vt:lpstr>
      <vt:lpstr>Segoe UI</vt:lpstr>
      <vt:lpstr>Myriad Web Pro</vt:lpstr>
      <vt:lpstr>Courier New</vt:lpstr>
      <vt:lpstr>NCEH_ATSDR_combined</vt:lpstr>
      <vt:lpstr>New CDC Universal Hepatitis B Screening Guidelines and Integration with Vaccination  </vt:lpstr>
      <vt:lpstr>People with chronic hepatitis B virus infection are at increased risk for liver cancer and cirrhosis and are 70%–85% more likely to die prematurely than the general population.</vt:lpstr>
      <vt:lpstr>PowerPoint Presentation</vt:lpstr>
      <vt:lpstr>PowerPoint Presentation</vt:lpstr>
      <vt:lpstr>Hepatitis B in the U.S. — a tale of two epidemiologies</vt:lpstr>
      <vt:lpstr>Hepatitis B in the U.S. — a tale of two epidemiologies</vt:lpstr>
      <vt:lpstr>New hepatitis B virus infections are in adults 19 years and up. </vt:lpstr>
      <vt:lpstr>Hepatitis B vaccination coverage in adults with ≥1 risk factor decreases by age.</vt:lpstr>
      <vt:lpstr>Limitations of current risk-based testing approach</vt:lpstr>
      <vt:lpstr>Compared with current practice, universal screening of adults aged 18-79 years would avert</vt:lpstr>
      <vt:lpstr>Compared with current practice, universal screening of adults aged 18-79 years would avert</vt:lpstr>
      <vt:lpstr>Recommendation language </vt:lpstr>
      <vt:lpstr>NEW: Screening is recommended for all adults aged &gt;18 years at least once in a lifetime </vt:lpstr>
      <vt:lpstr>  </vt:lpstr>
      <vt:lpstr>Screening Tests</vt:lpstr>
      <vt:lpstr>PowerPoint Presentation</vt:lpstr>
      <vt:lpstr>PowerPoint Presentation</vt:lpstr>
      <vt:lpstr>Testing recommendations</vt:lpstr>
      <vt:lpstr>NEW: Anyone who requests hepatitis B testing should receive it, regardless of disclosure of risk. </vt:lpstr>
      <vt:lpstr>PowerPoint Presentation</vt:lpstr>
      <vt:lpstr>PowerPoint Presentation</vt:lpstr>
      <vt:lpstr>Incorporating hepatitis B screening into a clinic workflow</vt:lpstr>
      <vt:lpstr>The following people have an increased risk for HBV infection and are recommended for periodic testing:</vt:lpstr>
      <vt:lpstr>Hep B testing for nonpregnant adults without history of HBV infection</vt:lpstr>
      <vt:lpstr>Hep B testing for children and adolescents without known history of Hep B virus infection</vt:lpstr>
      <vt:lpstr>Clinical Considerations </vt:lpstr>
      <vt:lpstr>Clinical Considerations </vt:lpstr>
      <vt:lpstr>Clinical Considerations </vt:lpstr>
      <vt:lpstr>Integrating screening and vaccination</vt:lpstr>
      <vt:lpstr>Can you draw blood for hepatitis B serology after administering the vaccine?</vt:lpstr>
      <vt:lpstr>What if the provider can’t offer screening at the time of Hep B vaccination? </vt:lpstr>
      <vt:lpstr>When should you repeat hepatitis B testing after vaccination?</vt:lpstr>
      <vt:lpstr>Hypothetical Clinical Scenarios </vt:lpstr>
      <vt:lpstr>PowerPoint Presentation</vt:lpstr>
      <vt:lpstr>PowerPoint Presentation</vt:lpstr>
      <vt:lpstr>PowerPoint Presentation</vt:lpstr>
      <vt:lpstr>PowerPoint Presentation</vt:lpstr>
      <vt:lpstr>Implementation Next Steps</vt:lpstr>
      <vt:lpstr>Implementation Next Steps     </vt:lpstr>
      <vt:lpstr>Implementation Next Steps   </vt:lpstr>
      <vt:lpstr>Implementation Next Step  </vt:lpstr>
      <vt:lpstr>Implementation Next Steps </vt:lpstr>
      <vt:lpstr>Other Resources</vt:lpstr>
      <vt:lpstr>PowerPoint Presentation</vt:lpstr>
      <vt:lpstr>Questions?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2023-04-19T18:18:17Z</dcterms:created>
  <dcterms:modified xsi:type="dcterms:W3CDTF">2023-05-01T16:27:11Z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2023-04-19T18:18:49Z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3b0a885c-8f49-4fcb-b76c-5b34f0aa6241</vt:lpwstr>
  </property>
  <property fmtid="{D5CDD505-2E9C-101B-9397-08002B2CF9AE}" pid="8" name="MSIP_Label_7b94a7b8-f06c-4dfe-bdcc-9b548fd58c31_ContentBits">
    <vt:lpwstr>0</vt:lpwstr>
  </property>
</Properties>
</file>