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61" r:id="rId6"/>
    <p:sldId id="260" r:id="rId7"/>
    <p:sldId id="262" r:id="rId8"/>
    <p:sldId id="263" r:id="rId9"/>
    <p:sldId id="264"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25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62" d="100"/>
          <a:sy n="62" d="100"/>
        </p:scale>
        <p:origin x="7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ledo, Chelsea (CDC/DDID/NCIRD/ISD) (CTR)" userId="2133716b-8d87-4f91-a2e7-7cfc4509099f" providerId="ADAL" clId="{26B0D2EA-4B3F-48CB-90BE-77CFB188210B}"/>
    <pc:docChg chg="delSld">
      <pc:chgData name="Toledo, Chelsea (CDC/DDID/NCIRD/ISD) (CTR)" userId="2133716b-8d87-4f91-a2e7-7cfc4509099f" providerId="ADAL" clId="{26B0D2EA-4B3F-48CB-90BE-77CFB188210B}" dt="2022-10-31T17:19:11.996" v="0" actId="47"/>
      <pc:docMkLst>
        <pc:docMk/>
      </pc:docMkLst>
      <pc:sldChg chg="del">
        <pc:chgData name="Toledo, Chelsea (CDC/DDID/NCIRD/ISD) (CTR)" userId="2133716b-8d87-4f91-a2e7-7cfc4509099f" providerId="ADAL" clId="{26B0D2EA-4B3F-48CB-90BE-77CFB188210B}" dt="2022-10-31T17:19:11.996" v="0" actId="47"/>
        <pc:sldMkLst>
          <pc:docMk/>
          <pc:sldMk cId="353417594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46816-DAE4-4B0C-BE34-D3A41E6482EB}" type="datetimeFigureOut">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A64AB-6B3E-4497-BB13-35559495E57F}" type="slidenum">
              <a:t>‹#›</a:t>
            </a:fld>
            <a:endParaRPr lang="en-US"/>
          </a:p>
        </p:txBody>
      </p:sp>
    </p:spTree>
    <p:extLst>
      <p:ext uri="{BB962C8B-B14F-4D97-AF65-F5344CB8AC3E}">
        <p14:creationId xmlns:p14="http://schemas.microsoft.com/office/powerpoint/2010/main" val="3028036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 </a:t>
            </a:r>
            <a:r>
              <a:rPr lang="en-US" dirty="0" err="1"/>
              <a:t>Sockabasin</a:t>
            </a:r>
            <a:r>
              <a:rPr lang="en-US" dirty="0"/>
              <a:t> is Penobscot and Passamaquoddy and resides on Indian Island, home to the Penobscot Nation. Andrea has expertise in population health and many years working with indigenous communities focused on improving health status through behavior change and indigenous culture. She currently leads the Division of Community and Land Wellness for Wabanaki Public Health and Wellness, managing nutrition education, obesity prevention, food sovereignty and security issues, and environmental health. In her previous role, Andrea worked as the Youth Program Manager of a tribal out-of-school program and was responsible for the administration of the program. Prior to working in indigenous communities, Andrea worked as a Health Specialist in a corporate wellness program, conducting biometric screenings for heart disease, stroke, and diabetes, while providing health education to help sustain healthy lifestyle practices.</a:t>
            </a:r>
          </a:p>
          <a:p>
            <a:endParaRPr lang="en-US" dirty="0">
              <a:cs typeface="Calibri"/>
            </a:endParaRPr>
          </a:p>
          <a:p>
            <a:r>
              <a:rPr lang="en-US" dirty="0"/>
              <a:t>Maggie Dana is a Passamaquoddy citizen and has lived on the Pleasant Point reservation all her life. She currently is the Director of Community Partnerships for Wabanaki Public Health and Wellness, where she collaborates with the five Wabanaki Chiefs for the implementation of research, recovery, and cultural tourism initiatives. Maggie joins Wabanaki Public Health and Wellness after serving her community the Tribal Chief of the Passamaquoddy Tribe at </a:t>
            </a:r>
            <a:r>
              <a:rPr lang="en-US" dirty="0" err="1"/>
              <a:t>Sipayik</a:t>
            </a:r>
            <a:r>
              <a:rPr lang="en-US" dirty="0"/>
              <a:t>. As the Chief, she was responsible for managing the daily operations of the Tribal programs, services, and people. Previously, served as Vice Chief, Tribal Council member, and employed with tribal government for 17 years. This work included managing grants and funding from the Bureau of Indian Affairs, Indian Health Services, Department of Health &amp; Human Services, and the Department of Justice. Maggie has served on many wellness groups that supported personal and communal growth. She is an Advisory Board member of the Wabanaki Alliance, which was created to educate people of Maine about the need for securing sovereignty of the tribes in Maine, as well was a member of the Healing Wind group, which is focused on addiction prevention through culturally based healing. She has a Bachelor of Science in Business Administration and graduated from the University of Maine system.</a:t>
            </a:r>
            <a:endParaRPr lang="en-US" dirty="0">
              <a:cs typeface="Calibri"/>
            </a:endParaRPr>
          </a:p>
        </p:txBody>
      </p:sp>
      <p:sp>
        <p:nvSpPr>
          <p:cNvPr id="4" name="Slide Number Placeholder 3"/>
          <p:cNvSpPr>
            <a:spLocks noGrp="1"/>
          </p:cNvSpPr>
          <p:nvPr>
            <p:ph type="sldNum" sz="quarter" idx="5"/>
          </p:nvPr>
        </p:nvSpPr>
        <p:spPr/>
        <p:txBody>
          <a:bodyPr/>
          <a:lstStyle/>
          <a:p>
            <a:fld id="{5E4A64AB-6B3E-4497-BB13-35559495E57F}" type="slidenum">
              <a:t>3</a:t>
            </a:fld>
            <a:endParaRPr lang="en-US"/>
          </a:p>
        </p:txBody>
      </p:sp>
    </p:spTree>
    <p:extLst>
      <p:ext uri="{BB962C8B-B14F-4D97-AF65-F5344CB8AC3E}">
        <p14:creationId xmlns:p14="http://schemas.microsoft.com/office/powerpoint/2010/main" val="211452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Kirk D. Myers, MPH, is the founder and President/Chief Executive Officer (CEO) of Abounding Prosperity, Inc. The agency’s mission is to address health, social and economic disparities among Black men including gay, bisexual and transgender (male- to-female) individuals and their identified families living in Dallas County, Texas. In fulfilling this mission, Mr. Myers has drawn upon his extensive network of Black men and organizations through his leadership in the Texas Black Gay Network where he was a founding member for the Dallas Chapter, as well as the State of Texas Community Planning Group (CPG) where he has served in many positions including Chair of the Interventions Committee. He is also a member the City of Dallas lesbian, gay, bisexual and transgender (LGBT) Task Force.</a:t>
            </a:r>
          </a:p>
          <a:p>
            <a:endParaRPr lang="en-US" dirty="0"/>
          </a:p>
          <a:p>
            <a:r>
              <a:rPr lang="en-US" dirty="0"/>
              <a:t>A tireless advocate for Black men, Mr. Myers’ activism and community mobilization efforts have focused attention on the issues of equity and service pertaining to eradicating the disproportionate impacts of HIV/AIDS in Black communities. Through advocacy, he has helped to shape policies and the development of programs that would support Black men as they transitions from prison and acclimate back into society, especially those whom are in need of housing, mental health and substance abuse treatment.</a:t>
            </a:r>
          </a:p>
          <a:p>
            <a:endParaRPr lang="en-US" dirty="0">
              <a:cs typeface="Calibri"/>
            </a:endParaRPr>
          </a:p>
        </p:txBody>
      </p:sp>
      <p:sp>
        <p:nvSpPr>
          <p:cNvPr id="4" name="Slide Number Placeholder 3"/>
          <p:cNvSpPr>
            <a:spLocks noGrp="1"/>
          </p:cNvSpPr>
          <p:nvPr>
            <p:ph type="sldNum" sz="quarter" idx="5"/>
          </p:nvPr>
        </p:nvSpPr>
        <p:spPr/>
        <p:txBody>
          <a:bodyPr/>
          <a:lstStyle/>
          <a:p>
            <a:fld id="{5E4A64AB-6B3E-4497-BB13-35559495E57F}" type="slidenum">
              <a:t>4</a:t>
            </a:fld>
            <a:endParaRPr lang="en-US"/>
          </a:p>
        </p:txBody>
      </p:sp>
    </p:spTree>
    <p:extLst>
      <p:ext uri="{BB962C8B-B14F-4D97-AF65-F5344CB8AC3E}">
        <p14:creationId xmlns:p14="http://schemas.microsoft.com/office/powerpoint/2010/main" val="71116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 Marroquin is a Community Health Worker/ Promotora and has worked in the field for 8 years. Erika started as a youth mental health Community Health Worker providing health education in reducing the stigma of mental health. She has worked in several programs since conducting outreach, health education, health navigation, and advocating for the community and their needs. Now she is able to use her knowledge and skills from working alongside the community and lead trainings to maintain the essence and valuable work of Community Health Worker/ </a:t>
            </a:r>
            <a:r>
              <a:rPr lang="en-US" dirty="0" err="1"/>
              <a:t>Promotoras</a:t>
            </a:r>
            <a:r>
              <a:rPr lang="en-US" dirty="0"/>
              <a:t>.</a:t>
            </a:r>
          </a:p>
        </p:txBody>
      </p:sp>
      <p:sp>
        <p:nvSpPr>
          <p:cNvPr id="4" name="Slide Number Placeholder 3"/>
          <p:cNvSpPr>
            <a:spLocks noGrp="1"/>
          </p:cNvSpPr>
          <p:nvPr>
            <p:ph type="sldNum" sz="quarter" idx="5"/>
          </p:nvPr>
        </p:nvSpPr>
        <p:spPr/>
        <p:txBody>
          <a:bodyPr/>
          <a:lstStyle/>
          <a:p>
            <a:fld id="{5E4A64AB-6B3E-4497-BB13-35559495E57F}" type="slidenum">
              <a:t>5</a:t>
            </a:fld>
            <a:endParaRPr lang="en-US"/>
          </a:p>
        </p:txBody>
      </p:sp>
    </p:spTree>
    <p:extLst>
      <p:ext uri="{BB962C8B-B14F-4D97-AF65-F5344CB8AC3E}">
        <p14:creationId xmlns:p14="http://schemas.microsoft.com/office/powerpoint/2010/main" val="4059714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8AE943-A777-73E7-DD6D-EFD44545C929}"/>
              </a:ext>
            </a:extLst>
          </p:cNvPr>
          <p:cNvSpPr/>
          <p:nvPr userDrawn="1"/>
        </p:nvSpPr>
        <p:spPr>
          <a:xfrm>
            <a:off x="0" y="6746240"/>
            <a:ext cx="12192000" cy="148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A961637-07CA-5ED5-6D2B-9950CE770C2F}"/>
              </a:ext>
            </a:extLst>
          </p:cNvPr>
          <p:cNvPicPr>
            <a:picLocks noChangeAspect="1"/>
          </p:cNvPicPr>
          <p:nvPr userDrawn="1"/>
        </p:nvPicPr>
        <p:blipFill>
          <a:blip r:embed="rId2"/>
          <a:stretch>
            <a:fillRect/>
          </a:stretch>
        </p:blipFill>
        <p:spPr>
          <a:xfrm>
            <a:off x="0" y="0"/>
            <a:ext cx="12192000" cy="6746240"/>
          </a:xfrm>
          <a:prstGeom prst="rect">
            <a:avLst/>
          </a:prstGeom>
        </p:spPr>
      </p:pic>
    </p:spTree>
    <p:extLst>
      <p:ext uri="{BB962C8B-B14F-4D97-AF65-F5344CB8AC3E}">
        <p14:creationId xmlns:p14="http://schemas.microsoft.com/office/powerpoint/2010/main" val="306334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2134-A0A6-90DD-4C36-E28ACAD3C3D1}"/>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056B0F9-B5B5-6BB7-7255-0E55A1D91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1367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F1AD-18A3-A0A6-E936-AD4E1337C34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4565D3C-57A1-01A6-5D83-BC6B7A735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9CE93A-8354-7855-4526-16A707971B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288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E9D0C-F033-80CF-5642-10DD1C29FC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95FB94-FCF4-43AD-B91C-211C83935A3A}"/>
              </a:ext>
            </a:extLst>
          </p:cNvPr>
          <p:cNvSpPr>
            <a:spLocks noGrp="1"/>
          </p:cNvSpPr>
          <p:nvPr>
            <p:ph type="body" idx="1"/>
          </p:nvPr>
        </p:nvSpPr>
        <p:spPr>
          <a:xfrm>
            <a:off x="839788" y="1681163"/>
            <a:ext cx="5157787"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66653E-1860-1B30-4AD5-53B2EC68E2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51C93-DEC5-9508-316D-3D6C41BC36D7}"/>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A8F395E-0A91-8A9C-CD2C-1E85955C1C39}"/>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958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86E8-B0C5-57A5-0BBB-6D37D087C08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94649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261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014A9D-EDAA-FBE4-A01A-5026D632F777}"/>
              </a:ext>
            </a:extLst>
          </p:cNvPr>
          <p:cNvPicPr>
            <a:picLocks noChangeAspect="1"/>
          </p:cNvPicPr>
          <p:nvPr userDrawn="1"/>
        </p:nvPicPr>
        <p:blipFill>
          <a:blip r:embed="rId2"/>
          <a:stretch>
            <a:fillRect/>
          </a:stretch>
        </p:blipFill>
        <p:spPr>
          <a:xfrm>
            <a:off x="5907729" y="473569"/>
            <a:ext cx="5866738" cy="5595292"/>
          </a:xfrm>
          <a:prstGeom prst="rect">
            <a:avLst/>
          </a:prstGeom>
        </p:spPr>
      </p:pic>
      <p:sp>
        <p:nvSpPr>
          <p:cNvPr id="3" name="Title 1">
            <a:extLst>
              <a:ext uri="{FF2B5EF4-FFF2-40B4-BE49-F238E27FC236}">
                <a16:creationId xmlns:a16="http://schemas.microsoft.com/office/drawing/2014/main" id="{1618A922-BD13-D120-9EFD-3150A46B999F}"/>
              </a:ext>
            </a:extLst>
          </p:cNvPr>
          <p:cNvSpPr>
            <a:spLocks noGrp="1"/>
          </p:cNvSpPr>
          <p:nvPr>
            <p:ph type="title"/>
          </p:nvPr>
        </p:nvSpPr>
        <p:spPr>
          <a:xfrm>
            <a:off x="838200" y="2766218"/>
            <a:ext cx="5257800" cy="1325563"/>
          </a:xfrm>
        </p:spPr>
        <p:txBody>
          <a:bodyPr/>
          <a:lstStyle>
            <a:lvl1pPr>
              <a:defRPr>
                <a:latin typeface="+mn-lt"/>
              </a:defRPr>
            </a:lvl1pPr>
          </a:lstStyle>
          <a:p>
            <a:r>
              <a:rPr lang="en-US" dirty="0"/>
              <a:t>Click to edit Master title style</a:t>
            </a:r>
          </a:p>
        </p:txBody>
      </p:sp>
      <p:sp>
        <p:nvSpPr>
          <p:cNvPr id="4" name="Rectangle 3">
            <a:extLst>
              <a:ext uri="{FF2B5EF4-FFF2-40B4-BE49-F238E27FC236}">
                <a16:creationId xmlns:a16="http://schemas.microsoft.com/office/drawing/2014/main" id="{82885C12-C17C-AE9F-2CC8-49F7BAE90D16}"/>
              </a:ext>
            </a:extLst>
          </p:cNvPr>
          <p:cNvSpPr/>
          <p:nvPr userDrawn="1"/>
        </p:nvSpPr>
        <p:spPr>
          <a:xfrm>
            <a:off x="601249" y="6031283"/>
            <a:ext cx="11436263" cy="62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475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177826-2165-7E76-6CC2-68CD14465709}"/>
              </a:ext>
            </a:extLst>
          </p:cNvPr>
          <p:cNvPicPr>
            <a:picLocks noChangeAspect="1"/>
          </p:cNvPicPr>
          <p:nvPr userDrawn="1"/>
        </p:nvPicPr>
        <p:blipFill>
          <a:blip r:embed="rId2"/>
          <a:stretch>
            <a:fillRect/>
          </a:stretch>
        </p:blipFill>
        <p:spPr>
          <a:xfrm>
            <a:off x="0" y="-34614"/>
            <a:ext cx="12192000" cy="6685935"/>
          </a:xfrm>
          <a:prstGeom prst="rect">
            <a:avLst/>
          </a:prstGeom>
        </p:spPr>
      </p:pic>
      <p:sp>
        <p:nvSpPr>
          <p:cNvPr id="3" name="Title 1">
            <a:extLst>
              <a:ext uri="{FF2B5EF4-FFF2-40B4-BE49-F238E27FC236}">
                <a16:creationId xmlns:a16="http://schemas.microsoft.com/office/drawing/2014/main" id="{1618A922-BD13-D120-9EFD-3150A46B999F}"/>
              </a:ext>
            </a:extLst>
          </p:cNvPr>
          <p:cNvSpPr>
            <a:spLocks noGrp="1"/>
          </p:cNvSpPr>
          <p:nvPr>
            <p:ph type="title"/>
          </p:nvPr>
        </p:nvSpPr>
        <p:spPr>
          <a:xfrm>
            <a:off x="838200" y="2766218"/>
            <a:ext cx="5257800" cy="1325563"/>
          </a:xfrm>
        </p:spPr>
        <p:txBody>
          <a:bodyPr/>
          <a:lstStyle>
            <a:lvl1pPr>
              <a:defRPr>
                <a:latin typeface="+mn-lt"/>
              </a:defRPr>
            </a:lvl1pPr>
          </a:lstStyle>
          <a:p>
            <a:r>
              <a:rPr lang="en-US" dirty="0"/>
              <a:t>Click to edit Master title style</a:t>
            </a:r>
          </a:p>
        </p:txBody>
      </p:sp>
      <p:sp>
        <p:nvSpPr>
          <p:cNvPr id="4" name="Rectangle 3">
            <a:extLst>
              <a:ext uri="{FF2B5EF4-FFF2-40B4-BE49-F238E27FC236}">
                <a16:creationId xmlns:a16="http://schemas.microsoft.com/office/drawing/2014/main" id="{82885C12-C17C-AE9F-2CC8-49F7BAE90D16}"/>
              </a:ext>
            </a:extLst>
          </p:cNvPr>
          <p:cNvSpPr/>
          <p:nvPr userDrawn="1"/>
        </p:nvSpPr>
        <p:spPr>
          <a:xfrm>
            <a:off x="601249" y="6031283"/>
            <a:ext cx="11436263" cy="62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37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FFDA4-D958-0ABA-E107-89E421AE32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D060D7-3FED-2709-253B-6DBCA80DA3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96FFCC-3430-2FC2-CD7F-0A58A4FEE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289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48DF-619E-0BD6-108D-63832D22D2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9EB675-FD4B-8ACF-C442-343FA409B4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1EB072-1BBE-3299-52DC-1A6CE0F14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A30A432-6E58-4EF3-0E24-278303364E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70211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E0BA-E158-488B-E835-09495B66FC9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65678DC7-8301-B310-EFE6-F059BE057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008AE943-A777-73E7-DD6D-EFD44545C929}"/>
              </a:ext>
            </a:extLst>
          </p:cNvPr>
          <p:cNvSpPr/>
          <p:nvPr userDrawn="1"/>
        </p:nvSpPr>
        <p:spPr>
          <a:xfrm>
            <a:off x="0" y="6746240"/>
            <a:ext cx="12192000" cy="148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A04BB1-8167-9749-71AE-B056D730E5F9}"/>
              </a:ext>
            </a:extLst>
          </p:cNvPr>
          <p:cNvPicPr>
            <a:picLocks noChangeAspect="1"/>
          </p:cNvPicPr>
          <p:nvPr userDrawn="1"/>
        </p:nvPicPr>
        <p:blipFill>
          <a:blip r:embed="rId2"/>
          <a:stretch>
            <a:fillRect/>
          </a:stretch>
        </p:blipFill>
        <p:spPr>
          <a:xfrm>
            <a:off x="0" y="0"/>
            <a:ext cx="12192000" cy="6746240"/>
          </a:xfrm>
          <a:prstGeom prst="rect">
            <a:avLst/>
          </a:prstGeom>
        </p:spPr>
      </p:pic>
    </p:spTree>
    <p:extLst>
      <p:ext uri="{BB962C8B-B14F-4D97-AF65-F5344CB8AC3E}">
        <p14:creationId xmlns:p14="http://schemas.microsoft.com/office/powerpoint/2010/main" val="170025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E0BA-E158-488B-E835-09495B66FC9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65678DC7-8301-B310-EFE6-F059BE057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008AE943-A777-73E7-DD6D-EFD44545C929}"/>
              </a:ext>
            </a:extLst>
          </p:cNvPr>
          <p:cNvSpPr/>
          <p:nvPr userDrawn="1"/>
        </p:nvSpPr>
        <p:spPr>
          <a:xfrm>
            <a:off x="0" y="6746240"/>
            <a:ext cx="12192000" cy="148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86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0FFA-EDB4-0745-A30A-95C6C4F47711}"/>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DAAF1-A5FE-6293-E202-FF3DE3B1A2B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248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38BADA-9BB2-CF20-4DEB-6572A73DE341}"/>
              </a:ext>
            </a:extLst>
          </p:cNvPr>
          <p:cNvSpPr/>
          <p:nvPr userDrawn="1"/>
        </p:nvSpPr>
        <p:spPr>
          <a:xfrm>
            <a:off x="0" y="-91440"/>
            <a:ext cx="12192000" cy="116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A0FFA-EDB4-0745-A30A-95C6C4F47711}"/>
              </a:ext>
            </a:extLst>
          </p:cNvPr>
          <p:cNvSpPr>
            <a:spLocks noGrp="1"/>
          </p:cNvSpPr>
          <p:nvPr>
            <p:ph type="title"/>
          </p:nvPr>
        </p:nvSpPr>
        <p:spPr>
          <a:xfrm>
            <a:off x="838200" y="0"/>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DAAF1-A5FE-6293-E202-FF3DE3B1A2B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504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38BADA-9BB2-CF20-4DEB-6572A73DE341}"/>
              </a:ext>
            </a:extLst>
          </p:cNvPr>
          <p:cNvSpPr/>
          <p:nvPr userDrawn="1"/>
        </p:nvSpPr>
        <p:spPr>
          <a:xfrm>
            <a:off x="0" y="-91440"/>
            <a:ext cx="12192000" cy="1168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A0FFA-EDB4-0745-A30A-95C6C4F47711}"/>
              </a:ext>
            </a:extLst>
          </p:cNvPr>
          <p:cNvSpPr>
            <a:spLocks noGrp="1"/>
          </p:cNvSpPr>
          <p:nvPr>
            <p:ph type="title"/>
          </p:nvPr>
        </p:nvSpPr>
        <p:spPr>
          <a:xfrm>
            <a:off x="838200" y="0"/>
            <a:ext cx="10515600" cy="1325563"/>
          </a:xfr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DAAF1-A5FE-6293-E202-FF3DE3B1A2B4}"/>
              </a:ext>
            </a:extLst>
          </p:cNvPr>
          <p:cNvSpPr>
            <a:spLocks noGrp="1"/>
          </p:cNvSpPr>
          <p:nvPr>
            <p:ph idx="1"/>
          </p:nvPr>
        </p:nvSpPr>
        <p:spPr>
          <a:xfrm>
            <a:off x="838200" y="1417003"/>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23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5762C5-0DC3-DB5D-47E9-16D7DD9EE145}"/>
              </a:ext>
            </a:extLst>
          </p:cNvPr>
          <p:cNvPicPr>
            <a:picLocks noChangeAspect="1"/>
          </p:cNvPicPr>
          <p:nvPr userDrawn="1"/>
        </p:nvPicPr>
        <p:blipFill>
          <a:blip r:embed="rId2"/>
          <a:stretch>
            <a:fillRect/>
          </a:stretch>
        </p:blipFill>
        <p:spPr>
          <a:xfrm>
            <a:off x="7702550" y="2325370"/>
            <a:ext cx="5016500" cy="4991100"/>
          </a:xfrm>
          <a:prstGeom prst="rect">
            <a:avLst/>
          </a:prstGeom>
        </p:spPr>
      </p:pic>
      <p:sp>
        <p:nvSpPr>
          <p:cNvPr id="6" name="Rectangle 5">
            <a:extLst>
              <a:ext uri="{FF2B5EF4-FFF2-40B4-BE49-F238E27FC236}">
                <a16:creationId xmlns:a16="http://schemas.microsoft.com/office/drawing/2014/main" id="{43D6C5F1-78F0-7845-EE33-0A87E963A3E9}"/>
              </a:ext>
            </a:extLst>
          </p:cNvPr>
          <p:cNvSpPr/>
          <p:nvPr userDrawn="1"/>
        </p:nvSpPr>
        <p:spPr>
          <a:xfrm>
            <a:off x="0" y="6746240"/>
            <a:ext cx="12192000" cy="148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38BADA-9BB2-CF20-4DEB-6572A73DE341}"/>
              </a:ext>
            </a:extLst>
          </p:cNvPr>
          <p:cNvSpPr/>
          <p:nvPr userDrawn="1"/>
        </p:nvSpPr>
        <p:spPr>
          <a:xfrm>
            <a:off x="0" y="-91440"/>
            <a:ext cx="12192000" cy="116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A0FFA-EDB4-0745-A30A-95C6C4F47711}"/>
              </a:ext>
            </a:extLst>
          </p:cNvPr>
          <p:cNvSpPr>
            <a:spLocks noGrp="1"/>
          </p:cNvSpPr>
          <p:nvPr>
            <p:ph type="title"/>
          </p:nvPr>
        </p:nvSpPr>
        <p:spPr>
          <a:xfrm>
            <a:off x="838200" y="0"/>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DAAF1-A5FE-6293-E202-FF3DE3B1A2B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360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198E24-4109-F7C1-1E4C-8FD22C2D9DCF}"/>
              </a:ext>
            </a:extLst>
          </p:cNvPr>
          <p:cNvPicPr>
            <a:picLocks noChangeAspect="1"/>
          </p:cNvPicPr>
          <p:nvPr userDrawn="1"/>
        </p:nvPicPr>
        <p:blipFill>
          <a:blip r:embed="rId2"/>
          <a:stretch>
            <a:fillRect/>
          </a:stretch>
        </p:blipFill>
        <p:spPr>
          <a:xfrm>
            <a:off x="7702550" y="2325370"/>
            <a:ext cx="5016500" cy="4991100"/>
          </a:xfrm>
          <a:prstGeom prst="rect">
            <a:avLst/>
          </a:prstGeom>
        </p:spPr>
      </p:pic>
      <p:sp>
        <p:nvSpPr>
          <p:cNvPr id="2" name="Title 1">
            <a:extLst>
              <a:ext uri="{FF2B5EF4-FFF2-40B4-BE49-F238E27FC236}">
                <a16:creationId xmlns:a16="http://schemas.microsoft.com/office/drawing/2014/main" id="{816A0FFA-EDB4-0745-A30A-95C6C4F47711}"/>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DAAF1-A5FE-6293-E202-FF3DE3B1A2B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7B09FA9D-F8D2-F9F1-24CB-213EC8A8974F}"/>
              </a:ext>
            </a:extLst>
          </p:cNvPr>
          <p:cNvSpPr/>
          <p:nvPr userDrawn="1"/>
        </p:nvSpPr>
        <p:spPr>
          <a:xfrm>
            <a:off x="0" y="6746240"/>
            <a:ext cx="12192000" cy="148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35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0FFA-EDB4-0745-A30A-95C6C4F47711}"/>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DAAF1-A5FE-6293-E202-FF3DE3B1A2B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3946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983D22-6E9F-70D8-FFCA-2651536C4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6A454FB-CDE6-E572-D7BD-49135C599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4C4E701D-C5E8-E330-DB3D-B6172479A8AE}"/>
              </a:ext>
            </a:extLst>
          </p:cNvPr>
          <p:cNvSpPr/>
          <p:nvPr userDrawn="1"/>
        </p:nvSpPr>
        <p:spPr>
          <a:xfrm>
            <a:off x="0" y="6746240"/>
            <a:ext cx="12192000" cy="148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6EBB4634-45D7-9323-779D-485E384453F6}"/>
              </a:ext>
            </a:extLst>
          </p:cNvPr>
          <p:cNvSpPr txBox="1">
            <a:spLocks/>
          </p:cNvSpPr>
          <p:nvPr userDrawn="1"/>
        </p:nvSpPr>
        <p:spPr>
          <a:xfrm>
            <a:off x="6917575" y="6366860"/>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63656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rgbClr val="2B3690"/>
                </a:solidFill>
                <a:effectLst/>
                <a:latin typeface="Calibri" panose="020F0502020204030204" pitchFamily="34" charset="0"/>
              </a:rPr>
              <a:t>2022 National Adult and Inﬂuenza </a:t>
            </a:r>
            <a:r>
              <a:rPr lang="en-US">
                <a:solidFill>
                  <a:srgbClr val="2B3690"/>
                </a:solidFill>
                <a:effectLst/>
                <a:latin typeface="Calibri" panose="020F0502020204030204" pitchFamily="34" charset="0"/>
              </a:rPr>
              <a:t>Immunization Summit   </a:t>
            </a:r>
            <a:r>
              <a:rPr lang="en-US">
                <a:solidFill>
                  <a:schemeClr val="tx2"/>
                </a:solidFill>
              </a:rPr>
              <a:t>|</a:t>
            </a:r>
            <a:endParaRPr lang="en-US" dirty="0">
              <a:solidFill>
                <a:schemeClr val="tx2"/>
              </a:solidFill>
            </a:endParaRPr>
          </a:p>
        </p:txBody>
      </p:sp>
      <p:sp>
        <p:nvSpPr>
          <p:cNvPr id="9" name="Slide Number Placeholder 5">
            <a:extLst>
              <a:ext uri="{FF2B5EF4-FFF2-40B4-BE49-F238E27FC236}">
                <a16:creationId xmlns:a16="http://schemas.microsoft.com/office/drawing/2014/main" id="{AB81CA9C-50E2-D61C-7D54-0C6F0DE7FFF1}"/>
              </a:ext>
            </a:extLst>
          </p:cNvPr>
          <p:cNvSpPr txBox="1">
            <a:spLocks/>
          </p:cNvSpPr>
          <p:nvPr userDrawn="1"/>
        </p:nvSpPr>
        <p:spPr>
          <a:xfrm>
            <a:off x="10956470" y="6427790"/>
            <a:ext cx="5325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236947-B125-3F4D-BFBB-AEA7032B3CA9}" type="slidenum">
              <a:rPr lang="en-US" sz="1200" baseline="0" smtClean="0">
                <a:solidFill>
                  <a:schemeClr val="accent2"/>
                </a:solidFill>
              </a:rPr>
              <a:pPr/>
              <a:t>‹#›</a:t>
            </a:fld>
            <a:endParaRPr lang="en-US" sz="1200" baseline="0" dirty="0">
              <a:solidFill>
                <a:schemeClr val="accent2"/>
              </a:solidFill>
            </a:endParaRPr>
          </a:p>
        </p:txBody>
      </p:sp>
      <p:pic>
        <p:nvPicPr>
          <p:cNvPr id="10" name="Picture 9">
            <a:extLst>
              <a:ext uri="{FF2B5EF4-FFF2-40B4-BE49-F238E27FC236}">
                <a16:creationId xmlns:a16="http://schemas.microsoft.com/office/drawing/2014/main" id="{9F4B52DA-4780-0B91-B400-EDC749758F50}"/>
              </a:ext>
            </a:extLst>
          </p:cNvPr>
          <p:cNvPicPr>
            <a:picLocks noChangeAspect="1"/>
          </p:cNvPicPr>
          <p:nvPr userDrawn="1"/>
        </p:nvPicPr>
        <p:blipFill>
          <a:blip r:embed="rId20"/>
          <a:stretch>
            <a:fillRect/>
          </a:stretch>
        </p:blipFill>
        <p:spPr>
          <a:xfrm>
            <a:off x="838200" y="5963745"/>
            <a:ext cx="666805" cy="696310"/>
          </a:xfrm>
          <a:prstGeom prst="rect">
            <a:avLst/>
          </a:prstGeom>
        </p:spPr>
      </p:pic>
    </p:spTree>
    <p:extLst>
      <p:ext uri="{BB962C8B-B14F-4D97-AF65-F5344CB8AC3E}">
        <p14:creationId xmlns:p14="http://schemas.microsoft.com/office/powerpoint/2010/main" val="1583707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9" r:id="rId5"/>
    <p:sldLayoutId id="2147483663" r:id="rId6"/>
    <p:sldLayoutId id="2147483660" r:id="rId7"/>
    <p:sldLayoutId id="2147483658" r:id="rId8"/>
    <p:sldLayoutId id="2147483666" r:id="rId9"/>
    <p:sldLayoutId id="2147483651" r:id="rId10"/>
    <p:sldLayoutId id="2147483652" r:id="rId11"/>
    <p:sldLayoutId id="2147483653" r:id="rId12"/>
    <p:sldLayoutId id="2147483654" r:id="rId13"/>
    <p:sldLayoutId id="2147483655" r:id="rId14"/>
    <p:sldLayoutId id="2147483664" r:id="rId15"/>
    <p:sldLayoutId id="2147483665" r:id="rId16"/>
    <p:sldLayoutId id="2147483656" r:id="rId17"/>
    <p:sldLayoutId id="2147483657" r:id="rId18"/>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mailto:kmyers@aboundingprosperity.org" TargetMode="External"/><Relationship Id="rId2" Type="http://schemas.openxmlformats.org/officeDocument/2006/relationships/hyperlink" Target="mailto:asockabasin@wabanakiphw.org" TargetMode="External"/><Relationship Id="rId1" Type="http://schemas.openxmlformats.org/officeDocument/2006/relationships/slideLayout" Target="../slideLayouts/slideLayout6.xml"/><Relationship Id="rId5" Type="http://schemas.openxmlformats.org/officeDocument/2006/relationships/hyperlink" Target="mailto:erikamarroquin@elsolnec.org" TargetMode="External"/><Relationship Id="rId4" Type="http://schemas.openxmlformats.org/officeDocument/2006/relationships/hyperlink" Target="mailto:edana@wabanakiphw.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6B23-C17E-F670-2A75-7CDA6B749AAB}"/>
              </a:ext>
            </a:extLst>
          </p:cNvPr>
          <p:cNvSpPr>
            <a:spLocks noGrp="1"/>
          </p:cNvSpPr>
          <p:nvPr>
            <p:ph type="title"/>
          </p:nvPr>
        </p:nvSpPr>
        <p:spPr/>
        <p:txBody>
          <a:bodyPr>
            <a:normAutofit/>
          </a:bodyPr>
          <a:lstStyle/>
          <a:p>
            <a:r>
              <a:rPr lang="en-US" b="1" dirty="0">
                <a:ea typeface="+mj-lt"/>
                <a:cs typeface="+mj-lt"/>
              </a:rPr>
              <a:t>Strategies that lowered racial and ethnic disparities for COVID-19</a:t>
            </a:r>
            <a:br>
              <a:rPr lang="en-US" dirty="0">
                <a:ea typeface="+mj-lt"/>
                <a:cs typeface="+mj-lt"/>
              </a:rPr>
            </a:br>
            <a:r>
              <a:rPr lang="en-US" sz="4000" dirty="0">
                <a:ea typeface="+mj-lt"/>
                <a:cs typeface="+mj-lt"/>
              </a:rPr>
              <a:t>Application towards influenza and other vaccines</a:t>
            </a:r>
            <a:endParaRPr lang="en-US" sz="5300" dirty="0">
              <a:cs typeface="Calibri Light" panose="020F0302020204030204"/>
            </a:endParaRPr>
          </a:p>
        </p:txBody>
      </p:sp>
      <p:sp>
        <p:nvSpPr>
          <p:cNvPr id="3" name="Text Placeholder 2">
            <a:extLst>
              <a:ext uri="{FF2B5EF4-FFF2-40B4-BE49-F238E27FC236}">
                <a16:creationId xmlns:a16="http://schemas.microsoft.com/office/drawing/2014/main" id="{EF4DDB73-6389-403E-FCA3-05D94BFAB539}"/>
              </a:ext>
            </a:extLst>
          </p:cNvPr>
          <p:cNvSpPr>
            <a:spLocks noGrp="1"/>
          </p:cNvSpPr>
          <p:nvPr>
            <p:ph type="body" idx="1"/>
          </p:nvPr>
        </p:nvSpPr>
        <p:spPr/>
        <p:txBody>
          <a:bodyPr vert="horz" lIns="91440" tIns="45720" rIns="91440" bIns="45720" rtlCol="0" anchor="t">
            <a:normAutofit/>
          </a:bodyPr>
          <a:lstStyle/>
          <a:p>
            <a:r>
              <a:rPr lang="en-US" b="1" dirty="0">
                <a:cs typeface="Calibri"/>
              </a:rPr>
              <a:t>Moderator: </a:t>
            </a:r>
            <a:r>
              <a:rPr lang="en-US" dirty="0">
                <a:ea typeface="+mn-lt"/>
                <a:cs typeface="+mn-lt"/>
              </a:rPr>
              <a:t>Susan Farrall, HHS, Office of Assistant Secretary of Health, National Vaccine Program</a:t>
            </a:r>
          </a:p>
          <a:p>
            <a:r>
              <a:rPr lang="en-US" dirty="0">
                <a:cs typeface="Calibri"/>
              </a:rPr>
              <a:t>November 2, 2022</a:t>
            </a:r>
          </a:p>
        </p:txBody>
      </p:sp>
    </p:spTree>
    <p:extLst>
      <p:ext uri="{BB962C8B-B14F-4D97-AF65-F5344CB8AC3E}">
        <p14:creationId xmlns:p14="http://schemas.microsoft.com/office/powerpoint/2010/main" val="196830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A271-7BBB-4928-03B6-C549DCCB9185}"/>
              </a:ext>
            </a:extLst>
          </p:cNvPr>
          <p:cNvSpPr>
            <a:spLocks noGrp="1"/>
          </p:cNvSpPr>
          <p:nvPr>
            <p:ph type="title"/>
          </p:nvPr>
        </p:nvSpPr>
        <p:spPr/>
        <p:txBody>
          <a:bodyPr/>
          <a:lstStyle/>
          <a:p>
            <a:r>
              <a:rPr lang="en-US" b="1" dirty="0"/>
              <a:t>Speaker Panel</a:t>
            </a:r>
          </a:p>
        </p:txBody>
      </p:sp>
    </p:spTree>
    <p:extLst>
      <p:ext uri="{BB962C8B-B14F-4D97-AF65-F5344CB8AC3E}">
        <p14:creationId xmlns:p14="http://schemas.microsoft.com/office/powerpoint/2010/main" val="133348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A5B1-CC55-76F9-F0A2-5C1225B31D20}"/>
              </a:ext>
            </a:extLst>
          </p:cNvPr>
          <p:cNvSpPr>
            <a:spLocks noGrp="1"/>
          </p:cNvSpPr>
          <p:nvPr>
            <p:ph type="title"/>
          </p:nvPr>
        </p:nvSpPr>
        <p:spPr/>
        <p:txBody>
          <a:bodyPr>
            <a:normAutofit fontScale="90000"/>
          </a:bodyPr>
          <a:lstStyle/>
          <a:p>
            <a:r>
              <a:rPr lang="en-US" b="1" dirty="0">
                <a:ea typeface="+mj-lt"/>
                <a:cs typeface="+mj-lt"/>
              </a:rPr>
              <a:t>Wabanaki Public Health and Wellness</a:t>
            </a:r>
            <a:br>
              <a:rPr lang="en-US" dirty="0">
                <a:ea typeface="+mj-lt"/>
                <a:cs typeface="+mj-lt"/>
              </a:rPr>
            </a:br>
            <a:r>
              <a:rPr lang="en-US" dirty="0">
                <a:cs typeface="Calibri Light"/>
              </a:rPr>
              <a:t>Wabanaki Territory (otherwise known as the State of Maine)</a:t>
            </a:r>
          </a:p>
        </p:txBody>
      </p:sp>
      <p:sp>
        <p:nvSpPr>
          <p:cNvPr id="4" name="Text Placeholder 3">
            <a:extLst>
              <a:ext uri="{FF2B5EF4-FFF2-40B4-BE49-F238E27FC236}">
                <a16:creationId xmlns:a16="http://schemas.microsoft.com/office/drawing/2014/main" id="{2768B95F-D656-328F-FBC4-3C7B4C13C7B7}"/>
              </a:ext>
            </a:extLst>
          </p:cNvPr>
          <p:cNvSpPr>
            <a:spLocks noGrp="1"/>
          </p:cNvSpPr>
          <p:nvPr>
            <p:ph type="body" idx="1"/>
          </p:nvPr>
        </p:nvSpPr>
        <p:spPr>
          <a:xfrm>
            <a:off x="839788" y="4516062"/>
            <a:ext cx="5157787" cy="1334064"/>
          </a:xfrm>
        </p:spPr>
        <p:txBody>
          <a:bodyPr vert="horz" lIns="91440" tIns="45720" rIns="91440" bIns="45720" rtlCol="0" anchor="t">
            <a:normAutofit/>
          </a:bodyPr>
          <a:lstStyle/>
          <a:p>
            <a:pPr algn="ctr"/>
            <a:r>
              <a:rPr lang="en-US" dirty="0">
                <a:cs typeface="Calibri"/>
              </a:rPr>
              <a:t>Andrea </a:t>
            </a:r>
            <a:r>
              <a:rPr lang="en-US" dirty="0" err="1">
                <a:cs typeface="Calibri"/>
              </a:rPr>
              <a:t>Sockabasin</a:t>
            </a:r>
            <a:endParaRPr lang="en-US">
              <a:cs typeface="Calibri"/>
            </a:endParaRPr>
          </a:p>
          <a:p>
            <a:pPr algn="ctr"/>
            <a:r>
              <a:rPr lang="en-US" sz="2000" dirty="0">
                <a:ea typeface="+mn-lt"/>
                <a:cs typeface="+mn-lt"/>
              </a:rPr>
              <a:t>Community and Land Wellness    Division Director</a:t>
            </a:r>
            <a:endParaRPr lang="en-US" sz="2000">
              <a:cs typeface="Calibri" panose="020F0502020204030204"/>
            </a:endParaRPr>
          </a:p>
        </p:txBody>
      </p:sp>
      <p:sp>
        <p:nvSpPr>
          <p:cNvPr id="5" name="Text Placeholder 4">
            <a:extLst>
              <a:ext uri="{FF2B5EF4-FFF2-40B4-BE49-F238E27FC236}">
                <a16:creationId xmlns:a16="http://schemas.microsoft.com/office/drawing/2014/main" id="{54B38E35-1739-98A9-861A-D05DFB1C2B5B}"/>
              </a:ext>
            </a:extLst>
          </p:cNvPr>
          <p:cNvSpPr>
            <a:spLocks noGrp="1"/>
          </p:cNvSpPr>
          <p:nvPr>
            <p:ph type="body" sz="quarter" idx="3"/>
          </p:nvPr>
        </p:nvSpPr>
        <p:spPr>
          <a:xfrm>
            <a:off x="6172200" y="4516062"/>
            <a:ext cx="5183188" cy="823912"/>
          </a:xfrm>
        </p:spPr>
        <p:txBody>
          <a:bodyPr vert="horz" lIns="91440" tIns="45720" rIns="91440" bIns="45720" rtlCol="0" anchor="t">
            <a:normAutofit/>
          </a:bodyPr>
          <a:lstStyle/>
          <a:p>
            <a:pPr algn="ctr"/>
            <a:r>
              <a:rPr lang="en-US" dirty="0">
                <a:cs typeface="Calibri"/>
              </a:rPr>
              <a:t>Maggie Dana</a:t>
            </a:r>
            <a:endParaRPr lang="en-US"/>
          </a:p>
          <a:p>
            <a:pPr algn="ctr"/>
            <a:r>
              <a:rPr lang="en-US" sz="2000" dirty="0">
                <a:cs typeface="Calibri"/>
              </a:rPr>
              <a:t>Director of Community Partnerships</a:t>
            </a:r>
          </a:p>
        </p:txBody>
      </p:sp>
      <p:pic>
        <p:nvPicPr>
          <p:cNvPr id="11" name="Picture 11">
            <a:extLst>
              <a:ext uri="{FF2B5EF4-FFF2-40B4-BE49-F238E27FC236}">
                <a16:creationId xmlns:a16="http://schemas.microsoft.com/office/drawing/2014/main" id="{124C85FE-7372-52D8-298B-EFBD7FC54263}"/>
              </a:ext>
            </a:extLst>
          </p:cNvPr>
          <p:cNvPicPr>
            <a:picLocks noChangeAspect="1"/>
          </p:cNvPicPr>
          <p:nvPr/>
        </p:nvPicPr>
        <p:blipFill>
          <a:blip r:embed="rId3"/>
          <a:stretch>
            <a:fillRect/>
          </a:stretch>
        </p:blipFill>
        <p:spPr>
          <a:xfrm>
            <a:off x="3323095" y="2388445"/>
            <a:ext cx="5352081" cy="1641993"/>
          </a:xfrm>
          <a:prstGeom prst="rect">
            <a:avLst/>
          </a:prstGeom>
        </p:spPr>
      </p:pic>
    </p:spTree>
    <p:extLst>
      <p:ext uri="{BB962C8B-B14F-4D97-AF65-F5344CB8AC3E}">
        <p14:creationId xmlns:p14="http://schemas.microsoft.com/office/powerpoint/2010/main" val="191046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A5B1-CC55-76F9-F0A2-5C1225B31D20}"/>
              </a:ext>
            </a:extLst>
          </p:cNvPr>
          <p:cNvSpPr>
            <a:spLocks noGrp="1"/>
          </p:cNvSpPr>
          <p:nvPr>
            <p:ph type="title"/>
          </p:nvPr>
        </p:nvSpPr>
        <p:spPr/>
        <p:txBody>
          <a:bodyPr>
            <a:normAutofit/>
          </a:bodyPr>
          <a:lstStyle/>
          <a:p>
            <a:r>
              <a:rPr lang="en-US" b="1" dirty="0">
                <a:ea typeface="+mj-lt"/>
                <a:cs typeface="+mj-lt"/>
              </a:rPr>
              <a:t>Abounding Prosperity, Inc.</a:t>
            </a:r>
            <a:br>
              <a:rPr lang="en-US" dirty="0">
                <a:ea typeface="+mj-lt"/>
                <a:cs typeface="+mj-lt"/>
              </a:rPr>
            </a:br>
            <a:r>
              <a:rPr lang="en-US" dirty="0">
                <a:cs typeface="Calibri Light"/>
              </a:rPr>
              <a:t>Dallas, Texas</a:t>
            </a:r>
            <a:endParaRPr lang="en-US" dirty="0"/>
          </a:p>
        </p:txBody>
      </p:sp>
      <p:sp>
        <p:nvSpPr>
          <p:cNvPr id="4" name="Text Placeholder 3">
            <a:extLst>
              <a:ext uri="{FF2B5EF4-FFF2-40B4-BE49-F238E27FC236}">
                <a16:creationId xmlns:a16="http://schemas.microsoft.com/office/drawing/2014/main" id="{2768B95F-D656-328F-FBC4-3C7B4C13C7B7}"/>
              </a:ext>
            </a:extLst>
          </p:cNvPr>
          <p:cNvSpPr>
            <a:spLocks noGrp="1"/>
          </p:cNvSpPr>
          <p:nvPr>
            <p:ph type="body" idx="1"/>
          </p:nvPr>
        </p:nvSpPr>
        <p:spPr>
          <a:xfrm>
            <a:off x="3511167" y="4516062"/>
            <a:ext cx="5157787" cy="1334064"/>
          </a:xfrm>
        </p:spPr>
        <p:txBody>
          <a:bodyPr vert="horz" lIns="91440" tIns="45720" rIns="91440" bIns="45720" rtlCol="0" anchor="t">
            <a:normAutofit/>
          </a:bodyPr>
          <a:lstStyle/>
          <a:p>
            <a:pPr algn="ctr"/>
            <a:r>
              <a:rPr lang="en-US" dirty="0">
                <a:cs typeface="Calibri"/>
              </a:rPr>
              <a:t>Kirk D. Myers, MPH</a:t>
            </a:r>
          </a:p>
          <a:p>
            <a:pPr algn="ctr"/>
            <a:r>
              <a:rPr lang="en-US" sz="2000" dirty="0">
                <a:ea typeface="+mn-lt"/>
                <a:cs typeface="+mn-lt"/>
              </a:rPr>
              <a:t>CEO and Founder</a:t>
            </a:r>
            <a:endParaRPr lang="en-US" sz="2000" dirty="0">
              <a:cs typeface="Calibri" panose="020F0502020204030204"/>
            </a:endParaRPr>
          </a:p>
        </p:txBody>
      </p:sp>
      <p:pic>
        <p:nvPicPr>
          <p:cNvPr id="3" name="Picture 5">
            <a:extLst>
              <a:ext uri="{FF2B5EF4-FFF2-40B4-BE49-F238E27FC236}">
                <a16:creationId xmlns:a16="http://schemas.microsoft.com/office/drawing/2014/main" id="{42CAF496-C3E6-2D94-AC5B-5C8F072322CA}"/>
              </a:ext>
            </a:extLst>
          </p:cNvPr>
          <p:cNvPicPr>
            <a:picLocks noChangeAspect="1"/>
          </p:cNvPicPr>
          <p:nvPr/>
        </p:nvPicPr>
        <p:blipFill>
          <a:blip r:embed="rId3"/>
          <a:stretch>
            <a:fillRect/>
          </a:stretch>
        </p:blipFill>
        <p:spPr>
          <a:xfrm>
            <a:off x="3612055" y="1737484"/>
            <a:ext cx="4950372" cy="2769928"/>
          </a:xfrm>
          <a:prstGeom prst="rect">
            <a:avLst/>
          </a:prstGeom>
        </p:spPr>
      </p:pic>
    </p:spTree>
    <p:extLst>
      <p:ext uri="{BB962C8B-B14F-4D97-AF65-F5344CB8AC3E}">
        <p14:creationId xmlns:p14="http://schemas.microsoft.com/office/powerpoint/2010/main" val="355662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A5B1-CC55-76F9-F0A2-5C1225B31D20}"/>
              </a:ext>
            </a:extLst>
          </p:cNvPr>
          <p:cNvSpPr>
            <a:spLocks noGrp="1"/>
          </p:cNvSpPr>
          <p:nvPr>
            <p:ph type="title"/>
          </p:nvPr>
        </p:nvSpPr>
        <p:spPr/>
        <p:txBody>
          <a:bodyPr>
            <a:normAutofit/>
          </a:bodyPr>
          <a:lstStyle/>
          <a:p>
            <a:r>
              <a:rPr lang="en-US" b="1" dirty="0">
                <a:ea typeface="+mj-lt"/>
                <a:cs typeface="+mj-lt"/>
              </a:rPr>
              <a:t>El Sol Neighborhood Educational Center</a:t>
            </a:r>
            <a:br>
              <a:rPr lang="en-US" dirty="0">
                <a:ea typeface="+mj-lt"/>
                <a:cs typeface="+mj-lt"/>
              </a:rPr>
            </a:br>
            <a:r>
              <a:rPr lang="en-US" dirty="0">
                <a:cs typeface="Calibri Light"/>
              </a:rPr>
              <a:t>San Bernardino, California</a:t>
            </a:r>
            <a:endParaRPr lang="en-US" dirty="0"/>
          </a:p>
        </p:txBody>
      </p:sp>
      <p:sp>
        <p:nvSpPr>
          <p:cNvPr id="4" name="Text Placeholder 3">
            <a:extLst>
              <a:ext uri="{FF2B5EF4-FFF2-40B4-BE49-F238E27FC236}">
                <a16:creationId xmlns:a16="http://schemas.microsoft.com/office/drawing/2014/main" id="{2768B95F-D656-328F-FBC4-3C7B4C13C7B7}"/>
              </a:ext>
            </a:extLst>
          </p:cNvPr>
          <p:cNvSpPr>
            <a:spLocks noGrp="1"/>
          </p:cNvSpPr>
          <p:nvPr>
            <p:ph type="body" idx="1"/>
          </p:nvPr>
        </p:nvSpPr>
        <p:spPr>
          <a:xfrm>
            <a:off x="3511167" y="4516062"/>
            <a:ext cx="5157787" cy="1334064"/>
          </a:xfrm>
        </p:spPr>
        <p:txBody>
          <a:bodyPr vert="horz" lIns="91440" tIns="45720" rIns="91440" bIns="45720" rtlCol="0" anchor="t">
            <a:normAutofit/>
          </a:bodyPr>
          <a:lstStyle/>
          <a:p>
            <a:pPr algn="ctr"/>
            <a:r>
              <a:rPr lang="en-US" dirty="0">
                <a:cs typeface="Calibri"/>
              </a:rPr>
              <a:t>Erika Marroquin</a:t>
            </a:r>
          </a:p>
          <a:p>
            <a:pPr algn="ctr"/>
            <a:r>
              <a:rPr lang="en-US" sz="2000" dirty="0">
                <a:ea typeface="+mn-lt"/>
                <a:cs typeface="+mn-lt"/>
              </a:rPr>
              <a:t>Community Health Worker/Promotora</a:t>
            </a:r>
            <a:endParaRPr lang="en-US" sz="2000" dirty="0">
              <a:cs typeface="Calibri" panose="020F0502020204030204"/>
            </a:endParaRPr>
          </a:p>
        </p:txBody>
      </p:sp>
      <p:pic>
        <p:nvPicPr>
          <p:cNvPr id="5" name="Picture 5">
            <a:extLst>
              <a:ext uri="{FF2B5EF4-FFF2-40B4-BE49-F238E27FC236}">
                <a16:creationId xmlns:a16="http://schemas.microsoft.com/office/drawing/2014/main" id="{61D60330-00C0-303F-B611-3599609FC60E}"/>
              </a:ext>
            </a:extLst>
          </p:cNvPr>
          <p:cNvPicPr>
            <a:picLocks noChangeAspect="1"/>
          </p:cNvPicPr>
          <p:nvPr/>
        </p:nvPicPr>
        <p:blipFill>
          <a:blip r:embed="rId3"/>
          <a:stretch>
            <a:fillRect/>
          </a:stretch>
        </p:blipFill>
        <p:spPr>
          <a:xfrm>
            <a:off x="3095297" y="2217469"/>
            <a:ext cx="5992648" cy="2002650"/>
          </a:xfrm>
          <a:prstGeom prst="rect">
            <a:avLst/>
          </a:prstGeom>
        </p:spPr>
      </p:pic>
    </p:spTree>
    <p:extLst>
      <p:ext uri="{BB962C8B-B14F-4D97-AF65-F5344CB8AC3E}">
        <p14:creationId xmlns:p14="http://schemas.microsoft.com/office/powerpoint/2010/main" val="209513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A271-7BBB-4928-03B6-C549DCCB9185}"/>
              </a:ext>
            </a:extLst>
          </p:cNvPr>
          <p:cNvSpPr>
            <a:spLocks noGrp="1"/>
          </p:cNvSpPr>
          <p:nvPr>
            <p:ph type="title"/>
          </p:nvPr>
        </p:nvSpPr>
        <p:spPr/>
        <p:txBody>
          <a:bodyPr/>
          <a:lstStyle/>
          <a:p>
            <a:r>
              <a:rPr lang="en-US" b="1" dirty="0">
                <a:cs typeface="Calibri"/>
              </a:rPr>
              <a:t>From the Field...</a:t>
            </a:r>
            <a:endParaRPr lang="en-US" b="1" dirty="0"/>
          </a:p>
        </p:txBody>
      </p:sp>
    </p:spTree>
    <p:extLst>
      <p:ext uri="{BB962C8B-B14F-4D97-AF65-F5344CB8AC3E}">
        <p14:creationId xmlns:p14="http://schemas.microsoft.com/office/powerpoint/2010/main" val="119068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760F6D-871F-472B-A59B-89FD8085D9A7}"/>
              </a:ext>
            </a:extLst>
          </p:cNvPr>
          <p:cNvSpPr>
            <a:spLocks noGrp="1"/>
          </p:cNvSpPr>
          <p:nvPr>
            <p:ph type="title"/>
          </p:nvPr>
        </p:nvSpPr>
        <p:spPr/>
        <p:txBody>
          <a:bodyPr/>
          <a:lstStyle/>
          <a:p>
            <a:r>
              <a:rPr lang="en-US" b="1" dirty="0">
                <a:cs typeface="Calibri Light"/>
              </a:rPr>
              <a:t>Thank you!</a:t>
            </a:r>
            <a:endParaRPr lang="en-US" b="1" dirty="0"/>
          </a:p>
        </p:txBody>
      </p:sp>
      <p:sp>
        <p:nvSpPr>
          <p:cNvPr id="5" name="Content Placeholder 4">
            <a:extLst>
              <a:ext uri="{FF2B5EF4-FFF2-40B4-BE49-F238E27FC236}">
                <a16:creationId xmlns:a16="http://schemas.microsoft.com/office/drawing/2014/main" id="{22E817D2-5827-0E71-810C-D776F8877B66}"/>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panose="020F0502020204030204"/>
              </a:rPr>
              <a:t>If you have additional questions for our panelists, please find their contact information below.</a:t>
            </a:r>
          </a:p>
        </p:txBody>
      </p:sp>
      <p:graphicFrame>
        <p:nvGraphicFramePr>
          <p:cNvPr id="3" name="Table 5">
            <a:extLst>
              <a:ext uri="{FF2B5EF4-FFF2-40B4-BE49-F238E27FC236}">
                <a16:creationId xmlns:a16="http://schemas.microsoft.com/office/drawing/2014/main" id="{054BFD5A-181C-9452-B7CB-54765CCF9568}"/>
              </a:ext>
            </a:extLst>
          </p:cNvPr>
          <p:cNvGraphicFramePr>
            <a:graphicFrameLocks noGrp="1"/>
          </p:cNvGraphicFramePr>
          <p:nvPr>
            <p:extLst>
              <p:ext uri="{D42A27DB-BD31-4B8C-83A1-F6EECF244321}">
                <p14:modId xmlns:p14="http://schemas.microsoft.com/office/powerpoint/2010/main" val="843877693"/>
              </p:ext>
            </p:extLst>
          </p:nvPr>
        </p:nvGraphicFramePr>
        <p:xfrm>
          <a:off x="943128" y="3087203"/>
          <a:ext cx="10445916" cy="1554480"/>
        </p:xfrm>
        <a:graphic>
          <a:graphicData uri="http://schemas.openxmlformats.org/drawingml/2006/table">
            <a:tbl>
              <a:tblPr firstRow="1" bandRow="1">
                <a:tableStyleId>{5C22544A-7EE6-4342-B048-85BDC9FD1C3A}</a:tableStyleId>
              </a:tblPr>
              <a:tblGrid>
                <a:gridCol w="5222958">
                  <a:extLst>
                    <a:ext uri="{9D8B030D-6E8A-4147-A177-3AD203B41FA5}">
                      <a16:colId xmlns:a16="http://schemas.microsoft.com/office/drawing/2014/main" val="838071524"/>
                    </a:ext>
                  </a:extLst>
                </a:gridCol>
                <a:gridCol w="5222958">
                  <a:extLst>
                    <a:ext uri="{9D8B030D-6E8A-4147-A177-3AD203B41FA5}">
                      <a16:colId xmlns:a16="http://schemas.microsoft.com/office/drawing/2014/main" val="212171089"/>
                    </a:ext>
                  </a:extLst>
                </a:gridCol>
              </a:tblGrid>
              <a:tr h="370840">
                <a:tc>
                  <a:txBody>
                    <a:bodyPr/>
                    <a:lstStyle/>
                    <a:p>
                      <a:pPr algn="ctr"/>
                      <a:r>
                        <a:rPr lang="en-US" dirty="0">
                          <a:solidFill>
                            <a:schemeClr val="tx1"/>
                          </a:solidFill>
                        </a:rPr>
                        <a:t>Andrea </a:t>
                      </a:r>
                      <a:r>
                        <a:rPr lang="en-US" dirty="0" err="1">
                          <a:solidFill>
                            <a:schemeClr val="tx1"/>
                          </a:solidFill>
                        </a:rPr>
                        <a:t>Sockabasin</a:t>
                      </a:r>
                    </a:p>
                    <a:p>
                      <a:pPr lvl="0" algn="ctr">
                        <a:buNone/>
                      </a:pPr>
                      <a:r>
                        <a:rPr lang="en-US" sz="1800" b="0" i="0" u="none" strike="noStrike" noProof="0" dirty="0">
                          <a:solidFill>
                            <a:schemeClr val="tx1"/>
                          </a:solidFill>
                          <a:latin typeface="Calibri"/>
                          <a:hlinkClick r:id="rId2"/>
                        </a:rPr>
                        <a:t>asockabasin@wabanakiphw.org</a:t>
                      </a:r>
                    </a:p>
                    <a:p>
                      <a:pPr lvl="0" algn="ctr">
                        <a:buNone/>
                      </a:pPr>
                      <a:endParaRPr lang="en-US" sz="1800" b="0" i="0" u="none" strike="noStrike" noProof="0" dirty="0">
                        <a:solidFill>
                          <a:schemeClr val="tx1"/>
                        </a:solidFill>
                        <a:latin typeface="Calibri"/>
                      </a:endParaRPr>
                    </a:p>
                  </a:txBody>
                  <a:tcPr>
                    <a:solidFill>
                      <a:schemeClr val="bg1"/>
                    </a:solidFill>
                  </a:tcPr>
                </a:tc>
                <a:tc>
                  <a:txBody>
                    <a:bodyPr/>
                    <a:lstStyle/>
                    <a:p>
                      <a:pPr algn="ctr"/>
                      <a:r>
                        <a:rPr lang="en-US" dirty="0">
                          <a:solidFill>
                            <a:schemeClr val="tx1"/>
                          </a:solidFill>
                        </a:rPr>
                        <a:t>Kirk Myers</a:t>
                      </a:r>
                    </a:p>
                    <a:p>
                      <a:pPr lvl="0" algn="ctr">
                        <a:buNone/>
                      </a:pPr>
                      <a:r>
                        <a:rPr lang="en-US" sz="1800" b="0" i="0" u="none" strike="noStrike" noProof="0" dirty="0">
                          <a:solidFill>
                            <a:schemeClr val="tx1"/>
                          </a:solidFill>
                          <a:latin typeface="Calibri"/>
                          <a:hlinkClick r:id="rId3"/>
                        </a:rPr>
                        <a:t>kmyers@aboundingprosperity.org</a:t>
                      </a:r>
                      <a:endParaRPr lang="en-US" sz="1800" b="0" i="0" u="none" strike="noStrike" noProof="0" dirty="0">
                        <a:solidFill>
                          <a:schemeClr val="tx1"/>
                        </a:solidFill>
                        <a:latin typeface="Calibri"/>
                      </a:endParaRPr>
                    </a:p>
                  </a:txBody>
                  <a:tcPr>
                    <a:solidFill>
                      <a:schemeClr val="bg1"/>
                    </a:solidFill>
                  </a:tcPr>
                </a:tc>
                <a:extLst>
                  <a:ext uri="{0D108BD9-81ED-4DB2-BD59-A6C34878D82A}">
                    <a16:rowId xmlns:a16="http://schemas.microsoft.com/office/drawing/2014/main" val="2676332078"/>
                  </a:ext>
                </a:extLst>
              </a:tr>
              <a:tr h="370840">
                <a:tc>
                  <a:txBody>
                    <a:bodyPr/>
                    <a:lstStyle/>
                    <a:p>
                      <a:pPr algn="ctr"/>
                      <a:r>
                        <a:rPr lang="en-US" b="1" dirty="0">
                          <a:solidFill>
                            <a:schemeClr val="tx1"/>
                          </a:solidFill>
                        </a:rPr>
                        <a:t>Maggie Dana</a:t>
                      </a:r>
                    </a:p>
                    <a:p>
                      <a:pPr lvl="0" algn="ctr">
                        <a:buNone/>
                      </a:pPr>
                      <a:r>
                        <a:rPr lang="en-US" sz="1800" b="0" i="0" u="none" strike="noStrike" noProof="0" dirty="0">
                          <a:latin typeface="Calibri"/>
                          <a:hlinkClick r:id="rId4"/>
                        </a:rPr>
                        <a:t>edana@wabanakiphw.org</a:t>
                      </a:r>
                      <a:endParaRPr lang="en-US" sz="1800" b="0" i="0" u="none" strike="noStrike" noProof="0" dirty="0">
                        <a:latin typeface="Calibri"/>
                      </a:endParaRPr>
                    </a:p>
                  </a:txBody>
                  <a:tcPr>
                    <a:solidFill>
                      <a:schemeClr val="bg1"/>
                    </a:solidFill>
                  </a:tcPr>
                </a:tc>
                <a:tc>
                  <a:txBody>
                    <a:bodyPr/>
                    <a:lstStyle/>
                    <a:p>
                      <a:pPr algn="ctr"/>
                      <a:r>
                        <a:rPr lang="en-US" b="1" dirty="0">
                          <a:solidFill>
                            <a:schemeClr val="tx1"/>
                          </a:solidFill>
                        </a:rPr>
                        <a:t>Erika Marroquin</a:t>
                      </a:r>
                      <a:endParaRPr lang="en-US" dirty="0">
                        <a:solidFill>
                          <a:schemeClr val="tx1"/>
                        </a:solidFill>
                      </a:endParaRPr>
                    </a:p>
                    <a:p>
                      <a:pPr lvl="0" algn="ctr">
                        <a:buNone/>
                      </a:pPr>
                      <a:r>
                        <a:rPr lang="en-US" sz="1800" b="0" i="0" u="none" strike="noStrike" noProof="0" dirty="0">
                          <a:latin typeface="Calibri"/>
                          <a:hlinkClick r:id="rId5"/>
                        </a:rPr>
                        <a:t>erikamarroquin@elsolnec.org</a:t>
                      </a:r>
                      <a:endParaRPr lang="en-US" sz="1800" b="0" i="0" u="none" strike="noStrike" noProof="0" dirty="0">
                        <a:latin typeface="Calibri"/>
                      </a:endParaRPr>
                    </a:p>
                  </a:txBody>
                  <a:tcPr>
                    <a:solidFill>
                      <a:schemeClr val="bg1"/>
                    </a:solidFill>
                  </a:tcPr>
                </a:tc>
                <a:extLst>
                  <a:ext uri="{0D108BD9-81ED-4DB2-BD59-A6C34878D82A}">
                    <a16:rowId xmlns:a16="http://schemas.microsoft.com/office/drawing/2014/main" val="2474475626"/>
                  </a:ext>
                </a:extLst>
              </a:tr>
            </a:tbl>
          </a:graphicData>
        </a:graphic>
      </p:graphicFrame>
    </p:spTree>
    <p:extLst>
      <p:ext uri="{BB962C8B-B14F-4D97-AF65-F5344CB8AC3E}">
        <p14:creationId xmlns:p14="http://schemas.microsoft.com/office/powerpoint/2010/main" val="1556494612"/>
      </p:ext>
    </p:extLst>
  </p:cSld>
  <p:clrMapOvr>
    <a:masterClrMapping/>
  </p:clrMapOvr>
</p:sld>
</file>

<file path=ppt/theme/theme1.xml><?xml version="1.0" encoding="utf-8"?>
<a:theme xmlns:a="http://schemas.openxmlformats.org/drawingml/2006/main" name="Office Theme">
  <a:themeElements>
    <a:clrScheme name="NAIIC Colors">
      <a:dk1>
        <a:srgbClr val="000000"/>
      </a:dk1>
      <a:lt1>
        <a:srgbClr val="FFFFFF"/>
      </a:lt1>
      <a:dk2>
        <a:srgbClr val="44546A"/>
      </a:dk2>
      <a:lt2>
        <a:srgbClr val="E7E6E6"/>
      </a:lt2>
      <a:accent1>
        <a:srgbClr val="802B7C"/>
      </a:accent1>
      <a:accent2>
        <a:srgbClr val="2E3092"/>
      </a:accent2>
      <a:accent3>
        <a:srgbClr val="A5A5A5"/>
      </a:accent3>
      <a:accent4>
        <a:srgbClr val="FFC000"/>
      </a:accent4>
      <a:accent5>
        <a:srgbClr val="A82533"/>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F95D3C687C8D4CBA7E5DC7181504FE" ma:contentTypeVersion="11" ma:contentTypeDescription="Create a new document." ma:contentTypeScope="" ma:versionID="b829b32bd7e98263d83b15d7d0df17bd">
  <xsd:schema xmlns:xsd="http://www.w3.org/2001/XMLSchema" xmlns:xs="http://www.w3.org/2001/XMLSchema" xmlns:p="http://schemas.microsoft.com/office/2006/metadata/properties" xmlns:ns2="3ddda2a7-8ef1-4ba1-8194-cece9ae32d09" xmlns:ns3="619fc41e-ee22-414e-a3a4-4e37f91c2b42" targetNamespace="http://schemas.microsoft.com/office/2006/metadata/properties" ma:root="true" ma:fieldsID="1f2013915d6a5bbaef56a6374862f597" ns2:_="" ns3:_="">
    <xsd:import namespace="3ddda2a7-8ef1-4ba1-8194-cece9ae32d09"/>
    <xsd:import namespace="619fc41e-ee22-414e-a3a4-4e37f91c2b4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dda2a7-8ef1-4ba1-8194-cece9ae32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9fc41e-ee22-414e-a3a4-4e37f91c2b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8FCE9F-8C14-48E5-919D-1AAEE55636DB}">
  <ds:schemaRefs>
    <ds:schemaRef ds:uri="http://purl.org/dc/dcmitype/"/>
    <ds:schemaRef ds:uri="http://schemas.openxmlformats.org/package/2006/metadata/core-properties"/>
    <ds:schemaRef ds:uri="3ddda2a7-8ef1-4ba1-8194-cece9ae32d09"/>
    <ds:schemaRef ds:uri="http://schemas.microsoft.com/office/2006/documentManagement/types"/>
    <ds:schemaRef ds:uri="http://schemas.microsoft.com/office/infopath/2007/PartnerControls"/>
    <ds:schemaRef ds:uri="http://purl.org/dc/elements/1.1/"/>
    <ds:schemaRef ds:uri="http://www.w3.org/XML/1998/namespace"/>
    <ds:schemaRef ds:uri="619fc41e-ee22-414e-a3a4-4e37f91c2b4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9823550-D8C8-4D1F-916D-5C7A16CEAD76}">
  <ds:schemaRefs>
    <ds:schemaRef ds:uri="3ddda2a7-8ef1-4ba1-8194-cece9ae32d09"/>
    <ds:schemaRef ds:uri="619fc41e-ee22-414e-a3a4-4e37f91c2b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B9CC96E-B30F-493B-9D7F-5419B59FCD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224</TotalTime>
  <Words>871</Words>
  <Application>Microsoft Office PowerPoint</Application>
  <PresentationFormat>Widescreen</PresentationFormat>
  <Paragraphs>36</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Strategies that lowered racial and ethnic disparities for COVID-19 Application towards influenza and other vaccines</vt:lpstr>
      <vt:lpstr>Speaker Panel</vt:lpstr>
      <vt:lpstr>Wabanaki Public Health and Wellness Wabanaki Territory (otherwise known as the State of Maine)</vt:lpstr>
      <vt:lpstr>Abounding Prosperity, Inc. Dallas, Texas</vt:lpstr>
      <vt:lpstr>El Sol Neighborhood Educational Center San Bernardino, California</vt:lpstr>
      <vt:lpstr>From the Field...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Kindem</dc:creator>
  <cp:lastModifiedBy>Toledo, Chelsea (CDC/DDID/NCIRD/ISD) (CTR)</cp:lastModifiedBy>
  <cp:revision>256</cp:revision>
  <dcterms:created xsi:type="dcterms:W3CDTF">2022-10-27T15:04:44Z</dcterms:created>
  <dcterms:modified xsi:type="dcterms:W3CDTF">2022-10-31T17:19:13Z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2022-10-31T13:17:23Z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7bb0af49-4484-4feb-9c7d-075c64dc8e95</vt:lpwstr>
  </property>
  <property fmtid="{D5CDD505-2E9C-101B-9397-08002B2CF9AE}" pid="8" name="MSIP_Label_7b94a7b8-f06c-4dfe-bdcc-9b548fd58c31_ContentBits">
    <vt:lpwstr>0</vt:lpwstr>
  </property>
  <property fmtid="{D5CDD505-2E9C-101B-9397-08002B2CF9AE}" pid="9" name="ContentTypeId">
    <vt:lpwstr>0x010100BAF95D3C687C8D4CBA7E5DC7181504FE</vt:lpwstr>
  </property>
</Properties>
</file>