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9" r:id="rId2"/>
    <p:sldId id="356" r:id="rId3"/>
    <p:sldId id="321" r:id="rId4"/>
    <p:sldId id="322" r:id="rId5"/>
    <p:sldId id="324" r:id="rId6"/>
    <p:sldId id="342" r:id="rId7"/>
    <p:sldId id="347" r:id="rId8"/>
    <p:sldId id="323" r:id="rId9"/>
    <p:sldId id="316" r:id="rId10"/>
    <p:sldId id="337" r:id="rId11"/>
    <p:sldId id="328" r:id="rId12"/>
    <p:sldId id="293" r:id="rId13"/>
    <p:sldId id="331" r:id="rId14"/>
    <p:sldId id="352" r:id="rId15"/>
    <p:sldId id="332" r:id="rId16"/>
    <p:sldId id="348" r:id="rId17"/>
    <p:sldId id="311" r:id="rId18"/>
    <p:sldId id="336" r:id="rId19"/>
    <p:sldId id="310" r:id="rId20"/>
    <p:sldId id="291" r:id="rId21"/>
    <p:sldId id="338" r:id="rId22"/>
    <p:sldId id="353" r:id="rId23"/>
    <p:sldId id="354" r:id="rId24"/>
    <p:sldId id="355" r:id="rId25"/>
    <p:sldId id="317" r:id="rId26"/>
    <p:sldId id="319" r:id="rId27"/>
    <p:sldId id="288" r:id="rId28"/>
    <p:sldId id="35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DC User" initials="CU" lastIdx="1" clrIdx="0"/>
  <p:cmAuthor id="2" name="kmckenna" initials="k" lastIdx="2" clrIdx="1"/>
  <p:cmAuthor id="3" name="Office 2004 Test Drive User" initials="OU" lastIdx="4" clrIdx="2"/>
  <p:cmAuthor id="4" name="Kelly McKenna" initials="KM" lastIdx="1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1" autoAdjust="0"/>
    <p:restoredTop sz="67547" autoAdjust="0"/>
  </p:normalViewPr>
  <p:slideViewPr>
    <p:cSldViewPr>
      <p:cViewPr>
        <p:scale>
          <a:sx n="50" d="100"/>
          <a:sy n="50" d="100"/>
        </p:scale>
        <p:origin x="-1560"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9598D1-7422-4779-9A56-FA7CB84F5DC4}" type="datetimeFigureOut">
              <a:rPr lang="en-US" smtClean="0"/>
              <a:pPr/>
              <a:t>3/1/2019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D95C5E-205B-4BA1-9BA8-AAFA119E6F50}" type="slidenum">
              <a:rPr lang="en-US" smtClean="0"/>
              <a:pPr/>
              <a:t>‹#›</a:t>
            </a:fld>
            <a:endParaRPr lang="en-US"/>
          </a:p>
        </p:txBody>
      </p:sp>
    </p:spTree>
    <p:extLst>
      <p:ext uri="{BB962C8B-B14F-4D97-AF65-F5344CB8AC3E}">
        <p14:creationId xmlns:p14="http://schemas.microsoft.com/office/powerpoint/2010/main" val="988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FD95C5E-205B-4BA1-9BA8-AAFA119E6F50}" type="slidenum">
              <a:rPr lang="en-US" smtClean="0"/>
              <a:pPr/>
              <a:t>1</a:t>
            </a:fld>
            <a:endParaRPr lang="en-US" dirty="0"/>
          </a:p>
        </p:txBody>
      </p:sp>
    </p:spTree>
    <p:extLst>
      <p:ext uri="{BB962C8B-B14F-4D97-AF65-F5344CB8AC3E}">
        <p14:creationId xmlns:p14="http://schemas.microsoft.com/office/powerpoint/2010/main" val="277034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The</a:t>
            </a:r>
            <a:r>
              <a:rPr lang="en-US" sz="1200" b="0" baseline="0" dirty="0">
                <a:solidFill>
                  <a:schemeClr val="tx1"/>
                </a:solidFill>
              </a:rPr>
              <a:t> question of today is why should we focus on vaccinating health care personnel against influenza in LTCFs?</a:t>
            </a:r>
            <a:endParaRPr lang="en-US" sz="1200" b="0" dirty="0">
              <a:solidFill>
                <a:schemeClr val="tx1"/>
              </a:solidFill>
            </a:endParaRPr>
          </a:p>
          <a:p>
            <a:endParaRPr lang="en-US" sz="1200" b="0" dirty="0">
              <a:solidFill>
                <a:schemeClr val="tx1"/>
              </a:solidFill>
            </a:endParaRPr>
          </a:p>
          <a:p>
            <a:r>
              <a:rPr lang="en-US" sz="1200" b="0" dirty="0">
                <a:solidFill>
                  <a:schemeClr val="tx1"/>
                </a:solidFill>
              </a:rPr>
              <a:t>A main reason is that CDC recommends that HCP should be vaccinated annually against influenza. </a:t>
            </a:r>
          </a:p>
          <a:p>
            <a:pPr lvl="1">
              <a:buFont typeface="Arial" panose="020B0604020202020204" pitchFamily="34" charset="0"/>
              <a:buChar char="•"/>
            </a:pPr>
            <a:r>
              <a:rPr lang="en-US" sz="1200" b="0" dirty="0">
                <a:solidFill>
                  <a:schemeClr val="tx1"/>
                </a:solidFill>
              </a:rPr>
              <a:t>This recommendation includes </a:t>
            </a:r>
            <a:r>
              <a:rPr lang="en-US" sz="1200" b="0" i="1" dirty="0">
                <a:solidFill>
                  <a:schemeClr val="tx1"/>
                </a:solidFill>
              </a:rPr>
              <a:t>a continued emphasis on vaccinating HCP who work in LTCFs</a:t>
            </a:r>
            <a:r>
              <a:rPr lang="en-US" sz="1200" b="0" dirty="0">
                <a:solidFill>
                  <a:schemeClr val="tx1"/>
                </a:solidFill>
              </a:rPr>
              <a:t>, because their patient population is at high risk for serious complications from influenza, and due to the risk of influenza outbreaks in these facilities.  </a:t>
            </a:r>
          </a:p>
          <a:p>
            <a:pPr>
              <a:buFont typeface="Arial" panose="020B0604020202020204" pitchFamily="34" charset="0"/>
              <a:buNone/>
            </a:pPr>
            <a:endParaRPr lang="en-US" sz="1200" b="0" dirty="0">
              <a:solidFill>
                <a:schemeClr val="tx1"/>
              </a:solidFill>
            </a:endParaRPr>
          </a:p>
        </p:txBody>
      </p:sp>
      <p:sp>
        <p:nvSpPr>
          <p:cNvPr id="4" name="Slide Number Placeholder 3"/>
          <p:cNvSpPr>
            <a:spLocks noGrp="1"/>
          </p:cNvSpPr>
          <p:nvPr>
            <p:ph type="sldNum" sz="quarter" idx="10"/>
          </p:nvPr>
        </p:nvSpPr>
        <p:spPr/>
        <p:txBody>
          <a:bodyPr/>
          <a:lstStyle/>
          <a:p>
            <a:fld id="{1FD95C5E-205B-4BA1-9BA8-AAFA119E6F50}" type="slidenum">
              <a:rPr lang="en-US" smtClean="0"/>
              <a:pPr/>
              <a:t>10</a:t>
            </a:fld>
            <a:endParaRPr lang="en-US"/>
          </a:p>
        </p:txBody>
      </p:sp>
    </p:spTree>
    <p:extLst>
      <p:ext uri="{BB962C8B-B14F-4D97-AF65-F5344CB8AC3E}">
        <p14:creationId xmlns:p14="http://schemas.microsoft.com/office/powerpoint/2010/main" val="1861069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Additional reasons are</a:t>
            </a:r>
            <a:r>
              <a:rPr lang="en-US" sz="1200" baseline="0" dirty="0"/>
              <a:t> because vaccination of health care personnel:</a:t>
            </a:r>
          </a:p>
          <a:p>
            <a:endParaRPr lang="en-US" sz="1200" dirty="0"/>
          </a:p>
          <a:p>
            <a:r>
              <a:rPr lang="en-US" sz="1200" b="0" dirty="0">
                <a:solidFill>
                  <a:schemeClr val="tx1"/>
                </a:solidFill>
              </a:rPr>
              <a:t>Protects residents who are high-risk due to age and co-morbid conditions</a:t>
            </a:r>
          </a:p>
          <a:p>
            <a:pPr lvl="1"/>
            <a:r>
              <a:rPr lang="en-US" sz="1200" dirty="0">
                <a:solidFill>
                  <a:schemeClr val="tx1"/>
                </a:solidFill>
              </a:rPr>
              <a:t>- HCP can serve as vectors</a:t>
            </a:r>
            <a:endParaRPr lang="en-US" sz="1200" b="0" dirty="0">
              <a:solidFill>
                <a:schemeClr val="tx1"/>
              </a:solidFill>
            </a:endParaRPr>
          </a:p>
          <a:p>
            <a:pPr marL="800100" lvl="1" indent="-342900">
              <a:buFontTx/>
              <a:buChar char="-"/>
            </a:pPr>
            <a:r>
              <a:rPr lang="en-US" sz="1200" b="0" dirty="0">
                <a:solidFill>
                  <a:schemeClr val="tx1"/>
                </a:solidFill>
              </a:rPr>
              <a:t>HCP have high contact with residents</a:t>
            </a:r>
          </a:p>
          <a:p>
            <a:pPr marL="800100" lvl="1" indent="-342900">
              <a:buFontTx/>
              <a:buChar char="-"/>
            </a:pPr>
            <a:endParaRPr lang="en-US" sz="1200" b="0" dirty="0">
              <a:solidFill>
                <a:schemeClr val="tx1"/>
              </a:solidFill>
            </a:endParaRPr>
          </a:p>
          <a:p>
            <a:r>
              <a:rPr lang="en-US" sz="1200" b="0" dirty="0">
                <a:solidFill>
                  <a:schemeClr val="tx1"/>
                </a:solidFill>
              </a:rPr>
              <a:t>Vaccination</a:t>
            </a:r>
            <a:r>
              <a:rPr lang="en-US" sz="1200" b="0" baseline="0" dirty="0">
                <a:solidFill>
                  <a:schemeClr val="tx1"/>
                </a:solidFill>
              </a:rPr>
              <a:t> i</a:t>
            </a:r>
            <a:r>
              <a:rPr lang="en-US" sz="1200" b="0" dirty="0">
                <a:solidFill>
                  <a:schemeClr val="tx1"/>
                </a:solidFill>
              </a:rPr>
              <a:t>mproves quality of care by decreasing HCP absenteeism</a:t>
            </a:r>
          </a:p>
          <a:p>
            <a:pPr lvl="1"/>
            <a:r>
              <a:rPr lang="en-US" sz="1200" dirty="0">
                <a:solidFill>
                  <a:schemeClr val="tx1"/>
                </a:solidFill>
              </a:rPr>
              <a:t>Absenteeism in LTCFs is associated with reduced quality of care (measured by physical restraint use, catheter use, pain management, and pressure sores)</a:t>
            </a:r>
          </a:p>
          <a:p>
            <a:endParaRPr lang="en-US" sz="1200" b="0" dirty="0">
              <a:solidFill>
                <a:schemeClr val="tx1"/>
              </a:solidFill>
            </a:endParaRPr>
          </a:p>
          <a:p>
            <a:r>
              <a:rPr lang="en-US" sz="1200" b="0" dirty="0">
                <a:solidFill>
                  <a:schemeClr val="tx1"/>
                </a:solidFill>
              </a:rPr>
              <a:t>Vaccination</a:t>
            </a:r>
            <a:r>
              <a:rPr lang="en-US" sz="1200" b="0" baseline="0" dirty="0">
                <a:solidFill>
                  <a:schemeClr val="tx1"/>
                </a:solidFill>
              </a:rPr>
              <a:t> b</a:t>
            </a:r>
            <a:r>
              <a:rPr lang="en-US" sz="1200" b="0" dirty="0">
                <a:solidFill>
                  <a:schemeClr val="tx1"/>
                </a:solidFill>
              </a:rPr>
              <a:t>enefits employees (personal protection of HCP and their families)</a:t>
            </a:r>
          </a:p>
          <a:p>
            <a:endParaRPr lang="en-US" sz="1200" b="0" dirty="0">
              <a:solidFill>
                <a:schemeClr val="tx1"/>
              </a:solidFill>
            </a:endParaRPr>
          </a:p>
          <a:p>
            <a:r>
              <a:rPr lang="en-US" sz="1200" b="0" dirty="0">
                <a:solidFill>
                  <a:schemeClr val="tx1"/>
                </a:solidFill>
              </a:rPr>
              <a:t>Additionally,</a:t>
            </a:r>
            <a:r>
              <a:rPr lang="en-US" sz="1200" b="0" baseline="0" dirty="0">
                <a:solidFill>
                  <a:schemeClr val="tx1"/>
                </a:solidFill>
              </a:rPr>
              <a:t> p</a:t>
            </a:r>
            <a:r>
              <a:rPr lang="en-US" sz="1200" b="0" dirty="0">
                <a:solidFill>
                  <a:schemeClr val="tx1"/>
                </a:solidFill>
              </a:rPr>
              <a:t>rofessional societies support it (e.g., AMDA)</a:t>
            </a:r>
          </a:p>
          <a:p>
            <a:endParaRPr lang="en-US" sz="1200"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11</a:t>
            </a:fld>
            <a:endParaRPr lang="en-US"/>
          </a:p>
        </p:txBody>
      </p:sp>
    </p:spTree>
    <p:extLst>
      <p:ext uri="{BB962C8B-B14F-4D97-AF65-F5344CB8AC3E}">
        <p14:creationId xmlns:p14="http://schemas.microsoft.com/office/powerpoint/2010/main" val="94094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solidFill>
                  <a:schemeClr val="tx1"/>
                </a:solidFill>
              </a:rPr>
              <a:t>Nonetheless, d</a:t>
            </a:r>
            <a:r>
              <a:rPr lang="en-US" sz="1200" b="0" dirty="0">
                <a:solidFill>
                  <a:schemeClr val="tx1"/>
                </a:solidFill>
              </a:rPr>
              <a:t>uring the 2017–18 influenza season, influenza vaccination coverage was lowest among HCP working in long-term care settings (</a:t>
            </a:r>
            <a:r>
              <a:rPr lang="en-US" sz="1200" kern="1200" dirty="0">
                <a:solidFill>
                  <a:schemeClr val="tx1"/>
                </a:solidFill>
                <a:effectLst/>
                <a:latin typeface="+mn-lt"/>
                <a:ea typeface="+mn-ea"/>
                <a:cs typeface="+mn-cs"/>
              </a:rPr>
              <a:t>67%) (in red)</a:t>
            </a:r>
            <a:r>
              <a:rPr lang="en-US" sz="1200" b="0" dirty="0">
                <a:solidFill>
                  <a:schemeClr val="tx1"/>
                </a:solidFill>
              </a:rPr>
              <a:t>, compared with HCP working in hospitals (92%).  </a:t>
            </a:r>
          </a:p>
          <a:p>
            <a:pPr lvl="1">
              <a:buFont typeface="Arial" panose="020B0604020202020204" pitchFamily="34" charset="0"/>
              <a:buChar char="•"/>
            </a:pPr>
            <a:r>
              <a:rPr lang="en-US" sz="1200" i="1" dirty="0">
                <a:solidFill>
                  <a:schemeClr val="tx1"/>
                </a:solidFill>
              </a:rPr>
              <a:t>Healthy People 2020</a:t>
            </a:r>
            <a:r>
              <a:rPr lang="en-US" sz="1200" dirty="0">
                <a:solidFill>
                  <a:schemeClr val="tx1"/>
                </a:solidFill>
              </a:rPr>
              <a:t> annual target goal for influenza vaccination among HCP is 90%</a:t>
            </a:r>
            <a:endParaRPr lang="en-US" sz="1200" b="0" dirty="0">
              <a:solidFill>
                <a:schemeClr val="tx1"/>
              </a:solidFill>
            </a:endParaRPr>
          </a:p>
          <a:p>
            <a:pPr>
              <a:buFont typeface="Arial" panose="020B0604020202020204" pitchFamily="34" charset="0"/>
              <a:buChar char="•"/>
            </a:pPr>
            <a:endParaRPr lang="en-US" sz="1200" b="0" dirty="0">
              <a:solidFill>
                <a:schemeClr val="tx1"/>
              </a:solidFill>
            </a:endParaRPr>
          </a:p>
          <a:p>
            <a:r>
              <a:rPr lang="en-US" sz="1200" b="0" dirty="0">
                <a:solidFill>
                  <a:schemeClr val="tx1"/>
                </a:solidFill>
              </a:rPr>
              <a:t>Since at least the 2011–12 influenza season, HCP in long-term care settings have had the lowest reported influenza vaccination rates among all HCP. </a:t>
            </a:r>
          </a:p>
          <a:p>
            <a:pPr>
              <a:buFont typeface="Arial" panose="020B0604020202020204" pitchFamily="34" charset="0"/>
              <a:buChar char="•"/>
            </a:pPr>
            <a:endParaRPr lang="en-US" sz="1200" b="0" dirty="0">
              <a:solidFill>
                <a:schemeClr val="tx1"/>
              </a:solidFill>
            </a:endParaRPr>
          </a:p>
          <a:p>
            <a:pPr>
              <a:buFont typeface="Arial" panose="020B0604020202020204" pitchFamily="34" charset="0"/>
              <a:buNone/>
            </a:pPr>
            <a:endParaRPr lang="en-US" sz="1200" b="0" dirty="0">
              <a:solidFill>
                <a:schemeClr val="tx1"/>
              </a:solidFill>
            </a:endParaRPr>
          </a:p>
          <a:p>
            <a:r>
              <a:rPr lang="en-US" sz="1200" b="0" dirty="0">
                <a:solidFill>
                  <a:schemeClr val="tx1"/>
                </a:solidFill>
              </a:rPr>
              <a:t>  </a:t>
            </a:r>
          </a:p>
          <a:p>
            <a:endParaRPr lang="en-US" sz="1200"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12</a:t>
            </a:fld>
            <a:endParaRPr lang="en-US" dirty="0"/>
          </a:p>
        </p:txBody>
      </p:sp>
    </p:spTree>
    <p:extLst>
      <p:ext uri="{BB962C8B-B14F-4D97-AF65-F5344CB8AC3E}">
        <p14:creationId xmlns:p14="http://schemas.microsoft.com/office/powerpoint/2010/main" val="367514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a:t>
            </a:r>
            <a:r>
              <a:rPr lang="en-US" baseline="0" dirty="0"/>
              <a:t> the breakdown by occupation and reflects data collected from a CDC internet panel survey.  Nursing assistants/aides had the lowest vaccination rates each season.  Considering that nursing assistants/aides are providing the majority of hands-on care and have frequent contact with residents in LTCFs, this highlights a major concern.   </a:t>
            </a:r>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13</a:t>
            </a:fld>
            <a:endParaRPr lang="en-US"/>
          </a:p>
        </p:txBody>
      </p:sp>
    </p:spTree>
    <p:extLst>
      <p:ext uri="{BB962C8B-B14F-4D97-AF65-F5344CB8AC3E}">
        <p14:creationId xmlns:p14="http://schemas.microsoft.com/office/powerpoint/2010/main" val="1864131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US" sz="1200" b="0" dirty="0">
                <a:solidFill>
                  <a:schemeClr val="tx1"/>
                </a:solidFill>
              </a:rPr>
              <a:t>This underscores</a:t>
            </a:r>
            <a:r>
              <a:rPr lang="en-US" sz="1200" b="0" baseline="0" dirty="0">
                <a:solidFill>
                  <a:schemeClr val="tx1"/>
                </a:solidFill>
              </a:rPr>
              <a:t> the fact that despite all of the available resources on influenza vaccination there are still many misconceptions about the vaccine, even among HCP.</a:t>
            </a:r>
            <a:endParaRPr lang="en-US" sz="1200" b="0" dirty="0">
              <a:solidFill>
                <a:schemeClr val="tx1"/>
              </a:solidFill>
            </a:endParaRPr>
          </a:p>
          <a:p>
            <a:pPr>
              <a:lnSpc>
                <a:spcPct val="120000"/>
              </a:lnSpc>
              <a:spcBef>
                <a:spcPts val="0"/>
              </a:spcBef>
            </a:pPr>
            <a:endParaRPr lang="en-US" sz="1200" b="0" dirty="0">
              <a:solidFill>
                <a:schemeClr val="tx1"/>
              </a:solidFill>
            </a:endParaRPr>
          </a:p>
          <a:p>
            <a:pPr>
              <a:lnSpc>
                <a:spcPct val="120000"/>
              </a:lnSpc>
              <a:spcBef>
                <a:spcPts val="0"/>
              </a:spcBef>
            </a:pPr>
            <a:r>
              <a:rPr lang="en-US" sz="1200" b="0" dirty="0">
                <a:solidFill>
                  <a:schemeClr val="tx1"/>
                </a:solidFill>
              </a:rPr>
              <a:t>Studies show that a large percentage of HCP in LTCFs hold inaccurate beliefs about the influenza vaccine:  </a:t>
            </a:r>
            <a:r>
              <a:rPr lang="en-US" sz="1200" dirty="0">
                <a:solidFill>
                  <a:schemeClr val="tx1"/>
                </a:solidFill>
              </a:rPr>
              <a:t>~40% HCP disagreed with the following statement: “Vaccine does not cause influenza.”</a:t>
            </a:r>
            <a:endParaRPr lang="en-US" sz="1200" b="0" dirty="0">
              <a:solidFill>
                <a:schemeClr val="tx1"/>
              </a:solidFill>
            </a:endParaRPr>
          </a:p>
          <a:p>
            <a:pPr lvl="1">
              <a:lnSpc>
                <a:spcPct val="120000"/>
              </a:lnSpc>
              <a:spcBef>
                <a:spcPts val="0"/>
              </a:spcBef>
            </a:pPr>
            <a:r>
              <a:rPr lang="en-US" sz="1200" dirty="0">
                <a:solidFill>
                  <a:schemeClr val="tx1"/>
                </a:solidFill>
              </a:rPr>
              <a:t>Vaccination rates are almost </a:t>
            </a:r>
            <a:r>
              <a:rPr lang="en-US" sz="1200" u="sng" dirty="0">
                <a:solidFill>
                  <a:schemeClr val="tx1"/>
                </a:solidFill>
              </a:rPr>
              <a:t>30 percentage points higher</a:t>
            </a:r>
            <a:r>
              <a:rPr lang="en-US" sz="1200" dirty="0">
                <a:solidFill>
                  <a:schemeClr val="tx1"/>
                </a:solidFill>
              </a:rPr>
              <a:t> among HCP who believe that the vaccine is effective </a:t>
            </a:r>
          </a:p>
          <a:p>
            <a:pPr lvl="1">
              <a:lnSpc>
                <a:spcPct val="120000"/>
              </a:lnSpc>
              <a:spcBef>
                <a:spcPts val="0"/>
              </a:spcBef>
            </a:pPr>
            <a:r>
              <a:rPr lang="en-US" sz="1200" dirty="0">
                <a:solidFill>
                  <a:schemeClr val="tx1"/>
                </a:solidFill>
              </a:rPr>
              <a:t>Vaccination rates are </a:t>
            </a:r>
            <a:r>
              <a:rPr lang="en-US" sz="1200" u="sng" dirty="0">
                <a:solidFill>
                  <a:schemeClr val="tx1"/>
                </a:solidFill>
              </a:rPr>
              <a:t>12 percentage points higher</a:t>
            </a:r>
            <a:r>
              <a:rPr lang="en-US" sz="1200" dirty="0">
                <a:solidFill>
                  <a:schemeClr val="tx1"/>
                </a:solidFill>
              </a:rPr>
              <a:t> among HCP who believe that the vaccine does not cause influenza</a:t>
            </a:r>
          </a:p>
          <a:p>
            <a:pPr lvl="1"/>
            <a:endParaRPr lang="en-US" sz="1200" b="0" dirty="0">
              <a:solidFill>
                <a:schemeClr val="tx1"/>
              </a:solidFill>
            </a:endParaRPr>
          </a:p>
          <a:p>
            <a:r>
              <a:rPr lang="en-US" sz="1200" b="0" dirty="0">
                <a:solidFill>
                  <a:schemeClr val="tx1"/>
                </a:solidFill>
              </a:rPr>
              <a:t>When asked why they do not receive the vaccine, HCP typically cite:</a:t>
            </a:r>
          </a:p>
          <a:p>
            <a:pPr lvl="1"/>
            <a:r>
              <a:rPr lang="en-US" sz="1200" dirty="0">
                <a:solidFill>
                  <a:schemeClr val="tx1"/>
                </a:solidFill>
              </a:rPr>
              <a:t>A</a:t>
            </a:r>
            <a:r>
              <a:rPr lang="en-US" sz="1200" b="0" dirty="0">
                <a:solidFill>
                  <a:schemeClr val="tx1"/>
                </a:solidFill>
              </a:rPr>
              <a:t> fear of needles</a:t>
            </a:r>
          </a:p>
          <a:p>
            <a:pPr lvl="1"/>
            <a:r>
              <a:rPr lang="en-US" sz="1200" dirty="0">
                <a:solidFill>
                  <a:schemeClr val="tx1"/>
                </a:solidFill>
              </a:rPr>
              <a:t>W</a:t>
            </a:r>
            <a:r>
              <a:rPr lang="en-US" sz="1200" b="0" dirty="0">
                <a:solidFill>
                  <a:schemeClr val="tx1"/>
                </a:solidFill>
              </a:rPr>
              <a:t>orries of side effects</a:t>
            </a:r>
          </a:p>
          <a:p>
            <a:pPr lvl="1"/>
            <a:r>
              <a:rPr lang="en-US" sz="1200" dirty="0">
                <a:solidFill>
                  <a:schemeClr val="tx1"/>
                </a:solidFill>
              </a:rPr>
              <a:t>C</a:t>
            </a:r>
            <a:r>
              <a:rPr lang="en-US" sz="1200" b="0" dirty="0">
                <a:solidFill>
                  <a:schemeClr val="tx1"/>
                </a:solidFill>
              </a:rPr>
              <a:t>oncerns about contracting the virus from the vaccine</a:t>
            </a:r>
          </a:p>
          <a:p>
            <a:pPr lvl="1"/>
            <a:r>
              <a:rPr lang="en-US" sz="1200" dirty="0">
                <a:solidFill>
                  <a:schemeClr val="tx1"/>
                </a:solidFill>
              </a:rPr>
              <a:t>A</a:t>
            </a:r>
            <a:r>
              <a:rPr lang="en-US" sz="1200" b="0" dirty="0">
                <a:solidFill>
                  <a:schemeClr val="tx1"/>
                </a:solidFill>
              </a:rPr>
              <a:t> belief that they are not at risk of contracting influenza</a:t>
            </a:r>
          </a:p>
          <a:p>
            <a:pPr lvl="1"/>
            <a:r>
              <a:rPr lang="en-US" sz="1200" dirty="0">
                <a:solidFill>
                  <a:schemeClr val="tx1"/>
                </a:solidFill>
              </a:rPr>
              <a:t>A</a:t>
            </a:r>
            <a:r>
              <a:rPr lang="en-US" sz="1200" b="0" dirty="0">
                <a:solidFill>
                  <a:schemeClr val="tx1"/>
                </a:solidFill>
              </a:rPr>
              <a:t> desire to avoid medications</a:t>
            </a:r>
          </a:p>
          <a:p>
            <a:pPr lvl="1"/>
            <a:endParaRPr lang="en-U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14</a:t>
            </a:fld>
            <a:endParaRPr lang="en-US"/>
          </a:p>
        </p:txBody>
      </p:sp>
    </p:spTree>
    <p:extLst>
      <p:ext uri="{BB962C8B-B14F-4D97-AF65-F5344CB8AC3E}">
        <p14:creationId xmlns:p14="http://schemas.microsoft.com/office/powerpoint/2010/main" val="1964586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However,</a:t>
            </a:r>
            <a:r>
              <a:rPr lang="en-US" baseline="0" dirty="0">
                <a:solidFill>
                  <a:schemeClr val="tx1"/>
                </a:solidFill>
              </a:rPr>
              <a:t> there are strategies for improving HCP vaccination rates in LTCFs.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r>
              <a:rPr lang="en-US" sz="1200" b="0" dirty="0">
                <a:solidFill>
                  <a:schemeClr val="tx1"/>
                </a:solidFill>
              </a:rPr>
              <a:t>Vaccination rates among HCPs at LTCFs increase and HCP absenteeism decrease after:</a:t>
            </a:r>
          </a:p>
          <a:p>
            <a:pPr lvl="1"/>
            <a:r>
              <a:rPr lang="en-US" sz="1200" dirty="0">
                <a:solidFill>
                  <a:schemeClr val="tx1"/>
                </a:solidFill>
              </a:rPr>
              <a:t>M</a:t>
            </a:r>
            <a:r>
              <a:rPr lang="en-US" sz="1200" b="0" dirty="0">
                <a:solidFill>
                  <a:schemeClr val="tx1"/>
                </a:solidFill>
              </a:rPr>
              <a:t>ultifaceted interventions that engage stakeholders </a:t>
            </a:r>
          </a:p>
          <a:p>
            <a:pPr lvl="1"/>
            <a:r>
              <a:rPr lang="en-US" sz="1200" dirty="0">
                <a:solidFill>
                  <a:schemeClr val="tx1"/>
                </a:solidFill>
              </a:rPr>
              <a:t>F</a:t>
            </a:r>
            <a:r>
              <a:rPr lang="en-US" sz="1200" b="0" dirty="0">
                <a:solidFill>
                  <a:schemeClr val="tx1"/>
                </a:solidFill>
              </a:rPr>
              <a:t>ocus on creating an environment that supports risk reduction</a:t>
            </a:r>
          </a:p>
          <a:p>
            <a:endParaRPr lang="en-US" sz="1200" b="0" baseline="30000" dirty="0">
              <a:solidFill>
                <a:schemeClr val="tx1"/>
              </a:solidFill>
            </a:endParaRPr>
          </a:p>
          <a:p>
            <a:endParaRPr lang="en-US" sz="1200" b="0" baseline="30000" dirty="0">
              <a:solidFill>
                <a:schemeClr val="tx1"/>
              </a:solidFill>
            </a:endParaRPr>
          </a:p>
          <a:p>
            <a:r>
              <a:rPr lang="en-US" sz="1200" b="0" dirty="0">
                <a:solidFill>
                  <a:schemeClr val="tx1"/>
                </a:solidFill>
              </a:rPr>
              <a:t>And although education programs generally have a limited impact on vaccination rates, </a:t>
            </a:r>
            <a:r>
              <a:rPr lang="en-US" sz="1200" dirty="0">
                <a:solidFill>
                  <a:schemeClr val="tx1"/>
                </a:solidFill>
              </a:rPr>
              <a:t>compared with nurses who did not receive educational interventions, </a:t>
            </a:r>
            <a:r>
              <a:rPr lang="en-US" sz="1200" b="0" dirty="0">
                <a:solidFill>
                  <a:schemeClr val="tx1"/>
                </a:solidFill>
              </a:rPr>
              <a:t>nurses exposed to the interventions were:</a:t>
            </a:r>
          </a:p>
          <a:p>
            <a:pPr lvl="2"/>
            <a:r>
              <a:rPr lang="en-US" sz="1200" dirty="0">
                <a:solidFill>
                  <a:schemeClr val="tx1"/>
                </a:solidFill>
              </a:rPr>
              <a:t>M</a:t>
            </a:r>
            <a:r>
              <a:rPr lang="en-US" sz="1200" b="0" dirty="0">
                <a:solidFill>
                  <a:schemeClr val="tx1"/>
                </a:solidFill>
              </a:rPr>
              <a:t>ore likely to encourage others to be vaccinated, and </a:t>
            </a:r>
          </a:p>
          <a:p>
            <a:pPr lvl="2"/>
            <a:r>
              <a:rPr lang="en-US" sz="1200" b="0" dirty="0">
                <a:solidFill>
                  <a:schemeClr val="tx1"/>
                </a:solidFill>
              </a:rPr>
              <a:t>More likely to discuss vaccination with residents </a:t>
            </a:r>
          </a:p>
          <a:p>
            <a:pPr marL="914400" lvl="2" indent="0">
              <a:buNone/>
            </a:pPr>
            <a:r>
              <a:rPr lang="en-US" sz="1200" b="0" dirty="0">
                <a:solidFill>
                  <a:schemeClr val="tx1"/>
                </a:solidFill>
              </a:rPr>
              <a:t> </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1FD95C5E-205B-4BA1-9BA8-AAFA119E6F50}" type="slidenum">
              <a:rPr lang="en-US" smtClean="0"/>
              <a:pPr/>
              <a:t>15</a:t>
            </a:fld>
            <a:endParaRPr lang="en-US"/>
          </a:p>
        </p:txBody>
      </p:sp>
    </p:spTree>
    <p:extLst>
      <p:ext uri="{BB962C8B-B14F-4D97-AF65-F5344CB8AC3E}">
        <p14:creationId xmlns:p14="http://schemas.microsoft.com/office/powerpoint/2010/main" val="169586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Other strategies</a:t>
            </a:r>
            <a:r>
              <a:rPr lang="en-US" sz="1200" baseline="0" dirty="0"/>
              <a:t> that have successfully increased vaccination rates in LTCFs have included: </a:t>
            </a:r>
          </a:p>
          <a:p>
            <a:endParaRPr lang="en-US" sz="1200" b="0" dirty="0">
              <a:solidFill>
                <a:schemeClr val="tx1"/>
              </a:solidFill>
            </a:endParaRPr>
          </a:p>
          <a:p>
            <a:r>
              <a:rPr lang="en-US" sz="1200" b="0" dirty="0">
                <a:solidFill>
                  <a:schemeClr val="tx1"/>
                </a:solidFill>
              </a:rPr>
              <a:t>Ceding Vaccination Policy to Pharmacy Control</a:t>
            </a:r>
          </a:p>
          <a:p>
            <a:pPr lvl="1"/>
            <a:r>
              <a:rPr lang="en-US" sz="1200" dirty="0">
                <a:solidFill>
                  <a:schemeClr val="tx1"/>
                </a:solidFill>
              </a:rPr>
              <a:t>This</a:t>
            </a:r>
            <a:r>
              <a:rPr lang="en-US" sz="1200" baseline="0" dirty="0">
                <a:solidFill>
                  <a:schemeClr val="tx1"/>
                </a:solidFill>
              </a:rPr>
              <a:t> has involved p</a:t>
            </a:r>
            <a:r>
              <a:rPr lang="en-US" sz="1200" dirty="0">
                <a:solidFill>
                  <a:schemeClr val="tx1"/>
                </a:solidFill>
              </a:rPr>
              <a:t>lacing the responsibility of administering and tracking vaccinations out of the hands of HCP located in LTCFs who might have high turn-over rates and competing demands.  This was a study done by Dr Nace (in the audience).</a:t>
            </a:r>
          </a:p>
          <a:p>
            <a:pPr lvl="1"/>
            <a:endParaRPr lang="en-US" sz="1200" b="0" dirty="0">
              <a:solidFill>
                <a:schemeClr val="tx1"/>
              </a:solidFill>
            </a:endParaRPr>
          </a:p>
          <a:p>
            <a:pPr lvl="1"/>
            <a:r>
              <a:rPr lang="en-US" sz="1200" b="0" dirty="0">
                <a:solidFill>
                  <a:schemeClr val="tx1"/>
                </a:solidFill>
              </a:rPr>
              <a:t>Other</a:t>
            </a:r>
            <a:r>
              <a:rPr lang="en-US" sz="1200" b="0" baseline="0" dirty="0">
                <a:solidFill>
                  <a:schemeClr val="tx1"/>
                </a:solidFill>
              </a:rPr>
              <a:t> strategies have included:</a:t>
            </a:r>
            <a:endParaRPr lang="en-US" sz="1200" b="0" dirty="0">
              <a:solidFill>
                <a:schemeClr val="tx1"/>
              </a:solidFill>
            </a:endParaRPr>
          </a:p>
          <a:p>
            <a:r>
              <a:rPr lang="en-US" sz="1200" b="0" dirty="0">
                <a:solidFill>
                  <a:schemeClr val="tx1"/>
                </a:solidFill>
              </a:rPr>
              <a:t>Standing Orders</a:t>
            </a:r>
          </a:p>
          <a:p>
            <a:r>
              <a:rPr lang="en-US" sz="1200" b="0" dirty="0">
                <a:solidFill>
                  <a:schemeClr val="tx1"/>
                </a:solidFill>
              </a:rPr>
              <a:t>Eliminate Consent Forms</a:t>
            </a:r>
          </a:p>
          <a:p>
            <a:r>
              <a:rPr lang="en-US" sz="1200" b="0" dirty="0">
                <a:solidFill>
                  <a:schemeClr val="tx1"/>
                </a:solidFill>
              </a:rPr>
              <a:t>Require Declinations</a:t>
            </a:r>
          </a:p>
          <a:p>
            <a:endParaRPr lang="en-US" sz="1200" dirty="0"/>
          </a:p>
          <a:p>
            <a:r>
              <a:rPr lang="en-US" sz="1200" b="0" dirty="0">
                <a:solidFill>
                  <a:schemeClr val="tx1"/>
                </a:solidFill>
              </a:rPr>
              <a:t>However, although rates at LTCF sites improved influenza vaccination coverage of HCP with voluntary measures, it remains a challenge to meet the Healthy People 2020 goals and might require mandatory programs to reach 90% or higher levels</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16</a:t>
            </a:fld>
            <a:endParaRPr lang="en-US"/>
          </a:p>
        </p:txBody>
      </p:sp>
    </p:spTree>
    <p:extLst>
      <p:ext uri="{BB962C8B-B14F-4D97-AF65-F5344CB8AC3E}">
        <p14:creationId xmlns:p14="http://schemas.microsoft.com/office/powerpoint/2010/main" val="161837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AMDA,</a:t>
            </a:r>
            <a:r>
              <a:rPr lang="en-US" baseline="0" dirty="0"/>
              <a:t> the professional society dedicated to Long Term Care Medicine, </a:t>
            </a:r>
            <a:r>
              <a:rPr lang="en-US" sz="1200" b="0" dirty="0">
                <a:solidFill>
                  <a:schemeClr val="tx1"/>
                </a:solidFill>
              </a:rPr>
              <a:t>supports a mandatory annual influenza vaccination for every long-term health care worker who has direct patient contact unless a medical contraindication or religious objection exists.</a:t>
            </a:r>
            <a:r>
              <a:rPr lang="en-US" sz="1200" b="0" baseline="0" dirty="0">
                <a:solidFill>
                  <a:schemeClr val="tx1"/>
                </a:solidFill>
              </a:rPr>
              <a:t>  They state that: </a:t>
            </a:r>
            <a:r>
              <a:rPr lang="en-US" b="0" dirty="0">
                <a:solidFill>
                  <a:schemeClr val="tx1"/>
                </a:solidFill>
              </a:rPr>
              <a:t>All HCP should be included in mandatory influenza vaccination programs, as all HCP, even those with indirect contact, have the potential to be in close proximity with residents, which can allow for transmission of infection. </a:t>
            </a:r>
          </a:p>
          <a:p>
            <a:endParaRPr lang="en-US" sz="1200" b="0" baseline="0" dirty="0">
              <a:solidFill>
                <a:schemeClr val="tx1"/>
              </a:solidFill>
            </a:endParaRPr>
          </a:p>
          <a:p>
            <a:endParaRPr lang="en-US" sz="1200" b="0" baseline="0" dirty="0">
              <a:solidFill>
                <a:schemeClr val="tx1"/>
              </a:solidFill>
            </a:endParaRPr>
          </a:p>
          <a:p>
            <a:endParaRPr lang="en-US" sz="1200" b="0" baseline="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17</a:t>
            </a:fld>
            <a:endParaRPr lang="en-US"/>
          </a:p>
        </p:txBody>
      </p:sp>
    </p:spTree>
    <p:extLst>
      <p:ext uri="{BB962C8B-B14F-4D97-AF65-F5344CB8AC3E}">
        <p14:creationId xmlns:p14="http://schemas.microsoft.com/office/powerpoint/2010/main" val="494010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Other professional societies have taken a similar stance, as shown here.  </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18</a:t>
            </a:fld>
            <a:endParaRPr lang="en-US"/>
          </a:p>
        </p:txBody>
      </p:sp>
    </p:spTree>
    <p:extLst>
      <p:ext uri="{BB962C8B-B14F-4D97-AF65-F5344CB8AC3E}">
        <p14:creationId xmlns:p14="http://schemas.microsoft.com/office/powerpoint/2010/main" val="392785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Voluntary measures have generally NOT been successful in raising HCP influenza vaccination coverage to the Healthy People 2020 goal of ≥90% coverage, as I previously mentioned. </a:t>
            </a:r>
          </a:p>
          <a:p>
            <a:pPr>
              <a:buFont typeface="Arial" pitchFamily="34" charset="0"/>
              <a:buNone/>
            </a:pPr>
            <a:endParaRPr lang="en-US" sz="1200" dirty="0">
              <a:solidFill>
                <a:srgbClr val="010713"/>
              </a:solidFill>
            </a:endParaRPr>
          </a:p>
          <a:p>
            <a:r>
              <a:rPr lang="en-US" sz="1200" b="0" dirty="0">
                <a:solidFill>
                  <a:schemeClr val="tx1"/>
                </a:solidFill>
              </a:rPr>
              <a:t>In a national survey, the percentage of HCP in LTCFs who were vaccinated (by employer approach to influenza vaccination):</a:t>
            </a:r>
          </a:p>
          <a:p>
            <a:pPr lvl="1">
              <a:buFont typeface="Arial" panose="020B0604020202020204" pitchFamily="34" charset="0"/>
              <a:buChar char="•"/>
            </a:pPr>
            <a:r>
              <a:rPr lang="en-US" sz="1200" dirty="0">
                <a:solidFill>
                  <a:schemeClr val="tx1"/>
                </a:solidFill>
              </a:rPr>
              <a:t> 89% of HCP in LTCFs where there was a w</a:t>
            </a:r>
            <a:r>
              <a:rPr lang="en-US" sz="1200" b="0" dirty="0">
                <a:solidFill>
                  <a:schemeClr val="tx1"/>
                </a:solidFill>
              </a:rPr>
              <a:t>ork requirement </a:t>
            </a:r>
          </a:p>
          <a:p>
            <a:pPr lvl="1">
              <a:buFont typeface="Arial" panose="020B0604020202020204" pitchFamily="34" charset="0"/>
              <a:buChar char="•"/>
            </a:pPr>
            <a:r>
              <a:rPr lang="en-US" sz="1200" b="0" dirty="0">
                <a:solidFill>
                  <a:schemeClr val="tx1"/>
                </a:solidFill>
              </a:rPr>
              <a:t> 59% of HCP in LTCFs</a:t>
            </a:r>
            <a:r>
              <a:rPr lang="en-US" sz="1200" b="0" baseline="0" dirty="0">
                <a:solidFill>
                  <a:schemeClr val="tx1"/>
                </a:solidFill>
              </a:rPr>
              <a:t> where vaccination was </a:t>
            </a:r>
            <a:r>
              <a:rPr lang="en-US" sz="1200" b="0" dirty="0">
                <a:solidFill>
                  <a:schemeClr val="tx1"/>
                </a:solidFill>
              </a:rPr>
              <a:t>Promoted by the employer (vaccine offered on-site &gt;1 day at no cost to HCP), but not required</a:t>
            </a:r>
          </a:p>
          <a:p>
            <a:pPr lvl="1">
              <a:buFont typeface="Arial" panose="020B0604020202020204" pitchFamily="34" charset="0"/>
              <a:buChar char="•"/>
            </a:pPr>
            <a:r>
              <a:rPr lang="en-US" sz="1200" dirty="0">
                <a:solidFill>
                  <a:schemeClr val="tx1"/>
                </a:solidFill>
              </a:rPr>
              <a:t> And only 42%</a:t>
            </a:r>
            <a:r>
              <a:rPr lang="en-US" sz="1200" baseline="0" dirty="0">
                <a:solidFill>
                  <a:schemeClr val="tx1"/>
                </a:solidFill>
              </a:rPr>
              <a:t> when there was n</a:t>
            </a:r>
            <a:r>
              <a:rPr lang="en-US" sz="1200" dirty="0">
                <a:solidFill>
                  <a:schemeClr val="tx1"/>
                </a:solidFill>
              </a:rPr>
              <a:t>o </a:t>
            </a:r>
            <a:r>
              <a:rPr lang="en-US" sz="1200" b="0" dirty="0">
                <a:solidFill>
                  <a:schemeClr val="tx1"/>
                </a:solidFill>
              </a:rPr>
              <a:t>employer requirement or vaccine promotion </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1FD95C5E-205B-4BA1-9BA8-AAFA119E6F50}" type="slidenum">
              <a:rPr lang="en-US" smtClean="0"/>
              <a:pPr/>
              <a:t>19</a:t>
            </a:fld>
            <a:endParaRPr lang="en-US"/>
          </a:p>
        </p:txBody>
      </p:sp>
    </p:spTree>
    <p:extLst>
      <p:ext uri="{BB962C8B-B14F-4D97-AF65-F5344CB8AC3E}">
        <p14:creationId xmlns:p14="http://schemas.microsoft.com/office/powerpoint/2010/main" val="374519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a:t>
            </a:r>
            <a:r>
              <a:rPr lang="en-US" sz="1200" baseline="0" dirty="0"/>
              <a:t> leaders and administrators in post-acute and long-term care settings, it is likely that you have flu outbreaks in your facilities or have heard about flu circulating among residents in other facilities.  We will be discussing flu in these settings and the issues related to low influenza vaccination coverage of health care personnel in these settings.  We will be providing strategies to improve flu vaccination coverage of your staff, as well as providing links to resources that are available to help improve flu vaccination coverage of your staff.</a:t>
            </a:r>
            <a:endParaRPr lang="en-US" sz="1200"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2</a:t>
            </a:fld>
            <a:endParaRPr lang="en-US"/>
          </a:p>
        </p:txBody>
      </p:sp>
    </p:spTree>
    <p:extLst>
      <p:ext uri="{BB962C8B-B14F-4D97-AF65-F5344CB8AC3E}">
        <p14:creationId xmlns:p14="http://schemas.microsoft.com/office/powerpoint/2010/main" val="1217701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As</a:t>
            </a:r>
            <a:r>
              <a:rPr lang="en-US" baseline="0" dirty="0">
                <a:latin typeface="+mn-lt"/>
              </a:rPr>
              <a:t> a result of the data we just shared, and with the support of professional organizations almost across the board, our WG decided last year to develop guidance for any post-acute or LTCF that was interested in implementing requirements for HCP to receive influenza vaccination.  </a:t>
            </a:r>
          </a:p>
          <a:p>
            <a:endParaRPr lang="en-US" baseline="0" dirty="0">
              <a:latin typeface="+mn-lt"/>
            </a:endParaRPr>
          </a:p>
          <a:p>
            <a:pPr marL="0" indent="0">
              <a:buFont typeface="Arial" panose="020B0604020202020204" pitchFamily="34" charset="0"/>
              <a:buNone/>
            </a:pPr>
            <a:r>
              <a:rPr lang="en-US" sz="1200" dirty="0">
                <a:latin typeface="+mn-lt"/>
                <a:cs typeface="Calibri" panose="020F0502020204030204" pitchFamily="34" charset="0"/>
              </a:rPr>
              <a:t>This</a:t>
            </a:r>
            <a:r>
              <a:rPr lang="en-US" sz="1200" baseline="0" dirty="0">
                <a:latin typeface="+mn-lt"/>
                <a:cs typeface="Calibri" panose="020F0502020204030204" pitchFamily="34" charset="0"/>
              </a:rPr>
              <a:t> document p</a:t>
            </a:r>
            <a:r>
              <a:rPr lang="en-US" sz="1200" dirty="0">
                <a:latin typeface="+mn-lt"/>
                <a:cs typeface="Calibri" panose="020F0502020204030204" pitchFamily="34" charset="0"/>
              </a:rPr>
              <a:t>rovides a framework for major areas that should be considered when adopting an influenza vaccination requirement policy.</a:t>
            </a:r>
          </a:p>
        </p:txBody>
      </p:sp>
      <p:sp>
        <p:nvSpPr>
          <p:cNvPr id="4" name="Slide Number Placeholder 3"/>
          <p:cNvSpPr>
            <a:spLocks noGrp="1"/>
          </p:cNvSpPr>
          <p:nvPr>
            <p:ph type="sldNum" sz="quarter" idx="10"/>
          </p:nvPr>
        </p:nvSpPr>
        <p:spPr/>
        <p:txBody>
          <a:bodyPr/>
          <a:lstStyle/>
          <a:p>
            <a:fld id="{1FD95C5E-205B-4BA1-9BA8-AAFA119E6F50}" type="slidenum">
              <a:rPr lang="en-US" smtClean="0"/>
              <a:pPr/>
              <a:t>20</a:t>
            </a:fld>
            <a:endParaRPr lang="en-US" dirty="0"/>
          </a:p>
        </p:txBody>
      </p:sp>
    </p:spTree>
    <p:extLst>
      <p:ext uri="{BB962C8B-B14F-4D97-AF65-F5344CB8AC3E}">
        <p14:creationId xmlns:p14="http://schemas.microsoft.com/office/powerpoint/2010/main" val="3675146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document includes</a:t>
            </a:r>
            <a:r>
              <a:rPr lang="en-US" baseline="0" dirty="0"/>
              <a:t> sections on:</a:t>
            </a:r>
            <a:endParaRPr lang="en-US" dirty="0"/>
          </a:p>
          <a:p>
            <a:r>
              <a:rPr lang="en-US" b="0" dirty="0">
                <a:solidFill>
                  <a:schemeClr val="tx1"/>
                </a:solidFill>
              </a:rPr>
              <a:t>Rationale and supporting evidence for HCP vaccination</a:t>
            </a:r>
          </a:p>
          <a:p>
            <a:r>
              <a:rPr lang="en-US" b="0" dirty="0">
                <a:solidFill>
                  <a:schemeClr val="tx1"/>
                </a:solidFill>
              </a:rPr>
              <a:t>Implementing a vaccination requirement policy</a:t>
            </a:r>
          </a:p>
          <a:p>
            <a:r>
              <a:rPr lang="en-US" b="0" dirty="0">
                <a:solidFill>
                  <a:schemeClr val="tx1"/>
                </a:solidFill>
              </a:rPr>
              <a:t>Employee engagement</a:t>
            </a:r>
          </a:p>
          <a:p>
            <a:r>
              <a:rPr lang="en-US" b="0" dirty="0">
                <a:solidFill>
                  <a:schemeClr val="tx1"/>
                </a:solidFill>
              </a:rPr>
              <a:t>Ethical considerations </a:t>
            </a:r>
          </a:p>
          <a:p>
            <a:r>
              <a:rPr lang="en-US" b="0" dirty="0">
                <a:solidFill>
                  <a:schemeClr val="tx1"/>
                </a:solidFill>
              </a:rPr>
              <a:t>Resources</a:t>
            </a:r>
          </a:p>
          <a:p>
            <a:r>
              <a:rPr lang="en-US" b="0" dirty="0">
                <a:solidFill>
                  <a:schemeClr val="tx1"/>
                </a:solidFill>
              </a:rPr>
              <a:t>FAQs</a:t>
            </a:r>
          </a:p>
          <a:p>
            <a:r>
              <a:rPr lang="en-US" b="0" dirty="0">
                <a:solidFill>
                  <a:schemeClr val="tx1"/>
                </a:solidFill>
              </a:rPr>
              <a:t>Sample Policy</a:t>
            </a:r>
          </a:p>
          <a:p>
            <a:r>
              <a:rPr lang="en-US" b="0" dirty="0">
                <a:solidFill>
                  <a:schemeClr val="tx1"/>
                </a:solidFill>
              </a:rPr>
              <a:t>Sample Exemption Form</a:t>
            </a:r>
          </a:p>
        </p:txBody>
      </p:sp>
      <p:sp>
        <p:nvSpPr>
          <p:cNvPr id="4" name="Slide Number Placeholder 3"/>
          <p:cNvSpPr>
            <a:spLocks noGrp="1"/>
          </p:cNvSpPr>
          <p:nvPr>
            <p:ph type="sldNum" sz="quarter" idx="5"/>
          </p:nvPr>
        </p:nvSpPr>
        <p:spPr/>
        <p:txBody>
          <a:bodyPr/>
          <a:lstStyle/>
          <a:p>
            <a:fld id="{1FD95C5E-205B-4BA1-9BA8-AAFA119E6F50}" type="slidenum">
              <a:rPr lang="en-US" smtClean="0"/>
              <a:pPr/>
              <a:t>21</a:t>
            </a:fld>
            <a:endParaRPr lang="en-US"/>
          </a:p>
        </p:txBody>
      </p:sp>
    </p:spTree>
    <p:extLst>
      <p:ext uri="{BB962C8B-B14F-4D97-AF65-F5344CB8AC3E}">
        <p14:creationId xmlns:p14="http://schemas.microsoft.com/office/powerpoint/2010/main" val="125974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The Immunization Action Coalition and AMDA recognize facilities that have influenza vaccination mandates for HCP</a:t>
            </a:r>
          </a:p>
          <a:p>
            <a:endParaRPr lang="en-US" sz="1200" b="0" dirty="0">
              <a:solidFill>
                <a:schemeClr val="tx1"/>
              </a:solidFill>
            </a:endParaRPr>
          </a:p>
          <a:p>
            <a:r>
              <a:rPr lang="en-US" sz="1200" b="0" dirty="0">
                <a:solidFill>
                  <a:schemeClr val="tx1"/>
                </a:solidFill>
              </a:rPr>
              <a:t>To be included in this honor roll, a facility’s mandate must require influenza vaccination for employees and must include serious measures to prevent transmission of influenza from unvaccinated workers to patients/residents (e.g., mask requirement or reassignment to non-patient-care duties)</a:t>
            </a:r>
          </a:p>
          <a:p>
            <a:endParaRPr lang="en-US" sz="1200" b="0" dirty="0">
              <a:solidFill>
                <a:schemeClr val="tx1"/>
              </a:solidFill>
            </a:endParaRPr>
          </a:p>
          <a:p>
            <a:r>
              <a:rPr lang="en-US" sz="1200" b="0" dirty="0">
                <a:solidFill>
                  <a:schemeClr val="tx1"/>
                </a:solidFill>
              </a:rPr>
              <a:t>Currently </a:t>
            </a:r>
            <a:r>
              <a:rPr lang="en-US" sz="1200" b="0" u="sng" dirty="0">
                <a:solidFill>
                  <a:schemeClr val="tx1"/>
                </a:solidFill>
              </a:rPr>
              <a:t>only 23 post-acute and LTCF</a:t>
            </a:r>
            <a:r>
              <a:rPr lang="en-US" sz="1200" b="0" dirty="0">
                <a:solidFill>
                  <a:schemeClr val="tx1"/>
                </a:solidFill>
              </a:rPr>
              <a:t> recognized on the honor roll.  Granted this might be an underrepresentation,</a:t>
            </a:r>
            <a:r>
              <a:rPr lang="en-US" sz="1200" b="0" baseline="0" dirty="0">
                <a:solidFill>
                  <a:schemeClr val="tx1"/>
                </a:solidFill>
              </a:rPr>
              <a:t> considering some states, such as Minnesota, have their blue ribbon panels of long-term care facilities that have 90% coverage or greater (that might not have submitted to be on the IAC honor roll), but when you consider that there are more than 600 hospitals and acute care facilities on the honor roll, it does make us realize how far we have to go in the long-term care environment.  </a:t>
            </a:r>
            <a:endParaRPr lang="en-US" sz="12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25</a:t>
            </a:fld>
            <a:endParaRPr lang="en-US"/>
          </a:p>
        </p:txBody>
      </p:sp>
    </p:spTree>
    <p:extLst>
      <p:ext uri="{BB962C8B-B14F-4D97-AF65-F5344CB8AC3E}">
        <p14:creationId xmlns:p14="http://schemas.microsoft.com/office/powerpoint/2010/main" val="3277175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established why influenza vaccination is important for</a:t>
            </a:r>
            <a:r>
              <a:rPr lang="en-US" baseline="0" dirty="0"/>
              <a:t> health care personnel in LTCFs</a:t>
            </a:r>
            <a:r>
              <a:rPr lang="en-US" dirty="0"/>
              <a:t>,</a:t>
            </a:r>
            <a:r>
              <a:rPr lang="en-US" baseline="0" dirty="0"/>
              <a:t> we want to spend a moment discussing the importance of influenza vaccination clinics held in non-traditional settings, including vaccination clinics held at the workplace which are often done in the hallways, classrooms, or cafeterias.  These vaccination clinics play an important role in improving vaccination coverage rates.  In fact, 17% of adults in the US receive their influenza vaccination at the workplace.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a:t>
            </a:r>
            <a:r>
              <a:rPr lang="en-US" sz="1200" baseline="0" dirty="0">
                <a:solidFill>
                  <a:schemeClr val="tx1"/>
                </a:solidFill>
              </a:rPr>
              <a:t>v</a:t>
            </a:r>
            <a:r>
              <a:rPr lang="en-US" sz="1200" dirty="0">
                <a:solidFill>
                  <a:schemeClr val="tx1"/>
                </a:solidFill>
              </a:rPr>
              <a:t>accination clinics held in non-traditional settings may lead to unsafe environments, vaccine temperature excursions, and vaccine administration errors.   </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26</a:t>
            </a:fld>
            <a:endParaRPr lang="en-US" dirty="0"/>
          </a:p>
        </p:txBody>
      </p:sp>
    </p:spTree>
    <p:extLst>
      <p:ext uri="{BB962C8B-B14F-4D97-AF65-F5344CB8AC3E}">
        <p14:creationId xmlns:p14="http://schemas.microsoft.com/office/powerpoint/2010/main" val="1109270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1200" b="0" dirty="0"/>
              <a:t>Thus,</a:t>
            </a:r>
            <a:r>
              <a:rPr lang="en-US" sz="1200" b="0" baseline="0" dirty="0"/>
              <a:t> i</a:t>
            </a:r>
            <a:r>
              <a:rPr lang="en-US" sz="1200" b="0" dirty="0"/>
              <a:t>n an effort to standardize the process of holding clinics in these non-traditional settings, the Summit’s Influenza Working Group made our 1</a:t>
            </a:r>
            <a:r>
              <a:rPr lang="en-US" sz="1200" b="0" baseline="30000" dirty="0"/>
              <a:t>st</a:t>
            </a:r>
            <a:r>
              <a:rPr lang="en-US" sz="1200" b="0" dirty="0"/>
              <a:t> objective (back when we originally began the WG), the development</a:t>
            </a:r>
            <a:r>
              <a:rPr lang="en-US" sz="1200" b="0" baseline="0" dirty="0"/>
              <a:t> of: </a:t>
            </a:r>
            <a:endParaRPr lang="en-US" sz="1200" dirty="0"/>
          </a:p>
          <a:p>
            <a:pPr>
              <a:buFont typeface="Arial" pitchFamily="34" charset="0"/>
              <a:buChar char="•"/>
            </a:pPr>
            <a:endParaRPr lang="en-US" sz="1200" dirty="0"/>
          </a:p>
          <a:p>
            <a:pPr>
              <a:buFont typeface="Arial" pitchFamily="34" charset="0"/>
              <a:buChar char="•"/>
            </a:pPr>
            <a:r>
              <a:rPr lang="en-US" sz="1200" dirty="0"/>
              <a:t>The </a:t>
            </a:r>
            <a:r>
              <a:rPr lang="en-US" sz="1200" b="0" i="1" u="none" dirty="0"/>
              <a:t>Checklist of Best Practices for Vaccination Clinics Held at Satellite, Temporary, or Off-site Locations</a:t>
            </a:r>
            <a:r>
              <a:rPr lang="en-US" sz="1200" b="0" u="none" baseline="0" dirty="0"/>
              <a:t> which i</a:t>
            </a:r>
            <a:r>
              <a:rPr lang="en-US" sz="1200" dirty="0"/>
              <a:t>s a step-by-step guide to help clinic coordinators/supervisors overseeing vaccination clinics held at satellite, temporary, or off-site locations follow Centers for Disease Control and Prevention (CDC) guidelines and best practices for vaccine shipment, transport, storage, handling, preparation, administration, and documentation.  This checklist</a:t>
            </a:r>
            <a:r>
              <a:rPr lang="en-US" sz="1200" baseline="0" dirty="0"/>
              <a:t> can (and should) be used when facilities hold flu immunization clinics for their staff or residents that are done in temporary setting.  The checklist ensures that all vaccination clinics uphold the same standards so that the vaccine being delivered is not compromised and is administered safely. </a:t>
            </a:r>
            <a:endParaRPr lang="en-US" sz="1200" dirty="0"/>
          </a:p>
          <a:p>
            <a:pPr>
              <a:buFont typeface="Arial" pitchFamily="34" charset="0"/>
              <a:buNone/>
            </a:pPr>
            <a:endParaRPr lang="en-US" sz="1200" dirty="0"/>
          </a:p>
          <a:p>
            <a:r>
              <a:rPr lang="en-US" sz="1200" dirty="0"/>
              <a:t>The pledge is for organizations that conduct satellite, temporary, or off-site vaccination clinics to sign annually affirming that they will adhere to best practices, including using the </a:t>
            </a:r>
            <a:r>
              <a:rPr lang="en-US" sz="1200" i="1" dirty="0"/>
              <a:t>Checklist of Best Practices for Vaccination Clinics Held at Satellite, Temporary, or Off-Site Locations</a:t>
            </a:r>
            <a:r>
              <a:rPr lang="en-US" sz="1200" dirty="0"/>
              <a:t>. Organizations that sign the pledge will be recognized on the Summit website. </a:t>
            </a:r>
          </a:p>
          <a:p>
            <a:endParaRPr lang="en-US" sz="1200" baseline="0" dirty="0"/>
          </a:p>
          <a:p>
            <a:r>
              <a:rPr lang="en-US" sz="1200" baseline="0" dirty="0"/>
              <a:t>The link to all of these documents is on the bottom of the slide.  </a:t>
            </a:r>
            <a:endParaRPr lang="en-US" sz="1200" dirty="0"/>
          </a:p>
          <a:p>
            <a:pPr lvl="1"/>
            <a:endParaRPr lang="en-US" sz="1200" dirty="0"/>
          </a:p>
          <a:p>
            <a:pPr>
              <a:buFont typeface="Arial" pitchFamily="34" charset="0"/>
              <a:buChar char="•"/>
            </a:pPr>
            <a:endParaRPr lang="en-US" sz="1200" dirty="0"/>
          </a:p>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27</a:t>
            </a:fld>
            <a:endParaRPr lang="en-US" dirty="0"/>
          </a:p>
        </p:txBody>
      </p:sp>
    </p:spTree>
    <p:extLst>
      <p:ext uri="{BB962C8B-B14F-4D97-AF65-F5344CB8AC3E}">
        <p14:creationId xmlns:p14="http://schemas.microsoft.com/office/powerpoint/2010/main" val="3675146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a:t>
            </a:r>
            <a:r>
              <a:rPr lang="en-US" sz="1200" baseline="0" dirty="0"/>
              <a:t> covered a lot of ground, but in summary:</a:t>
            </a:r>
          </a:p>
          <a:p>
            <a:endParaRPr lang="en-US" sz="1200" baseline="0" dirty="0"/>
          </a:p>
          <a:p>
            <a:r>
              <a:rPr lang="en-US" sz="1200" b="0" dirty="0">
                <a:solidFill>
                  <a:schemeClr val="tx1"/>
                </a:solidFill>
              </a:rPr>
              <a:t>Influenza can lead to severe complications in LTCF residents</a:t>
            </a:r>
          </a:p>
          <a:p>
            <a:endParaRPr lang="en-US" sz="1200" b="0" dirty="0">
              <a:solidFill>
                <a:schemeClr val="tx1"/>
              </a:solidFill>
            </a:endParaRPr>
          </a:p>
          <a:p>
            <a:r>
              <a:rPr lang="en-US" sz="1200" b="0" dirty="0">
                <a:solidFill>
                  <a:schemeClr val="tx1"/>
                </a:solidFill>
              </a:rPr>
              <a:t>Vaccination is the best method of preventing influenza</a:t>
            </a:r>
          </a:p>
          <a:p>
            <a:endParaRPr lang="en-US" sz="1200" b="0" dirty="0">
              <a:solidFill>
                <a:schemeClr val="tx1"/>
              </a:solidFill>
            </a:endParaRPr>
          </a:p>
          <a:p>
            <a:r>
              <a:rPr lang="en-US" sz="1200" b="0" dirty="0">
                <a:solidFill>
                  <a:schemeClr val="tx1"/>
                </a:solidFill>
              </a:rPr>
              <a:t>LTCFs have the lowest vaccination of HCP (of all healthcare facility types)</a:t>
            </a:r>
          </a:p>
          <a:p>
            <a:endParaRPr lang="en-US" sz="1200" b="0" dirty="0">
              <a:solidFill>
                <a:schemeClr val="tx1"/>
              </a:solidFill>
            </a:endParaRPr>
          </a:p>
          <a:p>
            <a:r>
              <a:rPr lang="en-US" sz="1200" b="0" dirty="0">
                <a:solidFill>
                  <a:schemeClr val="tx1"/>
                </a:solidFill>
              </a:rPr>
              <a:t>Voluntary measures, easy access to vaccination, staff engagement can help increase rates</a:t>
            </a:r>
          </a:p>
          <a:p>
            <a:pPr lvl="1"/>
            <a:r>
              <a:rPr lang="en-US" sz="1200" dirty="0">
                <a:solidFill>
                  <a:schemeClr val="tx1"/>
                </a:solidFill>
              </a:rPr>
              <a:t>But generally not enough to reach Healthy People 2020 goal of 90% (and not sustained)</a:t>
            </a:r>
          </a:p>
          <a:p>
            <a:pPr lvl="1"/>
            <a:endParaRPr lang="en-US" sz="1200" dirty="0">
              <a:solidFill>
                <a:schemeClr val="tx1"/>
              </a:solidFill>
            </a:endParaRPr>
          </a:p>
          <a:p>
            <a:r>
              <a:rPr lang="en-US" sz="1200" b="0" dirty="0">
                <a:solidFill>
                  <a:schemeClr val="tx1"/>
                </a:solidFill>
              </a:rPr>
              <a:t>Vaccination requirements for HCP are supported by professional societies and might help achieve 90% coverage</a:t>
            </a:r>
          </a:p>
          <a:p>
            <a:endParaRPr lang="en-US" sz="1200" b="0" dirty="0">
              <a:solidFill>
                <a:schemeClr val="tx1"/>
              </a:solidFill>
            </a:endParaRPr>
          </a:p>
          <a:p>
            <a:endParaRPr lang="en-US" sz="1200"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28</a:t>
            </a:fld>
            <a:endParaRPr lang="en-US"/>
          </a:p>
        </p:txBody>
      </p:sp>
    </p:spTree>
    <p:extLst>
      <p:ext uri="{BB962C8B-B14F-4D97-AF65-F5344CB8AC3E}">
        <p14:creationId xmlns:p14="http://schemas.microsoft.com/office/powerpoint/2010/main" val="400256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Influenza is a contagious respiratory illness caused by influenza viruses </a:t>
            </a:r>
          </a:p>
          <a:p>
            <a:endParaRPr lang="en-US" sz="1200" b="0" dirty="0">
              <a:solidFill>
                <a:schemeClr val="tx1"/>
              </a:solidFill>
            </a:endParaRPr>
          </a:p>
          <a:p>
            <a:pPr>
              <a:lnSpc>
                <a:spcPct val="120000"/>
              </a:lnSpc>
              <a:spcBef>
                <a:spcPts val="0"/>
              </a:spcBef>
            </a:pPr>
            <a:r>
              <a:rPr lang="en-US" sz="1200" b="0" dirty="0">
                <a:solidFill>
                  <a:schemeClr val="tx1"/>
                </a:solidFill>
              </a:rPr>
              <a:t>It</a:t>
            </a:r>
            <a:r>
              <a:rPr lang="en-US" sz="1200" b="0" baseline="0" dirty="0">
                <a:solidFill>
                  <a:schemeClr val="tx1"/>
                </a:solidFill>
              </a:rPr>
              <a:t> c</a:t>
            </a:r>
            <a:r>
              <a:rPr lang="en-US" sz="1200" b="0" dirty="0">
                <a:solidFill>
                  <a:schemeClr val="tx1"/>
                </a:solidFill>
              </a:rPr>
              <a:t>an lead to complications (pneumonia, worsening of chronic medical conditions, such as CHF, asthma, or diabetes) and death</a:t>
            </a:r>
          </a:p>
          <a:p>
            <a:endParaRPr lang="en-US" sz="1200" b="0" dirty="0">
              <a:solidFill>
                <a:schemeClr val="tx1"/>
              </a:solidFill>
            </a:endParaRPr>
          </a:p>
          <a:p>
            <a:pPr>
              <a:lnSpc>
                <a:spcPct val="120000"/>
              </a:lnSpc>
              <a:spcBef>
                <a:spcPts val="0"/>
              </a:spcBef>
            </a:pPr>
            <a:r>
              <a:rPr lang="en-US" sz="1200" b="0" dirty="0">
                <a:solidFill>
                  <a:schemeClr val="tx1"/>
                </a:solidFill>
              </a:rPr>
              <a:t>Healthy adults may be able to infect others beginning 1 day before symptoms develop and up to 5 to 7 days after becoming sick</a:t>
            </a:r>
          </a:p>
          <a:p>
            <a:pPr lvl="1">
              <a:lnSpc>
                <a:spcPct val="120000"/>
              </a:lnSpc>
              <a:spcBef>
                <a:spcPts val="0"/>
              </a:spcBef>
            </a:pPr>
            <a:r>
              <a:rPr lang="en-US" sz="1200" b="0" dirty="0">
                <a:solidFill>
                  <a:schemeClr val="tx1"/>
                </a:solidFill>
              </a:rPr>
              <a:t>Best prevention is influenza vaccination</a:t>
            </a:r>
          </a:p>
          <a:p>
            <a:pPr lvl="1"/>
            <a:endParaRPr lang="en-US" sz="1200" b="0" dirty="0">
              <a:solidFill>
                <a:srgbClr val="FF0000"/>
              </a:solidFill>
            </a:endParaRPr>
          </a:p>
          <a:p>
            <a:r>
              <a:rPr lang="en-US" sz="1200" b="0" dirty="0">
                <a:solidFill>
                  <a:schemeClr val="tx1"/>
                </a:solidFill>
              </a:rPr>
              <a:t>5- 20% of population affected each year </a:t>
            </a:r>
          </a:p>
          <a:p>
            <a:endParaRPr lang="en-US" sz="1200" b="0" dirty="0">
              <a:solidFill>
                <a:schemeClr val="tx1"/>
              </a:solidFill>
            </a:endParaRPr>
          </a:p>
          <a:p>
            <a:r>
              <a:rPr lang="en-US" sz="1200" b="0" dirty="0">
                <a:solidFill>
                  <a:schemeClr val="tx1"/>
                </a:solidFill>
              </a:rPr>
              <a:t>Influenza among HCP is common, and 28% ꟷ 59% of cases estimated are subclinical </a:t>
            </a:r>
          </a:p>
          <a:p>
            <a:pPr lvl="1"/>
            <a:r>
              <a:rPr lang="en-US" sz="1200" b="0" dirty="0">
                <a:solidFill>
                  <a:schemeClr val="tx1"/>
                </a:solidFill>
              </a:rPr>
              <a:t>This poses a cross-infection risk to patients or residents of LTCFs</a:t>
            </a:r>
          </a:p>
          <a:p>
            <a:endParaRPr lang="en-US" sz="1200"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3</a:t>
            </a:fld>
            <a:endParaRPr lang="en-US"/>
          </a:p>
        </p:txBody>
      </p:sp>
    </p:spTree>
    <p:extLst>
      <p:ext uri="{BB962C8B-B14F-4D97-AF65-F5344CB8AC3E}">
        <p14:creationId xmlns:p14="http://schemas.microsoft.com/office/powerpoint/2010/main" val="222145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Influenza is especially severe</a:t>
            </a:r>
            <a:r>
              <a:rPr lang="en-US" sz="1200" b="0" baseline="0" dirty="0">
                <a:solidFill>
                  <a:schemeClr val="tx1"/>
                </a:solidFill>
              </a:rPr>
              <a:t> in older adults. </a:t>
            </a:r>
          </a:p>
          <a:p>
            <a:endParaRPr lang="en-US" sz="1200" b="0" dirty="0">
              <a:solidFill>
                <a:schemeClr val="tx1"/>
              </a:solidFill>
            </a:endParaRPr>
          </a:p>
          <a:p>
            <a:r>
              <a:rPr lang="en-US" sz="1200" b="0" dirty="0">
                <a:solidFill>
                  <a:schemeClr val="tx1"/>
                </a:solidFill>
              </a:rPr>
              <a:t>54 – 70% of seasonal flu-related hospitalizations have occurred in people ≥65 years </a:t>
            </a:r>
            <a:endParaRPr lang="en-US" sz="1200" b="1" dirty="0">
              <a:solidFill>
                <a:schemeClr val="tx1"/>
              </a:solidFill>
            </a:endParaRPr>
          </a:p>
          <a:p>
            <a:endParaRPr lang="en-US" sz="1200" b="0" dirty="0">
              <a:solidFill>
                <a:schemeClr val="tx1"/>
              </a:solidFill>
            </a:endParaRPr>
          </a:p>
          <a:p>
            <a:r>
              <a:rPr lang="en-US" sz="1200" b="0" dirty="0">
                <a:solidFill>
                  <a:schemeClr val="tx1"/>
                </a:solidFill>
              </a:rPr>
              <a:t>The</a:t>
            </a:r>
            <a:r>
              <a:rPr lang="en-US" sz="1200" b="0" baseline="0" dirty="0">
                <a:solidFill>
                  <a:schemeClr val="tx1"/>
                </a:solidFill>
              </a:rPr>
              <a:t> r</a:t>
            </a:r>
            <a:r>
              <a:rPr lang="en-US" sz="1200" b="0" dirty="0">
                <a:solidFill>
                  <a:schemeClr val="tx1"/>
                </a:solidFill>
              </a:rPr>
              <a:t>isk is greatest in the oldest age group (≥85 years)</a:t>
            </a:r>
          </a:p>
          <a:p>
            <a:pPr lvl="1"/>
            <a:r>
              <a:rPr lang="en-US" sz="1200" dirty="0">
                <a:solidFill>
                  <a:schemeClr val="tx1"/>
                </a:solidFill>
              </a:rPr>
              <a:t>16 times more likely than persons 65 – 84 years</a:t>
            </a:r>
            <a:endParaRPr lang="en-US" sz="1200" b="0" dirty="0">
              <a:solidFill>
                <a:schemeClr val="tx1"/>
              </a:solidFill>
            </a:endParaRPr>
          </a:p>
          <a:p>
            <a:endParaRPr lang="en-US" sz="1200" b="0" dirty="0">
              <a:solidFill>
                <a:schemeClr val="tx1"/>
              </a:solidFill>
            </a:endParaRPr>
          </a:p>
          <a:p>
            <a:r>
              <a:rPr lang="en-US" sz="1200" b="0" dirty="0">
                <a:solidFill>
                  <a:schemeClr val="tx1"/>
                </a:solidFill>
              </a:rPr>
              <a:t>70 – 85% of seasonal flu-related deaths have occurred in people ≥65 years </a:t>
            </a:r>
          </a:p>
          <a:p>
            <a:pPr marL="0" indent="0">
              <a:buNone/>
            </a:pPr>
            <a:endParaRPr lang="en-US" sz="1200" b="0" dirty="0">
              <a:solidFill>
                <a:schemeClr val="tx1"/>
              </a:solidFill>
            </a:endParaRPr>
          </a:p>
          <a:p>
            <a:r>
              <a:rPr lang="en-US" sz="1200" b="0" dirty="0">
                <a:solidFill>
                  <a:schemeClr val="tx1"/>
                </a:solidFill>
              </a:rPr>
              <a:t>Case fatality rates in long-term care facilities (LTCF) from influenza complications is as high as 55%</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4</a:t>
            </a:fld>
            <a:endParaRPr lang="en-US"/>
          </a:p>
        </p:txBody>
      </p:sp>
    </p:spTree>
    <p:extLst>
      <p:ext uri="{BB962C8B-B14F-4D97-AF65-F5344CB8AC3E}">
        <p14:creationId xmlns:p14="http://schemas.microsoft.com/office/powerpoint/2010/main" val="252318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this figure shows that influenza and pneumonia are among the top 10</a:t>
            </a:r>
            <a:r>
              <a:rPr lang="en-US" baseline="0" dirty="0"/>
              <a:t> leading causes of death in the US for adults 65 and older (in the pie chart on the left) and 85 and older (in the pie chart on the right).  </a:t>
            </a:r>
            <a:endParaRPr lang="en-US" dirty="0"/>
          </a:p>
        </p:txBody>
      </p:sp>
      <p:sp>
        <p:nvSpPr>
          <p:cNvPr id="4" name="Slide Number Placeholder 3"/>
          <p:cNvSpPr>
            <a:spLocks noGrp="1"/>
          </p:cNvSpPr>
          <p:nvPr>
            <p:ph type="sldNum" sz="quarter" idx="5"/>
          </p:nvPr>
        </p:nvSpPr>
        <p:spPr/>
        <p:txBody>
          <a:bodyPr/>
          <a:lstStyle/>
          <a:p>
            <a:fld id="{1FD95C5E-205B-4BA1-9BA8-AAFA119E6F50}" type="slidenum">
              <a:rPr lang="en-US" smtClean="0"/>
              <a:pPr/>
              <a:t>5</a:t>
            </a:fld>
            <a:endParaRPr lang="en-US"/>
          </a:p>
        </p:txBody>
      </p:sp>
    </p:spTree>
    <p:extLst>
      <p:ext uri="{BB962C8B-B14F-4D97-AF65-F5344CB8AC3E}">
        <p14:creationId xmlns:p14="http://schemas.microsoft.com/office/powerpoint/2010/main" val="68167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Nonetheless, the way to mitigate this risk is seasonal influenza</a:t>
            </a:r>
            <a:r>
              <a:rPr lang="en-US" sz="1200" baseline="0" dirty="0"/>
              <a:t> vaccination.  Although the vaccine generally has modest effectiveness (it was 40% effective overall last season and only 20% effective overall among adults 65 and older), it still makes a huge impact. </a:t>
            </a:r>
          </a:p>
          <a:p>
            <a:endParaRPr lang="en-US" sz="1200" baseline="0" dirty="0">
              <a:solidFill>
                <a:schemeClr val="tx1"/>
              </a:solidFill>
            </a:endParaRPr>
          </a:p>
          <a:p>
            <a:r>
              <a:rPr lang="en-US" sz="1200" baseline="0" dirty="0">
                <a:solidFill>
                  <a:schemeClr val="tx1"/>
                </a:solidFill>
              </a:rPr>
              <a:t>During t</a:t>
            </a:r>
            <a:r>
              <a:rPr lang="en-US" sz="1200" dirty="0">
                <a:solidFill>
                  <a:schemeClr val="tx1"/>
                </a:solidFill>
              </a:rPr>
              <a:t>he 2016-2017 influenza season when vaccine</a:t>
            </a:r>
            <a:r>
              <a:rPr lang="en-US" sz="1200" baseline="0" dirty="0">
                <a:solidFill>
                  <a:schemeClr val="tx1"/>
                </a:solidFill>
              </a:rPr>
              <a:t> effectiveness was also 40% overall</a:t>
            </a:r>
            <a:r>
              <a:rPr lang="en-US" sz="1200" dirty="0">
                <a:solidFill>
                  <a:schemeClr val="tx1"/>
                </a:solidFill>
              </a:rPr>
              <a:t>, flu vaccine prevented:</a:t>
            </a:r>
          </a:p>
          <a:p>
            <a:pPr marL="857250" lvl="2" indent="-342900">
              <a:buClr>
                <a:schemeClr val="tx1"/>
              </a:buClr>
              <a:buFont typeface="Calibri" panose="020F0502020204030204" pitchFamily="34" charset="0"/>
              <a:buChar char="ꟷ"/>
            </a:pPr>
            <a:r>
              <a:rPr lang="en-US" sz="1200" dirty="0">
                <a:solidFill>
                  <a:schemeClr val="tx1"/>
                </a:solidFill>
              </a:rPr>
              <a:t>5.3 million influenza illnesses</a:t>
            </a:r>
          </a:p>
          <a:p>
            <a:pPr marL="857250" lvl="2" indent="-342900">
              <a:buClr>
                <a:schemeClr val="tx1"/>
              </a:buClr>
              <a:buFont typeface="Calibri" panose="020F0502020204030204" pitchFamily="34" charset="0"/>
              <a:buChar char="ꟷ"/>
            </a:pPr>
            <a:r>
              <a:rPr lang="en-US" sz="1200" dirty="0">
                <a:solidFill>
                  <a:schemeClr val="tx1"/>
                </a:solidFill>
              </a:rPr>
              <a:t>2.6 million medical visits</a:t>
            </a:r>
          </a:p>
          <a:p>
            <a:pPr marL="857250" lvl="2" indent="-342900">
              <a:buClr>
                <a:schemeClr val="tx1"/>
              </a:buClr>
              <a:buFont typeface="Calibri" panose="020F0502020204030204" pitchFamily="34" charset="0"/>
              <a:buChar char="ꟷ"/>
            </a:pPr>
            <a:r>
              <a:rPr lang="en-US" sz="1200" dirty="0">
                <a:solidFill>
                  <a:schemeClr val="tx1"/>
                </a:solidFill>
              </a:rPr>
              <a:t>85,000 influenza-associated hospitalizations</a:t>
            </a:r>
          </a:p>
          <a:p>
            <a:pPr marL="0" lvl="0" indent="0">
              <a:buClr>
                <a:schemeClr val="tx1"/>
              </a:buClr>
              <a:buFont typeface="Calibri" panose="020F0502020204030204" pitchFamily="34" charset="0"/>
              <a:buNone/>
            </a:pPr>
            <a:endParaRPr lang="en-US" sz="1200" dirty="0">
              <a:solidFill>
                <a:schemeClr val="tx1"/>
              </a:solidFill>
            </a:endParaRPr>
          </a:p>
          <a:p>
            <a:pPr marL="0" lvl="0" indent="0">
              <a:buClr>
                <a:schemeClr val="tx1"/>
              </a:buClr>
              <a:buFont typeface="Calibri" panose="020F0502020204030204" pitchFamily="34" charset="0"/>
              <a:buNone/>
            </a:pPr>
            <a:r>
              <a:rPr lang="en-US" sz="1200" dirty="0">
                <a:solidFill>
                  <a:schemeClr val="tx1"/>
                </a:solidFill>
              </a:rPr>
              <a:t>Additionally,</a:t>
            </a:r>
            <a:r>
              <a:rPr lang="en-US" sz="1200" baseline="0" dirty="0">
                <a:solidFill>
                  <a:schemeClr val="tx1"/>
                </a:solidFill>
              </a:rPr>
              <a:t> i</a:t>
            </a:r>
            <a:r>
              <a:rPr lang="en-US" sz="1200" dirty="0">
                <a:solidFill>
                  <a:schemeClr val="tx1"/>
                </a:solidFill>
              </a:rPr>
              <a:t>ncreasing vaccination coverage among persons aged 18- 64 </a:t>
            </a:r>
            <a:r>
              <a:rPr lang="en-US" sz="1200" dirty="0" err="1">
                <a:solidFill>
                  <a:schemeClr val="tx1"/>
                </a:solidFill>
              </a:rPr>
              <a:t>yrs</a:t>
            </a:r>
            <a:r>
              <a:rPr lang="en-US" sz="1200" dirty="0">
                <a:solidFill>
                  <a:schemeClr val="tx1"/>
                </a:solidFill>
              </a:rPr>
              <a:t> could greatly reduce adult illness and work absenteeism</a:t>
            </a:r>
          </a:p>
        </p:txBody>
      </p:sp>
      <p:sp>
        <p:nvSpPr>
          <p:cNvPr id="4" name="Slide Number Placeholder 3"/>
          <p:cNvSpPr>
            <a:spLocks noGrp="1"/>
          </p:cNvSpPr>
          <p:nvPr>
            <p:ph type="sldNum" sz="quarter" idx="10"/>
          </p:nvPr>
        </p:nvSpPr>
        <p:spPr/>
        <p:txBody>
          <a:bodyPr/>
          <a:lstStyle/>
          <a:p>
            <a:fld id="{1FD95C5E-205B-4BA1-9BA8-AAFA119E6F5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other notable, published benefits</a:t>
            </a:r>
            <a:r>
              <a:rPr lang="en-US" sz="1200" baseline="0" dirty="0"/>
              <a:t> of influenza vaccination.  </a:t>
            </a:r>
          </a:p>
          <a:p>
            <a:endParaRPr lang="en-US" sz="1200" baseline="0" dirty="0"/>
          </a:p>
          <a:p>
            <a:pPr>
              <a:buClrTx/>
              <a:buSzPct val="75000"/>
              <a:buFont typeface="Wingdings" panose="05000000000000000000" pitchFamily="2" charset="2"/>
              <a:buNone/>
            </a:pPr>
            <a:r>
              <a:rPr lang="en-US" sz="1200" dirty="0">
                <a:solidFill>
                  <a:schemeClr val="tx1"/>
                </a:solidFill>
              </a:rPr>
              <a:t>Influenza vaccination has resulted in </a:t>
            </a:r>
            <a:r>
              <a:rPr lang="en-US" sz="1200" dirty="0">
                <a:solidFill>
                  <a:srgbClr val="0000FF"/>
                </a:solidFill>
              </a:rPr>
              <a:t>reduction in death and ICU admissions</a:t>
            </a:r>
            <a:r>
              <a:rPr lang="en-US" sz="1200" dirty="0">
                <a:solidFill>
                  <a:schemeClr val="tx1"/>
                </a:solidFill>
              </a:rPr>
              <a:t>, and shortened ICU and hospital stays in adults hospitalized with laboratory-confirmed influenza (2013- 14 season)</a:t>
            </a:r>
          </a:p>
          <a:p>
            <a:pPr lvl="1">
              <a:buClrTx/>
              <a:buSzPct val="75000"/>
              <a:buFont typeface="Wingdings" panose="05000000000000000000" pitchFamily="2" charset="2"/>
              <a:buChar char="§"/>
            </a:pPr>
            <a:r>
              <a:rPr lang="en-US" sz="1200" dirty="0">
                <a:solidFill>
                  <a:schemeClr val="tx1"/>
                </a:solidFill>
              </a:rPr>
              <a:t>Greatest benefit was among adults ≥65 </a:t>
            </a:r>
            <a:r>
              <a:rPr lang="en-US" sz="1200" dirty="0" err="1">
                <a:solidFill>
                  <a:schemeClr val="tx1"/>
                </a:solidFill>
              </a:rPr>
              <a:t>yrs</a:t>
            </a:r>
            <a:r>
              <a:rPr lang="en-US" sz="1200" dirty="0">
                <a:solidFill>
                  <a:schemeClr val="tx1"/>
                </a:solidFill>
              </a:rPr>
              <a:t>  </a:t>
            </a:r>
          </a:p>
          <a:p>
            <a:pPr lvl="1">
              <a:buClrTx/>
              <a:buSzPct val="75000"/>
              <a:buFont typeface="Wingdings" panose="05000000000000000000" pitchFamily="2" charset="2"/>
              <a:buChar char="§"/>
            </a:pPr>
            <a:endParaRPr lang="en-US" sz="1200" dirty="0">
              <a:solidFill>
                <a:schemeClr val="tx1"/>
              </a:solidFill>
            </a:endParaRPr>
          </a:p>
          <a:p>
            <a:pPr>
              <a:buClrTx/>
              <a:buSzPct val="75000"/>
              <a:buFont typeface="Wingdings" panose="05000000000000000000" pitchFamily="2" charset="2"/>
              <a:buNone/>
            </a:pPr>
            <a:r>
              <a:rPr lang="en-US" sz="1200" dirty="0">
                <a:solidFill>
                  <a:schemeClr val="tx1"/>
                </a:solidFill>
              </a:rPr>
              <a:t>From 2012ꟷ 2015, flu vaccination among adults reduced the risk of an ICU admission with influenza by 82%</a:t>
            </a:r>
          </a:p>
          <a:p>
            <a:pPr>
              <a:buClrTx/>
              <a:buSzPct val="75000"/>
              <a:buFont typeface="Wingdings" panose="05000000000000000000" pitchFamily="2" charset="2"/>
              <a:buChar char="q"/>
            </a:pPr>
            <a:endParaRPr lang="en-US" sz="1200" dirty="0">
              <a:solidFill>
                <a:schemeClr val="tx1"/>
              </a:solidFill>
            </a:endParaRPr>
          </a:p>
          <a:p>
            <a:pPr>
              <a:buClrTx/>
              <a:buSzPct val="75000"/>
              <a:buFont typeface="Wingdings" panose="05000000000000000000" pitchFamily="2" charset="2"/>
              <a:buNone/>
            </a:pPr>
            <a:r>
              <a:rPr lang="en-US" sz="1200" dirty="0">
                <a:solidFill>
                  <a:schemeClr val="tx1"/>
                </a:solidFill>
              </a:rPr>
              <a:t>Vaccination has been associated with </a:t>
            </a:r>
            <a:r>
              <a:rPr lang="en-US" sz="1200" dirty="0">
                <a:solidFill>
                  <a:srgbClr val="0000FF"/>
                </a:solidFill>
              </a:rPr>
              <a:t>lower rates of some cardiac events </a:t>
            </a:r>
            <a:r>
              <a:rPr lang="en-US" sz="1200" dirty="0">
                <a:solidFill>
                  <a:schemeClr val="tx1"/>
                </a:solidFill>
              </a:rPr>
              <a:t>among people with heart disease</a:t>
            </a:r>
          </a:p>
          <a:p>
            <a:pPr>
              <a:buClrTx/>
              <a:buSzPct val="75000"/>
              <a:buFont typeface="Wingdings" panose="05000000000000000000" pitchFamily="2" charset="2"/>
              <a:buChar char="q"/>
            </a:pPr>
            <a:endParaRPr lang="en-US" sz="1200" dirty="0">
              <a:solidFill>
                <a:schemeClr val="tx1"/>
              </a:solidFill>
            </a:endParaRPr>
          </a:p>
          <a:p>
            <a:pPr>
              <a:buClrTx/>
              <a:buSzPct val="75000"/>
              <a:buFont typeface="Wingdings" panose="05000000000000000000" pitchFamily="2" charset="2"/>
              <a:buNone/>
            </a:pPr>
            <a:r>
              <a:rPr lang="en-US" sz="1200" dirty="0">
                <a:solidFill>
                  <a:schemeClr val="tx1"/>
                </a:solidFill>
              </a:rPr>
              <a:t>Flu vaccination associated with </a:t>
            </a:r>
            <a:r>
              <a:rPr lang="en-US" sz="1200" dirty="0">
                <a:solidFill>
                  <a:srgbClr val="0000FF"/>
                </a:solidFill>
              </a:rPr>
              <a:t>reduced hospitalizations among people with diabetes and chronic lung disease</a:t>
            </a:r>
          </a:p>
          <a:p>
            <a:endParaRPr lang="en-US" sz="1200"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7</a:t>
            </a:fld>
            <a:endParaRPr lang="en-US"/>
          </a:p>
        </p:txBody>
      </p:sp>
    </p:spTree>
    <p:extLst>
      <p:ext uri="{BB962C8B-B14F-4D97-AF65-F5344CB8AC3E}">
        <p14:creationId xmlns:p14="http://schemas.microsoft.com/office/powerpoint/2010/main" val="207705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Despite the availability of</a:t>
            </a:r>
            <a:r>
              <a:rPr lang="en-US" sz="1200" b="0" baseline="0" dirty="0">
                <a:solidFill>
                  <a:schemeClr val="tx1"/>
                </a:solidFill>
              </a:rPr>
              <a:t> a vaccine, influenza is very common, and outbreaks in long-term care facilities are common. </a:t>
            </a:r>
          </a:p>
          <a:p>
            <a:endParaRPr lang="en-US" sz="1200" b="0" dirty="0">
              <a:solidFill>
                <a:schemeClr val="tx1"/>
              </a:solidFill>
            </a:endParaRPr>
          </a:p>
          <a:p>
            <a:pPr lvl="1"/>
            <a:r>
              <a:rPr lang="en-US" sz="1200" dirty="0">
                <a:solidFill>
                  <a:schemeClr val="tx1"/>
                </a:solidFill>
              </a:rPr>
              <a:t>In 2017-2018, from select states:</a:t>
            </a:r>
          </a:p>
          <a:p>
            <a:pPr lvl="2"/>
            <a:r>
              <a:rPr lang="en-US" sz="1200" dirty="0">
                <a:solidFill>
                  <a:schemeClr val="tx1"/>
                </a:solidFill>
              </a:rPr>
              <a:t>Minnesota had 184 confirmed influenza outbreaks in LTCFs</a:t>
            </a:r>
            <a:endParaRPr lang="en-US" sz="1200" b="0" dirty="0">
              <a:solidFill>
                <a:schemeClr val="tx1"/>
              </a:solidFill>
            </a:endParaRPr>
          </a:p>
          <a:p>
            <a:pPr lvl="2"/>
            <a:r>
              <a:rPr lang="en-US" sz="1200" dirty="0">
                <a:solidFill>
                  <a:schemeClr val="tx1"/>
                </a:solidFill>
              </a:rPr>
              <a:t>Kentucky had 124 confirmed influenza outbreaks in LTCFS</a:t>
            </a:r>
          </a:p>
          <a:p>
            <a:pPr lvl="2"/>
            <a:endParaRPr lang="en-US" sz="1200" b="0" dirty="0">
              <a:solidFill>
                <a:schemeClr val="tx1"/>
              </a:solidFill>
            </a:endParaRPr>
          </a:p>
          <a:p>
            <a:r>
              <a:rPr lang="en-US" sz="1200" b="0" dirty="0">
                <a:solidFill>
                  <a:schemeClr val="tx1"/>
                </a:solidFill>
              </a:rPr>
              <a:t>Factors contributing to outbreaks in these settings:</a:t>
            </a:r>
          </a:p>
          <a:p>
            <a:pPr lvl="1"/>
            <a:r>
              <a:rPr lang="en-US" sz="1200" dirty="0">
                <a:solidFill>
                  <a:schemeClr val="tx1"/>
                </a:solidFill>
              </a:rPr>
              <a:t>Close living proximity</a:t>
            </a:r>
          </a:p>
          <a:p>
            <a:pPr lvl="1"/>
            <a:r>
              <a:rPr lang="en-US" sz="1200" dirty="0">
                <a:solidFill>
                  <a:schemeClr val="tx1"/>
                </a:solidFill>
              </a:rPr>
              <a:t>Immune senescence in older adults</a:t>
            </a:r>
          </a:p>
          <a:p>
            <a:pPr lvl="1"/>
            <a:r>
              <a:rPr lang="en-US" sz="1200" dirty="0">
                <a:solidFill>
                  <a:schemeClr val="tx1"/>
                </a:solidFill>
              </a:rPr>
              <a:t>Comorbidities</a:t>
            </a:r>
          </a:p>
          <a:p>
            <a:pPr lvl="1"/>
            <a:r>
              <a:rPr lang="en-US" sz="1200" dirty="0">
                <a:solidFill>
                  <a:schemeClr val="tx1"/>
                </a:solidFill>
              </a:rPr>
              <a:t>Reduced immune response to vaccine</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8</a:t>
            </a:fld>
            <a:endParaRPr lang="en-US"/>
          </a:p>
        </p:txBody>
      </p:sp>
    </p:spTree>
    <p:extLst>
      <p:ext uri="{BB962C8B-B14F-4D97-AF65-F5344CB8AC3E}">
        <p14:creationId xmlns:p14="http://schemas.microsoft.com/office/powerpoint/2010/main" val="309744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buSzPct val="75000"/>
              <a:buFont typeface="Wingdings" panose="05000000000000000000" pitchFamily="2" charset="2"/>
              <a:buChar char="q"/>
            </a:pPr>
            <a:r>
              <a:rPr lang="en-US" sz="1200" dirty="0">
                <a:latin typeface="Calibri" panose="020F0502020204030204" pitchFamily="34" charset="0"/>
                <a:ea typeface="Calibri" panose="020F0502020204030204" pitchFamily="34" charset="0"/>
              </a:rPr>
              <a:t>Studies</a:t>
            </a:r>
            <a:r>
              <a:rPr lang="en-US" sz="1200" baseline="0" dirty="0">
                <a:latin typeface="Calibri" panose="020F0502020204030204" pitchFamily="34" charset="0"/>
                <a:ea typeface="Calibri" panose="020F0502020204030204" pitchFamily="34" charset="0"/>
              </a:rPr>
              <a:t> have shown that i</a:t>
            </a:r>
            <a:r>
              <a:rPr lang="en-US" sz="1200" dirty="0">
                <a:latin typeface="Calibri" panose="020F0502020204030204" pitchFamily="34" charset="0"/>
                <a:ea typeface="Calibri" panose="020F0502020204030204" pitchFamily="34" charset="0"/>
              </a:rPr>
              <a:t>nfluenza outbreaks in LTCFs have been associated with low vaccination rates among health care personnel (HCP) </a:t>
            </a:r>
          </a:p>
          <a:p>
            <a:pPr marL="285750" indent="-285750">
              <a:spcBef>
                <a:spcPts val="1200"/>
              </a:spcBef>
              <a:buSzPct val="75000"/>
              <a:buFont typeface="Wingdings" panose="05000000000000000000" pitchFamily="2" charset="2"/>
              <a:buChar char="q"/>
            </a:pPr>
            <a:endParaRPr lang="en-US" sz="1200" dirty="0">
              <a:latin typeface="Calibri" panose="020F0502020204030204" pitchFamily="34" charset="0"/>
              <a:ea typeface="Calibri" panose="020F0502020204030204" pitchFamily="34" charset="0"/>
            </a:endParaRPr>
          </a:p>
          <a:p>
            <a:pPr marL="285750" indent="-285750">
              <a:spcBef>
                <a:spcPts val="1200"/>
              </a:spcBef>
              <a:buSzPct val="75000"/>
              <a:buFont typeface="Wingdings" panose="05000000000000000000" pitchFamily="2" charset="2"/>
              <a:buChar char="q"/>
            </a:pPr>
            <a:r>
              <a:rPr lang="en-US" sz="1200" dirty="0">
                <a:latin typeface="Calibri" panose="020F0502020204030204" pitchFamily="34" charset="0"/>
                <a:ea typeface="Calibri" panose="020F0502020204030204" pitchFamily="34" charset="0"/>
              </a:rPr>
              <a:t>Additionally, randomized controlled studies on the impact of HCP vaccination on resident morbidity and mortality in LTCFs have demonstrated substantial decreases in:</a:t>
            </a:r>
          </a:p>
          <a:p>
            <a:pPr marL="742950" lvl="1" indent="-285750">
              <a:spcBef>
                <a:spcPts val="1200"/>
              </a:spcBef>
              <a:buSzPct val="75000"/>
              <a:buFont typeface="Wingdings" panose="05000000000000000000" pitchFamily="2" charset="2"/>
              <a:buChar char="§"/>
            </a:pPr>
            <a:r>
              <a:rPr lang="en-US" sz="1200" dirty="0">
                <a:latin typeface="Calibri" panose="020F0502020204030204" pitchFamily="34" charset="0"/>
                <a:ea typeface="Calibri" panose="020F0502020204030204" pitchFamily="34" charset="0"/>
              </a:rPr>
              <a:t>All-cause mortality</a:t>
            </a:r>
          </a:p>
          <a:p>
            <a:pPr marL="742950" lvl="1" indent="-285750">
              <a:spcBef>
                <a:spcPts val="1200"/>
              </a:spcBef>
              <a:buSzPct val="75000"/>
              <a:buFont typeface="Wingdings" panose="05000000000000000000" pitchFamily="2" charset="2"/>
              <a:buChar char="§"/>
            </a:pPr>
            <a:r>
              <a:rPr lang="en-US" sz="1200" dirty="0">
                <a:latin typeface="Calibri" panose="020F0502020204030204" pitchFamily="34" charset="0"/>
                <a:ea typeface="Calibri" panose="020F0502020204030204" pitchFamily="34" charset="0"/>
              </a:rPr>
              <a:t>Influenza-like illness</a:t>
            </a:r>
          </a:p>
          <a:p>
            <a:endParaRPr lang="en-US" dirty="0"/>
          </a:p>
        </p:txBody>
      </p:sp>
      <p:sp>
        <p:nvSpPr>
          <p:cNvPr id="4" name="Slide Number Placeholder 3"/>
          <p:cNvSpPr>
            <a:spLocks noGrp="1"/>
          </p:cNvSpPr>
          <p:nvPr>
            <p:ph type="sldNum" sz="quarter" idx="10"/>
          </p:nvPr>
        </p:nvSpPr>
        <p:spPr/>
        <p:txBody>
          <a:bodyPr/>
          <a:lstStyle/>
          <a:p>
            <a:fld id="{1FD95C5E-205B-4BA1-9BA8-AAFA119E6F50}" type="slidenum">
              <a:rPr lang="en-US" smtClean="0"/>
              <a:pPr/>
              <a:t>9</a:t>
            </a:fld>
            <a:endParaRPr lang="en-US"/>
          </a:p>
        </p:txBody>
      </p:sp>
    </p:spTree>
    <p:extLst>
      <p:ext uri="{BB962C8B-B14F-4D97-AF65-F5344CB8AC3E}">
        <p14:creationId xmlns:p14="http://schemas.microsoft.com/office/powerpoint/2010/main" val="312474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280423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236177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91726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5497340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7"/>
            <a:ext cx="9144000" cy="174973"/>
          </a:xfrm>
          <a:prstGeom prst="rect">
            <a:avLst/>
          </a:prstGeom>
        </p:spPr>
      </p:pic>
      <p:sp>
        <p:nvSpPr>
          <p:cNvPr id="8" name="Text Placeholder 7"/>
          <p:cNvSpPr>
            <a:spLocks noGrp="1"/>
          </p:cNvSpPr>
          <p:nvPr>
            <p:ph type="body" sz="quarter" idx="10"/>
          </p:nvPr>
        </p:nvSpPr>
        <p:spPr>
          <a:xfrm>
            <a:off x="457200" y="1545167"/>
            <a:ext cx="8229600" cy="4455584"/>
          </a:xfrm>
        </p:spPr>
        <p:txBody>
          <a:bodyPr/>
          <a:lstStyle>
            <a:lvl1pPr marL="342891" indent="-342891">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86778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27600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37393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17301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110328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99233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348962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11967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03C6-2233-4088-A5D7-59A91790C925}" type="slidenum">
              <a:rPr lang="en-US" smtClean="0"/>
              <a:pPr/>
              <a:t>‹#›</a:t>
            </a:fld>
            <a:endParaRPr lang="en-US"/>
          </a:p>
        </p:txBody>
      </p:sp>
    </p:spTree>
    <p:extLst>
      <p:ext uri="{BB962C8B-B14F-4D97-AF65-F5344CB8AC3E}">
        <p14:creationId xmlns:p14="http://schemas.microsoft.com/office/powerpoint/2010/main" val="80181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903C6-2233-4088-A5D7-59A91790C925}" type="slidenum">
              <a:rPr lang="en-US" smtClean="0"/>
              <a:pPr/>
              <a:t>‹#›</a:t>
            </a:fld>
            <a:endParaRPr lang="en-US"/>
          </a:p>
        </p:txBody>
      </p:sp>
    </p:spTree>
    <p:extLst>
      <p:ext uri="{BB962C8B-B14F-4D97-AF65-F5344CB8AC3E}">
        <p14:creationId xmlns:p14="http://schemas.microsoft.com/office/powerpoint/2010/main" val="314777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dx.doi.org/10.15585/mmwr.mm6738a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dx.doi.org/10.15585/mmwr.mm6738a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innovations.ahrq.gov/taxonomy-terms/influenza-virus-vaccine"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paltc.org/sites/default/files/AMDA%20Flu%20Vaccine%20Policy%20Final2.pdf"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dx.doi.org/10.15585/mmwr.mm6738a2"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cdc.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izsummitpartners.org/guidance-for-developing-a-flu-vax-reqt-policy-for-hcp-in-post-acute-and-ltcf"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www.izsummitpartners.org/guidance-for-developing-a-flu-vax-reqt-policy-for-hcp-in-post-acute-and-ltcf"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izsummitpartners.org/step-by-step-for-flu-vax-reqt-for-hcp-in-post-acute-and-ltcf"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izsummitpartners.org/faqs-for-implementing-flu-vax-policy-in-post-acute-and-ltcf"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zsummitpartners.org/naiis-workgroups/influenza-workgroup/tools-for-ltcf/" TargetMode="Externa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immunize.org/honor-roll/influenza-mandates/ltc.asp"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flu/fluvaxview/nifs-estimates-nov2017.ht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izsummitpartners.org/naiis-workgroups/influenza-workgroup/off-site-clinic-resource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flu/keyfacts.ht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phil.cdc.gov/Details.aspx?pid=11874"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flu/about/disease/65over.ht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cdc.gov/mmwr/preview/mmwrhtml/rr59e0729a1.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hs/data/nvsr/nvsr67/nvsr67_06.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vaccines/acip/meetings/downloads/slides-2018-06/flu-02-Flannery-508.pdf" TargetMode="External"/><Relationship Id="rId7" Type="http://schemas.openxmlformats.org/officeDocument/2006/relationships/hyperlink" Target="https://phil.cdc.gov/Details.aspx?pid=540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hyperlink" Target="https://www.cdc.gov/flu/about/season/flu-season-2017-2018.htm" TargetMode="External"/><Relationship Id="rId4" Type="http://schemas.openxmlformats.org/officeDocument/2006/relationships/hyperlink" Target="https://www.cdc.gov/vaccines/acip/meetings/live-mtg-2018-06.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ubmed/28525597"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cdc.gov/flu/protect/keyfacts.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health.state.mn.us/divs/idepc/diseases/flu/stats/flustats10.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hyperlink" Target="https://healthalerts.ky.gov/Documents/fluactivity.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838200"/>
            <a:ext cx="7924800" cy="2286000"/>
          </a:xfrm>
          <a:prstGeom prst="rect">
            <a:avLst/>
          </a:prstGeom>
          <a:solidFill>
            <a:srgbClr val="002060"/>
          </a:solidFill>
          <a:ln w="28575">
            <a:solidFill>
              <a:srgbClr val="00206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Optimizing Influenza Vaccination for Health Care Personnel to Protect Residents in Post-Acute and</a:t>
            </a:r>
          </a:p>
          <a:p>
            <a:r>
              <a:rPr lang="en-US" dirty="0">
                <a:solidFill>
                  <a:schemeClr val="bg1"/>
                </a:solidFill>
              </a:rPr>
              <a:t>Long-Term Care Facilities </a:t>
            </a:r>
          </a:p>
        </p:txBody>
      </p:sp>
      <p:sp>
        <p:nvSpPr>
          <p:cNvPr id="4" name="Subtitle 2"/>
          <p:cNvSpPr>
            <a:spLocks noGrp="1"/>
          </p:cNvSpPr>
          <p:nvPr>
            <p:ph type="subTitle" idx="1"/>
          </p:nvPr>
        </p:nvSpPr>
        <p:spPr>
          <a:xfrm>
            <a:off x="0" y="3505200"/>
            <a:ext cx="8991600" cy="2438400"/>
          </a:xfrm>
        </p:spPr>
        <p:txBody>
          <a:bodyPr>
            <a:noAutofit/>
          </a:bodyPr>
          <a:lstStyle/>
          <a:p>
            <a:pPr>
              <a:spcBef>
                <a:spcPts val="0"/>
              </a:spcBef>
            </a:pPr>
            <a:r>
              <a:rPr lang="en-US" sz="2800" dirty="0">
                <a:solidFill>
                  <a:srgbClr val="000000"/>
                </a:solidFill>
              </a:rPr>
              <a:t>{Insert Speaker Name}</a:t>
            </a:r>
          </a:p>
          <a:p>
            <a:pPr>
              <a:spcBef>
                <a:spcPts val="0"/>
              </a:spcBef>
            </a:pPr>
            <a:r>
              <a:rPr lang="en-US" sz="2800" dirty="0">
                <a:solidFill>
                  <a:srgbClr val="000000"/>
                </a:solidFill>
              </a:rPr>
              <a:t>{Insert Speaker Organization}</a:t>
            </a:r>
          </a:p>
          <a:p>
            <a:pPr>
              <a:spcBef>
                <a:spcPts val="0"/>
              </a:spcBef>
            </a:pPr>
            <a:endParaRPr lang="en-US" sz="2800" dirty="0">
              <a:solidFill>
                <a:srgbClr val="000000"/>
              </a:solidFill>
            </a:endParaRPr>
          </a:p>
          <a:p>
            <a:pPr>
              <a:spcBef>
                <a:spcPts val="0"/>
              </a:spcBef>
            </a:pPr>
            <a:endParaRPr lang="en-US" sz="2800" dirty="0">
              <a:solidFill>
                <a:srgbClr val="000000"/>
              </a:solidFill>
            </a:endParaRPr>
          </a:p>
          <a:p>
            <a:pPr>
              <a:spcBef>
                <a:spcPts val="0"/>
              </a:spcBef>
            </a:pPr>
            <a:r>
              <a:rPr lang="en-US" sz="2800" dirty="0">
                <a:solidFill>
                  <a:srgbClr val="000000"/>
                </a:solidFill>
              </a:rPr>
              <a:t>{Insert Event Name}</a:t>
            </a:r>
          </a:p>
          <a:p>
            <a:pPr>
              <a:spcBef>
                <a:spcPts val="0"/>
              </a:spcBef>
            </a:pPr>
            <a:r>
              <a:rPr lang="en-US" sz="2800" dirty="0">
                <a:solidFill>
                  <a:srgbClr val="000000"/>
                </a:solidFill>
              </a:rPr>
              <a:t>{Insert Event Date}</a:t>
            </a:r>
          </a:p>
          <a:p>
            <a:endParaRPr lang="en-US" sz="2600" b="1" dirty="0">
              <a:solidFill>
                <a:srgbClr val="010713"/>
              </a:solidFill>
            </a:endParaRPr>
          </a:p>
        </p:txBody>
      </p:sp>
    </p:spTree>
    <p:extLst>
      <p:ext uri="{BB962C8B-B14F-4D97-AF65-F5344CB8AC3E}">
        <p14:creationId xmlns:p14="http://schemas.microsoft.com/office/powerpoint/2010/main" val="213203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0" dirty="0">
                <a:solidFill>
                  <a:schemeClr val="tx1"/>
                </a:solidFill>
              </a:rPr>
              <a:t>CDC recommends that HCP should be vaccinated annually against influenza</a:t>
            </a:r>
          </a:p>
          <a:p>
            <a:pPr lvl="1">
              <a:buFont typeface="Arial" panose="020B0604020202020204" pitchFamily="34" charset="0"/>
              <a:buChar char="•"/>
            </a:pPr>
            <a:r>
              <a:rPr lang="en-US" sz="2400" b="0" dirty="0">
                <a:solidFill>
                  <a:schemeClr val="tx1"/>
                </a:solidFill>
              </a:rPr>
              <a:t>This recommendation includes </a:t>
            </a:r>
            <a:r>
              <a:rPr lang="en-US" sz="2400" b="0" i="1" dirty="0">
                <a:solidFill>
                  <a:schemeClr val="tx1"/>
                </a:solidFill>
              </a:rPr>
              <a:t>a continued emphasis on vaccinating HCP who work in LTCFs</a:t>
            </a:r>
            <a:r>
              <a:rPr lang="en-US" sz="2400" b="0" dirty="0">
                <a:solidFill>
                  <a:schemeClr val="tx1"/>
                </a:solidFill>
              </a:rPr>
              <a:t>, because their patient population is at high risk for serious complications from influenza, and due to the risk of influenza outbreaks in these facilities </a:t>
            </a:r>
          </a:p>
          <a:p>
            <a:pPr>
              <a:buFont typeface="Arial" panose="020B0604020202020204" pitchFamily="34" charset="0"/>
              <a:buChar char="•"/>
            </a:pPr>
            <a:endParaRPr lang="en-US" b="0" dirty="0">
              <a:solidFill>
                <a:schemeClr val="tx1"/>
              </a:solidFill>
            </a:endParaRPr>
          </a:p>
          <a:p>
            <a:pPr>
              <a:buFont typeface="Arial" panose="020B0604020202020204" pitchFamily="34" charset="0"/>
              <a:buChar char="•"/>
            </a:pPr>
            <a:endParaRPr lang="en-US" dirty="0">
              <a:solidFill>
                <a:schemeClr val="tx1"/>
              </a:solidFill>
            </a:endParaRPr>
          </a:p>
        </p:txBody>
      </p:sp>
      <p:sp>
        <p:nvSpPr>
          <p:cNvPr id="4" name="Text Placeholder 3"/>
          <p:cNvSpPr>
            <a:spLocks noGrp="1"/>
          </p:cNvSpPr>
          <p:nvPr>
            <p:ph type="body" sz="quarter" idx="11"/>
          </p:nvPr>
        </p:nvSpPr>
        <p:spPr>
          <a:xfrm>
            <a:off x="2133600" y="6141496"/>
            <a:ext cx="7010400" cy="609600"/>
          </a:xfrm>
        </p:spPr>
        <p:txBody>
          <a:bodyPr>
            <a:normAutofit/>
          </a:bodyPr>
          <a:lstStyle/>
          <a:p>
            <a:pPr marL="0" indent="0"/>
            <a:r>
              <a:rPr lang="en-US" sz="1000" dirty="0"/>
              <a:t>1. Grohskopf LA, </a:t>
            </a:r>
            <a:r>
              <a:rPr lang="en-US" sz="1000" dirty="0" err="1"/>
              <a:t>Sokolow</a:t>
            </a:r>
            <a:r>
              <a:rPr lang="en-US" sz="1000" dirty="0"/>
              <a:t> LZ, Broder KR, et al.</a:t>
            </a:r>
            <a:r>
              <a:rPr lang="en-US" sz="1000" b="1" dirty="0"/>
              <a:t> </a:t>
            </a:r>
            <a:r>
              <a:rPr lang="en-US" sz="1000" dirty="0"/>
              <a:t>Prevention and control of seasonal influenza with vaccines: Recommendations of the Advisory Committee on Immunization Practices—United States, 2017-18 Influenza Season. MMWR </a:t>
            </a:r>
            <a:r>
              <a:rPr lang="en-US" sz="1000" dirty="0" err="1"/>
              <a:t>Recomm</a:t>
            </a:r>
            <a:r>
              <a:rPr lang="en-US" sz="1000" dirty="0"/>
              <a:t> Rep. 2017;66(2):1-20.</a:t>
            </a:r>
          </a:p>
          <a:p>
            <a:endParaRPr lang="en-US" sz="800" dirty="0"/>
          </a:p>
        </p:txBody>
      </p:sp>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Why Focus on Vaccinating Health Care Personnel against Influenza in Post-Acute and LTCFs?</a:t>
            </a:r>
            <a:endParaRPr lang="en-US" sz="3200" b="1" dirty="0"/>
          </a:p>
        </p:txBody>
      </p:sp>
    </p:spTree>
    <p:extLst>
      <p:ext uri="{BB962C8B-B14F-4D97-AF65-F5344CB8AC3E}">
        <p14:creationId xmlns:p14="http://schemas.microsoft.com/office/powerpoint/2010/main" val="28043663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837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562831"/>
            <a:ext cx="8991600" cy="715964"/>
          </a:xfrm>
        </p:spPr>
        <p:txBody>
          <a:bodyPr>
            <a:noAutofit/>
          </a:bodyPr>
          <a:lstStyle/>
          <a:p>
            <a:r>
              <a:rPr lang="en-US" dirty="0">
                <a:solidFill>
                  <a:schemeClr val="bg1"/>
                </a:solidFill>
              </a:rPr>
              <a:t>Why Focus on Health Care Personnel in Post-Acute and LTCFs? (Continued)	</a:t>
            </a:r>
          </a:p>
        </p:txBody>
      </p:sp>
      <p:sp>
        <p:nvSpPr>
          <p:cNvPr id="3" name="Content Placeholder 2"/>
          <p:cNvSpPr>
            <a:spLocks noGrp="1"/>
          </p:cNvSpPr>
          <p:nvPr>
            <p:ph idx="1"/>
          </p:nvPr>
        </p:nvSpPr>
        <p:spPr>
          <a:xfrm>
            <a:off x="216408" y="1709928"/>
            <a:ext cx="8933688" cy="4191000"/>
          </a:xfrm>
        </p:spPr>
        <p:txBody>
          <a:bodyPr>
            <a:noAutofit/>
          </a:bodyPr>
          <a:lstStyle/>
          <a:p>
            <a:r>
              <a:rPr lang="en-US" sz="2200" b="0" dirty="0">
                <a:solidFill>
                  <a:schemeClr val="tx1"/>
                </a:solidFill>
              </a:rPr>
              <a:t>Protects residents who are high-risk due to age and co-morbid conditions</a:t>
            </a:r>
          </a:p>
          <a:p>
            <a:pPr lvl="1"/>
            <a:r>
              <a:rPr lang="en-US" sz="2200" dirty="0">
                <a:solidFill>
                  <a:schemeClr val="tx1"/>
                </a:solidFill>
              </a:rPr>
              <a:t>HCP can serve as vectors</a:t>
            </a:r>
            <a:endParaRPr lang="en-US" sz="2200" b="0" dirty="0">
              <a:solidFill>
                <a:schemeClr val="tx1"/>
              </a:solidFill>
            </a:endParaRPr>
          </a:p>
          <a:p>
            <a:pPr lvl="1"/>
            <a:r>
              <a:rPr lang="en-US" sz="2200" b="0" dirty="0">
                <a:solidFill>
                  <a:schemeClr val="tx1"/>
                </a:solidFill>
              </a:rPr>
              <a:t>HCP have high contact with residents</a:t>
            </a:r>
          </a:p>
          <a:p>
            <a:r>
              <a:rPr lang="en-US" sz="2200" b="0" dirty="0">
                <a:solidFill>
                  <a:schemeClr val="tx1"/>
                </a:solidFill>
              </a:rPr>
              <a:t>Improves quality of care by decreasing HCP absenteeism</a:t>
            </a:r>
          </a:p>
          <a:p>
            <a:pPr lvl="1"/>
            <a:r>
              <a:rPr lang="en-US" sz="2200" dirty="0">
                <a:solidFill>
                  <a:schemeClr val="tx1"/>
                </a:solidFill>
              </a:rPr>
              <a:t>Absenteeism in LTCFs is associated with reduced quality of care (measured by physical restraint use, catheter use, pain management, and pressure sores)</a:t>
            </a:r>
          </a:p>
          <a:p>
            <a:r>
              <a:rPr lang="en-US" sz="2200" b="0" dirty="0">
                <a:solidFill>
                  <a:schemeClr val="tx1"/>
                </a:solidFill>
              </a:rPr>
              <a:t>Benefits employees (personal protection of HCP and their families)</a:t>
            </a:r>
          </a:p>
          <a:p>
            <a:r>
              <a:rPr lang="en-US" sz="2200" b="0" dirty="0">
                <a:solidFill>
                  <a:schemeClr val="tx1"/>
                </a:solidFill>
              </a:rPr>
              <a:t>Professional societies support it (e.g., AMDA)</a:t>
            </a:r>
          </a:p>
        </p:txBody>
      </p:sp>
      <p:sp>
        <p:nvSpPr>
          <p:cNvPr id="4" name="Text Placeholder 3"/>
          <p:cNvSpPr>
            <a:spLocks noGrp="1"/>
          </p:cNvSpPr>
          <p:nvPr>
            <p:ph type="body" sz="quarter" idx="11"/>
          </p:nvPr>
        </p:nvSpPr>
        <p:spPr>
          <a:xfrm>
            <a:off x="2133600" y="6227064"/>
            <a:ext cx="6705600" cy="609600"/>
          </a:xfrm>
        </p:spPr>
        <p:txBody>
          <a:bodyPr>
            <a:normAutofit/>
          </a:bodyPr>
          <a:lstStyle/>
          <a:p>
            <a:pPr marL="0" indent="0"/>
            <a:r>
              <a:rPr lang="en-US" sz="800" dirty="0"/>
              <a:t>Hayward AC, Harling R, </a:t>
            </a:r>
            <a:r>
              <a:rPr lang="en-US" sz="800" dirty="0" err="1"/>
              <a:t>Wetten</a:t>
            </a:r>
            <a:r>
              <a:rPr lang="en-US" sz="800" dirty="0"/>
              <a:t> S, et al. Effectiveness of an influenza vaccine </a:t>
            </a:r>
            <a:r>
              <a:rPr lang="en-US" sz="800" dirty="0" err="1"/>
              <a:t>programme</a:t>
            </a:r>
            <a:r>
              <a:rPr lang="en-US" sz="800" dirty="0"/>
              <a:t> for care home staff to prevent death, morbidity, and health service use among residents: cluster </a:t>
            </a:r>
            <a:r>
              <a:rPr lang="en-US" sz="800" dirty="0" err="1"/>
              <a:t>randomised</a:t>
            </a:r>
            <a:r>
              <a:rPr lang="en-US" sz="800" dirty="0"/>
              <a:t> controlled trial. BMJ 2006;333:1241. </a:t>
            </a:r>
          </a:p>
        </p:txBody>
      </p:sp>
    </p:spTree>
    <p:extLst>
      <p:ext uri="{BB962C8B-B14F-4D97-AF65-F5344CB8AC3E}">
        <p14:creationId xmlns:p14="http://schemas.microsoft.com/office/powerpoint/2010/main" val="28483771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7"/>
            <a:ext cx="9144000" cy="13075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28600"/>
            <a:ext cx="8991600" cy="1143000"/>
          </a:xfrm>
        </p:spPr>
        <p:txBody>
          <a:bodyPr anchor="ctr">
            <a:normAutofit/>
          </a:bodyPr>
          <a:lstStyle/>
          <a:p>
            <a:r>
              <a:rPr lang="en-US" sz="3200" dirty="0">
                <a:solidFill>
                  <a:schemeClr val="bg1"/>
                </a:solidFill>
              </a:rPr>
              <a:t>Influenza Vaccination Coverage of HCP</a:t>
            </a:r>
            <a:br>
              <a:rPr lang="en-US" sz="3200" dirty="0">
                <a:solidFill>
                  <a:schemeClr val="bg1"/>
                </a:solidFill>
              </a:rPr>
            </a:br>
            <a:r>
              <a:rPr lang="en-US" sz="3200" dirty="0">
                <a:solidFill>
                  <a:schemeClr val="bg1"/>
                </a:solidFill>
              </a:rPr>
              <a:t> by Facility Type</a:t>
            </a:r>
          </a:p>
        </p:txBody>
      </p:sp>
      <p:sp>
        <p:nvSpPr>
          <p:cNvPr id="3" name="Content Placeholder 2"/>
          <p:cNvSpPr>
            <a:spLocks noGrp="1"/>
          </p:cNvSpPr>
          <p:nvPr>
            <p:ph idx="1"/>
          </p:nvPr>
        </p:nvSpPr>
        <p:spPr>
          <a:xfrm>
            <a:off x="266700" y="1524000"/>
            <a:ext cx="8648700" cy="4572000"/>
          </a:xfrm>
        </p:spPr>
        <p:txBody>
          <a:bodyPr>
            <a:normAutofit/>
          </a:bodyPr>
          <a:lstStyle/>
          <a:p>
            <a:pPr>
              <a:buFont typeface="Arial" panose="020B0604020202020204" pitchFamily="34" charset="0"/>
              <a:buChar char="•"/>
            </a:pPr>
            <a:endParaRPr lang="en-US" b="0" dirty="0">
              <a:solidFill>
                <a:schemeClr val="tx1"/>
              </a:solidFill>
            </a:endParaRPr>
          </a:p>
          <a:p>
            <a:pPr>
              <a:buFont typeface="Arial" panose="020B0604020202020204" pitchFamily="34" charset="0"/>
              <a:buChar char="•"/>
            </a:pPr>
            <a:endParaRPr lang="en-US" b="0" dirty="0">
              <a:solidFill>
                <a:schemeClr val="tx1"/>
              </a:solidFill>
            </a:endParaRPr>
          </a:p>
          <a:p>
            <a:pPr>
              <a:buFont typeface="Arial" panose="020B0604020202020204" pitchFamily="34" charset="0"/>
              <a:buChar char="•"/>
            </a:pPr>
            <a:endParaRPr lang="en-US" b="0" dirty="0">
              <a:solidFill>
                <a:schemeClr val="tx1"/>
              </a:solidFill>
            </a:endParaRPr>
          </a:p>
          <a:p>
            <a:endParaRPr lang="en-US" b="0" dirty="0">
              <a:solidFill>
                <a:schemeClr val="tx1"/>
              </a:solidFill>
            </a:endParaRPr>
          </a:p>
        </p:txBody>
      </p:sp>
      <p:sp>
        <p:nvSpPr>
          <p:cNvPr id="4"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E903C6-2233-4088-A5D7-59A91790C925}" type="slidenum">
              <a:rPr lang="en-US" smtClean="0">
                <a:solidFill>
                  <a:schemeClr val="bg1">
                    <a:lumMod val="50000"/>
                  </a:schemeClr>
                </a:solidFill>
              </a:rPr>
              <a:pPr/>
              <a:t>12</a:t>
            </a:fld>
            <a:endParaRPr lang="en-US" dirty="0">
              <a:solidFill>
                <a:schemeClr val="bg1">
                  <a:lumMod val="50000"/>
                </a:schemeClr>
              </a:solidFill>
            </a:endParaRPr>
          </a:p>
        </p:txBody>
      </p:sp>
      <p:pic>
        <p:nvPicPr>
          <p:cNvPr id="7" name="Content Placeholder 6"/>
          <p:cNvPicPr>
            <a:picLocks noChangeAspect="1"/>
          </p:cNvPicPr>
          <p:nvPr/>
        </p:nvPicPr>
        <p:blipFill>
          <a:blip r:embed="rId3"/>
          <a:stretch>
            <a:fillRect/>
          </a:stretch>
        </p:blipFill>
        <p:spPr>
          <a:xfrm>
            <a:off x="838200" y="1314449"/>
            <a:ext cx="7620000" cy="4838045"/>
          </a:xfrm>
          <a:prstGeom prst="rect">
            <a:avLst/>
          </a:prstGeom>
        </p:spPr>
      </p:pic>
      <p:sp>
        <p:nvSpPr>
          <p:cNvPr id="8" name="TextBox 7"/>
          <p:cNvSpPr txBox="1"/>
          <p:nvPr/>
        </p:nvSpPr>
        <p:spPr>
          <a:xfrm>
            <a:off x="2209800" y="6457890"/>
            <a:ext cx="6096000" cy="400110"/>
          </a:xfrm>
          <a:prstGeom prst="rect">
            <a:avLst/>
          </a:prstGeom>
          <a:noFill/>
        </p:spPr>
        <p:txBody>
          <a:bodyPr wrap="square" rtlCol="0">
            <a:spAutoFit/>
          </a:bodyPr>
          <a:lstStyle/>
          <a:p>
            <a:r>
              <a:rPr lang="en-US" sz="1000" dirty="0"/>
              <a:t>Black CL, Yue X, Ball SW, et al. Influenza Vaccination Coverage Among Health Care Personnel — United States, 2017–18 Influenza Season. </a:t>
            </a:r>
            <a:r>
              <a:rPr lang="en-US" sz="1000" i="1" dirty="0"/>
              <a:t>MMWR.</a:t>
            </a:r>
            <a:r>
              <a:rPr lang="en-US" sz="1000" dirty="0"/>
              <a:t> 2018; 67(38):1050-4. DOI: </a:t>
            </a:r>
            <a:r>
              <a:rPr lang="en-US" sz="1000" dirty="0">
                <a:hlinkClick r:id="rId4"/>
              </a:rPr>
              <a:t>http://dx.doi.org/10.15585/mmwr.mm6738a2</a:t>
            </a:r>
            <a:endParaRPr lang="en-US" sz="1000" dirty="0">
              <a:solidFill>
                <a:srgbClr val="FF0000"/>
              </a:solidFill>
            </a:endParaRPr>
          </a:p>
        </p:txBody>
      </p:sp>
    </p:spTree>
    <p:extLst>
      <p:ext uri="{BB962C8B-B14F-4D97-AF65-F5344CB8AC3E}">
        <p14:creationId xmlns:p14="http://schemas.microsoft.com/office/powerpoint/2010/main" val="22172622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40"/>
            <a:ext cx="8991600" cy="929640"/>
          </a:xfrm>
        </p:spPr>
        <p:txBody>
          <a:bodyPr>
            <a:normAutofit/>
          </a:bodyPr>
          <a:lstStyle/>
          <a:p>
            <a:r>
              <a:rPr lang="en-US" sz="3200" dirty="0">
                <a:solidFill>
                  <a:schemeClr val="bg1"/>
                </a:solidFill>
              </a:rPr>
              <a:t>Influenza Vaccination Coverage by HCP Occupation</a:t>
            </a:r>
          </a:p>
        </p:txBody>
      </p:sp>
      <p:pic>
        <p:nvPicPr>
          <p:cNvPr id="3" name="Picture 2"/>
          <p:cNvPicPr>
            <a:picLocks noChangeAspect="1"/>
          </p:cNvPicPr>
          <p:nvPr/>
        </p:nvPicPr>
        <p:blipFill>
          <a:blip r:embed="rId3"/>
          <a:stretch>
            <a:fillRect/>
          </a:stretch>
        </p:blipFill>
        <p:spPr>
          <a:xfrm>
            <a:off x="1219200" y="1322832"/>
            <a:ext cx="7500396" cy="5124980"/>
          </a:xfrm>
          <a:prstGeom prst="rect">
            <a:avLst/>
          </a:prstGeom>
        </p:spPr>
      </p:pic>
      <p:sp>
        <p:nvSpPr>
          <p:cNvPr id="4" name="Rectangle 3"/>
          <p:cNvSpPr/>
          <p:nvPr/>
        </p:nvSpPr>
        <p:spPr>
          <a:xfrm>
            <a:off x="2133600" y="6417332"/>
            <a:ext cx="6357396" cy="400110"/>
          </a:xfrm>
          <a:prstGeom prst="rect">
            <a:avLst/>
          </a:prstGeom>
        </p:spPr>
        <p:txBody>
          <a:bodyPr wrap="square">
            <a:spAutoFit/>
          </a:bodyPr>
          <a:lstStyle/>
          <a:p>
            <a:r>
              <a:rPr lang="en-US" sz="1000" dirty="0"/>
              <a:t>Black CL, Yue X, Ball SW, et al. Influenza Vaccination Coverage Among Health Care Personnel — United States, 2017–18 Influenza Season. </a:t>
            </a:r>
            <a:r>
              <a:rPr lang="en-US" sz="1000" i="1" dirty="0"/>
              <a:t>MMWR.</a:t>
            </a:r>
            <a:r>
              <a:rPr lang="en-US" sz="1000" dirty="0"/>
              <a:t> 2018; 67(38):1050-4. DOI: </a:t>
            </a:r>
            <a:r>
              <a:rPr lang="en-US" sz="1000" dirty="0">
                <a:hlinkClick r:id="rId4"/>
              </a:rPr>
              <a:t>http://dx.doi.org/10.15585/mmwr.mm6738a2</a:t>
            </a:r>
            <a:endParaRPr lang="en-US" sz="1000" dirty="0">
              <a:solidFill>
                <a:srgbClr val="FF0000"/>
              </a:solidFill>
            </a:endParaRPr>
          </a:p>
        </p:txBody>
      </p:sp>
    </p:spTree>
    <p:extLst>
      <p:ext uri="{BB962C8B-B14F-4D97-AF65-F5344CB8AC3E}">
        <p14:creationId xmlns:p14="http://schemas.microsoft.com/office/powerpoint/2010/main" val="39739689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837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199"/>
            <a:ext cx="8229600" cy="926593"/>
          </a:xfrm>
        </p:spPr>
        <p:txBody>
          <a:bodyPr/>
          <a:lstStyle/>
          <a:p>
            <a:r>
              <a:rPr lang="en-US" dirty="0">
                <a:solidFill>
                  <a:schemeClr val="bg1"/>
                </a:solidFill>
              </a:rPr>
              <a:t>Misconceptions about Influenza Vaccination from HCP</a:t>
            </a:r>
          </a:p>
        </p:txBody>
      </p:sp>
      <p:sp>
        <p:nvSpPr>
          <p:cNvPr id="3" name="Content Placeholder 2"/>
          <p:cNvSpPr>
            <a:spLocks noGrp="1"/>
          </p:cNvSpPr>
          <p:nvPr>
            <p:ph idx="1"/>
          </p:nvPr>
        </p:nvSpPr>
        <p:spPr>
          <a:xfrm>
            <a:off x="274320" y="1459992"/>
            <a:ext cx="8839200" cy="5105400"/>
          </a:xfrm>
        </p:spPr>
        <p:txBody>
          <a:bodyPr>
            <a:normAutofit fontScale="55000" lnSpcReduction="20000"/>
          </a:bodyPr>
          <a:lstStyle/>
          <a:p>
            <a:pPr>
              <a:lnSpc>
                <a:spcPct val="120000"/>
              </a:lnSpc>
              <a:spcBef>
                <a:spcPts val="0"/>
              </a:spcBef>
            </a:pPr>
            <a:r>
              <a:rPr lang="en-US" sz="3800" b="0" dirty="0">
                <a:solidFill>
                  <a:schemeClr val="tx1"/>
                </a:solidFill>
              </a:rPr>
              <a:t>Studies show that a large percentage of HCP in LTCFs hold inaccurate beliefs about the influenza vaccine:  </a:t>
            </a:r>
            <a:r>
              <a:rPr lang="en-US" sz="3800" dirty="0">
                <a:solidFill>
                  <a:schemeClr val="tx1"/>
                </a:solidFill>
              </a:rPr>
              <a:t>~40% HCP disagreed with the following statement: “Vaccine does not cause influenza.”</a:t>
            </a:r>
            <a:endParaRPr lang="en-US" sz="3800" b="0" dirty="0">
              <a:solidFill>
                <a:schemeClr val="tx1"/>
              </a:solidFill>
            </a:endParaRPr>
          </a:p>
          <a:p>
            <a:pPr lvl="1">
              <a:lnSpc>
                <a:spcPct val="120000"/>
              </a:lnSpc>
              <a:spcBef>
                <a:spcPts val="0"/>
              </a:spcBef>
            </a:pPr>
            <a:r>
              <a:rPr lang="en-US" sz="3800" dirty="0">
                <a:solidFill>
                  <a:schemeClr val="tx1"/>
                </a:solidFill>
              </a:rPr>
              <a:t>Vaccination rates are almost </a:t>
            </a:r>
            <a:r>
              <a:rPr lang="en-US" sz="3800" u="sng" dirty="0">
                <a:solidFill>
                  <a:schemeClr val="tx1"/>
                </a:solidFill>
              </a:rPr>
              <a:t>30 percentage points higher</a:t>
            </a:r>
            <a:r>
              <a:rPr lang="en-US" sz="3800" dirty="0">
                <a:solidFill>
                  <a:schemeClr val="tx1"/>
                </a:solidFill>
              </a:rPr>
              <a:t> among HCP who believe that the vaccine is effective </a:t>
            </a:r>
          </a:p>
          <a:p>
            <a:pPr lvl="1">
              <a:lnSpc>
                <a:spcPct val="120000"/>
              </a:lnSpc>
              <a:spcBef>
                <a:spcPts val="0"/>
              </a:spcBef>
            </a:pPr>
            <a:r>
              <a:rPr lang="en-US" sz="3800" dirty="0">
                <a:solidFill>
                  <a:schemeClr val="tx1"/>
                </a:solidFill>
              </a:rPr>
              <a:t>Vaccination rates are </a:t>
            </a:r>
            <a:r>
              <a:rPr lang="en-US" sz="3800" u="sng" dirty="0">
                <a:solidFill>
                  <a:schemeClr val="tx1"/>
                </a:solidFill>
              </a:rPr>
              <a:t>12 percentage points higher</a:t>
            </a:r>
            <a:r>
              <a:rPr lang="en-US" sz="3800" dirty="0">
                <a:solidFill>
                  <a:schemeClr val="tx1"/>
                </a:solidFill>
              </a:rPr>
              <a:t> among HCP who believe that the vaccine does not cause influenza</a:t>
            </a:r>
          </a:p>
          <a:p>
            <a:pPr lvl="1"/>
            <a:endParaRPr lang="en-US" sz="3800" b="0" dirty="0">
              <a:solidFill>
                <a:schemeClr val="tx1"/>
              </a:solidFill>
            </a:endParaRPr>
          </a:p>
          <a:p>
            <a:r>
              <a:rPr lang="en-US" sz="3800" b="0" dirty="0">
                <a:solidFill>
                  <a:schemeClr val="tx1"/>
                </a:solidFill>
              </a:rPr>
              <a:t>When asked why they do not receive the vaccine, HCP typically cite:</a:t>
            </a:r>
          </a:p>
          <a:p>
            <a:pPr lvl="1"/>
            <a:r>
              <a:rPr lang="en-US" sz="3800" dirty="0">
                <a:solidFill>
                  <a:schemeClr val="tx1"/>
                </a:solidFill>
              </a:rPr>
              <a:t>A</a:t>
            </a:r>
            <a:r>
              <a:rPr lang="en-US" sz="3800" b="0" dirty="0">
                <a:solidFill>
                  <a:schemeClr val="tx1"/>
                </a:solidFill>
              </a:rPr>
              <a:t> fear of needles</a:t>
            </a:r>
          </a:p>
          <a:p>
            <a:pPr lvl="1"/>
            <a:r>
              <a:rPr lang="en-US" sz="3800" dirty="0">
                <a:solidFill>
                  <a:schemeClr val="tx1"/>
                </a:solidFill>
              </a:rPr>
              <a:t>W</a:t>
            </a:r>
            <a:r>
              <a:rPr lang="en-US" sz="3800" b="0" dirty="0">
                <a:solidFill>
                  <a:schemeClr val="tx1"/>
                </a:solidFill>
              </a:rPr>
              <a:t>orries of side effects</a:t>
            </a:r>
          </a:p>
          <a:p>
            <a:pPr lvl="1"/>
            <a:r>
              <a:rPr lang="en-US" sz="3800" dirty="0">
                <a:solidFill>
                  <a:schemeClr val="tx1"/>
                </a:solidFill>
              </a:rPr>
              <a:t>C</a:t>
            </a:r>
            <a:r>
              <a:rPr lang="en-US" sz="3800" b="0" dirty="0">
                <a:solidFill>
                  <a:schemeClr val="tx1"/>
                </a:solidFill>
              </a:rPr>
              <a:t>oncerns about contracting the virus from the vaccine</a:t>
            </a:r>
          </a:p>
          <a:p>
            <a:pPr lvl="1"/>
            <a:r>
              <a:rPr lang="en-US" sz="3800" dirty="0">
                <a:solidFill>
                  <a:schemeClr val="tx1"/>
                </a:solidFill>
              </a:rPr>
              <a:t>A</a:t>
            </a:r>
            <a:r>
              <a:rPr lang="en-US" sz="3800" b="0" dirty="0">
                <a:solidFill>
                  <a:schemeClr val="tx1"/>
                </a:solidFill>
              </a:rPr>
              <a:t> belief that they are not at risk of contracting influenza</a:t>
            </a:r>
          </a:p>
          <a:p>
            <a:pPr lvl="1"/>
            <a:r>
              <a:rPr lang="en-US" sz="3800" dirty="0">
                <a:solidFill>
                  <a:schemeClr val="tx1"/>
                </a:solidFill>
              </a:rPr>
              <a:t>A</a:t>
            </a:r>
            <a:r>
              <a:rPr lang="en-US" sz="3800" b="0" dirty="0">
                <a:solidFill>
                  <a:schemeClr val="tx1"/>
                </a:solidFill>
              </a:rPr>
              <a:t> desire to avoid medications</a:t>
            </a:r>
          </a:p>
          <a:p>
            <a:pPr lvl="1"/>
            <a:endParaRPr lang="en-US" b="0" dirty="0">
              <a:solidFill>
                <a:schemeClr val="tx1"/>
              </a:solidFill>
            </a:endParaRPr>
          </a:p>
        </p:txBody>
      </p:sp>
      <p:sp>
        <p:nvSpPr>
          <p:cNvPr id="4" name="Text Placeholder 3"/>
          <p:cNvSpPr>
            <a:spLocks noGrp="1"/>
          </p:cNvSpPr>
          <p:nvPr>
            <p:ph type="body" sz="quarter" idx="11"/>
          </p:nvPr>
        </p:nvSpPr>
        <p:spPr>
          <a:xfrm>
            <a:off x="1264920" y="6298692"/>
            <a:ext cx="7848600" cy="533400"/>
          </a:xfrm>
        </p:spPr>
        <p:txBody>
          <a:bodyPr>
            <a:normAutofit/>
          </a:bodyPr>
          <a:lstStyle/>
          <a:p>
            <a:pPr marL="457200" lvl="1" indent="0" eaLnBrk="0" fontAlgn="base" hangingPunct="0">
              <a:spcBef>
                <a:spcPct val="0"/>
              </a:spcBef>
              <a:spcAft>
                <a:spcPct val="0"/>
              </a:spcAft>
              <a:buNone/>
            </a:pPr>
            <a:endParaRPr lang="en-US" altLang="en-US" sz="800" dirty="0"/>
          </a:p>
          <a:p>
            <a:pPr marL="457200" lvl="1" indent="0" eaLnBrk="0" fontAlgn="base" hangingPunct="0">
              <a:spcBef>
                <a:spcPct val="0"/>
              </a:spcBef>
              <a:spcAft>
                <a:spcPct val="0"/>
              </a:spcAft>
              <a:buNone/>
            </a:pPr>
            <a:r>
              <a:rPr lang="en-US" altLang="en-US" sz="800" dirty="0"/>
              <a:t>Daugherty JD, Blake SC, </a:t>
            </a:r>
            <a:r>
              <a:rPr lang="en-US" altLang="en-US" sz="800" dirty="0" err="1"/>
              <a:t>Grosholz</a:t>
            </a:r>
            <a:r>
              <a:rPr lang="en-US" altLang="en-US" sz="800" dirty="0"/>
              <a:t> JM, et al. </a:t>
            </a:r>
            <a:r>
              <a:rPr lang="en-US" sz="800" dirty="0"/>
              <a:t>Influenza vaccination rates and beliefs about vaccination among nursing home employees. </a:t>
            </a:r>
            <a:r>
              <a:rPr lang="en-US" sz="800" dirty="0" err="1"/>
              <a:t>Amer</a:t>
            </a:r>
            <a:r>
              <a:rPr lang="en-US" sz="800" dirty="0"/>
              <a:t> J Infect Control 2015; 43 (2): 100-6</a:t>
            </a:r>
            <a:endParaRPr lang="en-US" altLang="en-US" sz="800" dirty="0"/>
          </a:p>
        </p:txBody>
      </p:sp>
    </p:spTree>
    <p:extLst>
      <p:ext uri="{BB962C8B-B14F-4D97-AF65-F5344CB8AC3E}">
        <p14:creationId xmlns:p14="http://schemas.microsoft.com/office/powerpoint/2010/main" val="29105460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567244"/>
            <a:ext cx="9311640" cy="715964"/>
          </a:xfrm>
        </p:spPr>
        <p:txBody>
          <a:bodyPr>
            <a:noAutofit/>
          </a:bodyPr>
          <a:lstStyle/>
          <a:p>
            <a:pPr>
              <a:lnSpc>
                <a:spcPct val="100000"/>
              </a:lnSpc>
            </a:pPr>
            <a:r>
              <a:rPr lang="en-US" sz="3600" dirty="0">
                <a:solidFill>
                  <a:schemeClr val="bg1"/>
                </a:solidFill>
              </a:rPr>
              <a:t>Strategies for Improving </a:t>
            </a:r>
            <a:br>
              <a:rPr lang="en-US" sz="3600" dirty="0">
                <a:solidFill>
                  <a:schemeClr val="bg1"/>
                </a:solidFill>
              </a:rPr>
            </a:br>
            <a:r>
              <a:rPr lang="en-US" sz="3600" dirty="0">
                <a:solidFill>
                  <a:schemeClr val="bg1"/>
                </a:solidFill>
              </a:rPr>
              <a:t>HCP Vaccination Rates in Post-Acute and LTCFs</a:t>
            </a:r>
          </a:p>
        </p:txBody>
      </p:sp>
      <p:sp>
        <p:nvSpPr>
          <p:cNvPr id="3" name="Content Placeholder 2"/>
          <p:cNvSpPr>
            <a:spLocks noGrp="1"/>
          </p:cNvSpPr>
          <p:nvPr>
            <p:ph idx="1"/>
          </p:nvPr>
        </p:nvSpPr>
        <p:spPr>
          <a:xfrm>
            <a:off x="393192" y="1524000"/>
            <a:ext cx="8229600" cy="4419600"/>
          </a:xfrm>
        </p:spPr>
        <p:txBody>
          <a:bodyPr>
            <a:normAutofit lnSpcReduction="10000"/>
          </a:bodyPr>
          <a:lstStyle/>
          <a:p>
            <a:r>
              <a:rPr lang="en-US" sz="2200" b="0" dirty="0">
                <a:solidFill>
                  <a:schemeClr val="tx1"/>
                </a:solidFill>
              </a:rPr>
              <a:t>Vaccination rates among HCPs at LTCFs increase and HCP absenteeism decrease after:</a:t>
            </a:r>
          </a:p>
          <a:p>
            <a:pPr lvl="1"/>
            <a:r>
              <a:rPr lang="en-US" sz="2200" dirty="0">
                <a:solidFill>
                  <a:schemeClr val="tx1"/>
                </a:solidFill>
              </a:rPr>
              <a:t>M</a:t>
            </a:r>
            <a:r>
              <a:rPr lang="en-US" sz="2200" b="0" dirty="0">
                <a:solidFill>
                  <a:schemeClr val="tx1"/>
                </a:solidFill>
              </a:rPr>
              <a:t>ultifaceted interventions that engage stakeholders </a:t>
            </a:r>
          </a:p>
          <a:p>
            <a:pPr lvl="1"/>
            <a:r>
              <a:rPr lang="en-US" sz="2200" dirty="0">
                <a:solidFill>
                  <a:schemeClr val="tx1"/>
                </a:solidFill>
              </a:rPr>
              <a:t>F</a:t>
            </a:r>
            <a:r>
              <a:rPr lang="en-US" sz="2200" b="0" dirty="0">
                <a:solidFill>
                  <a:schemeClr val="tx1"/>
                </a:solidFill>
              </a:rPr>
              <a:t>ocus on creating an environment that supports risk reduction</a:t>
            </a:r>
          </a:p>
          <a:p>
            <a:endParaRPr lang="en-US" sz="2200" b="0" baseline="30000" dirty="0">
              <a:solidFill>
                <a:schemeClr val="tx1"/>
              </a:solidFill>
            </a:endParaRPr>
          </a:p>
          <a:p>
            <a:endParaRPr lang="en-US" sz="2200" b="0" baseline="30000" dirty="0">
              <a:solidFill>
                <a:schemeClr val="tx1"/>
              </a:solidFill>
            </a:endParaRPr>
          </a:p>
          <a:p>
            <a:r>
              <a:rPr lang="en-US" sz="2200" b="0" dirty="0">
                <a:solidFill>
                  <a:schemeClr val="tx1"/>
                </a:solidFill>
              </a:rPr>
              <a:t>Education programs have a limited impact on vaccination rates </a:t>
            </a:r>
          </a:p>
          <a:p>
            <a:pPr lvl="1"/>
            <a:r>
              <a:rPr lang="en-US" sz="2200" b="0" dirty="0">
                <a:solidFill>
                  <a:schemeClr val="tx1"/>
                </a:solidFill>
              </a:rPr>
              <a:t>However, </a:t>
            </a:r>
            <a:r>
              <a:rPr lang="en-US" sz="2200" dirty="0">
                <a:solidFill>
                  <a:schemeClr val="tx1"/>
                </a:solidFill>
              </a:rPr>
              <a:t>compared with nurses who did not receive educational interventions, </a:t>
            </a:r>
            <a:r>
              <a:rPr lang="en-US" sz="2200" b="0" dirty="0">
                <a:solidFill>
                  <a:schemeClr val="tx1"/>
                </a:solidFill>
              </a:rPr>
              <a:t>nurses exposed to the interventions were:</a:t>
            </a:r>
          </a:p>
          <a:p>
            <a:pPr lvl="2"/>
            <a:r>
              <a:rPr lang="en-US" sz="2200" dirty="0">
                <a:solidFill>
                  <a:schemeClr val="tx1"/>
                </a:solidFill>
              </a:rPr>
              <a:t>M</a:t>
            </a:r>
            <a:r>
              <a:rPr lang="en-US" sz="2200" b="0" dirty="0">
                <a:solidFill>
                  <a:schemeClr val="tx1"/>
                </a:solidFill>
              </a:rPr>
              <a:t>ore likely to encourage others to be vaccinated, and </a:t>
            </a:r>
          </a:p>
          <a:p>
            <a:pPr lvl="2"/>
            <a:r>
              <a:rPr lang="en-US" sz="2200" b="0" dirty="0">
                <a:solidFill>
                  <a:schemeClr val="tx1"/>
                </a:solidFill>
              </a:rPr>
              <a:t>More likely to discuss vaccination with residents </a:t>
            </a:r>
          </a:p>
          <a:p>
            <a:pPr marL="914400" lvl="2" indent="0">
              <a:buNone/>
            </a:pPr>
            <a:r>
              <a:rPr lang="en-US" sz="2000" b="0" dirty="0">
                <a:solidFill>
                  <a:schemeClr val="tx1"/>
                </a:solidFill>
              </a:rPr>
              <a:t> </a:t>
            </a:r>
            <a:endParaRPr lang="en-US" dirty="0">
              <a:solidFill>
                <a:schemeClr val="tx1"/>
              </a:solidFill>
            </a:endParaRPr>
          </a:p>
          <a:p>
            <a:endParaRPr lang="en-US" dirty="0">
              <a:solidFill>
                <a:schemeClr val="tx1"/>
              </a:solidFill>
            </a:endParaRPr>
          </a:p>
        </p:txBody>
      </p:sp>
      <p:sp>
        <p:nvSpPr>
          <p:cNvPr id="4" name="Text Placeholder 3"/>
          <p:cNvSpPr>
            <a:spLocks noGrp="1"/>
          </p:cNvSpPr>
          <p:nvPr>
            <p:ph type="body" sz="quarter" idx="11"/>
          </p:nvPr>
        </p:nvSpPr>
        <p:spPr>
          <a:xfrm>
            <a:off x="2209800" y="6163214"/>
            <a:ext cx="6477000" cy="685800"/>
          </a:xfrm>
        </p:spPr>
        <p:txBody>
          <a:bodyPr>
            <a:normAutofit/>
          </a:bodyPr>
          <a:lstStyle/>
          <a:p>
            <a:pPr marL="0" indent="0"/>
            <a:r>
              <a:rPr lang="en-US" dirty="0" err="1"/>
              <a:t>Ofstead</a:t>
            </a:r>
            <a:r>
              <a:rPr lang="en-US" dirty="0"/>
              <a:t> C, </a:t>
            </a:r>
            <a:r>
              <a:rPr lang="en-US" dirty="0" err="1"/>
              <a:t>Amelang</a:t>
            </a:r>
            <a:r>
              <a:rPr lang="en-US" dirty="0"/>
              <a:t> M, </a:t>
            </a:r>
            <a:r>
              <a:rPr lang="en-US" dirty="0" err="1"/>
              <a:t>Wetzler</a:t>
            </a:r>
            <a:r>
              <a:rPr lang="en-US" dirty="0"/>
              <a:t> H, Tan L. Moving the needle on nursing staff influenza vaccination in long-term care: Results of an evidence-based intervention. Vaccine. 2017; </a:t>
            </a:r>
          </a:p>
          <a:p>
            <a:pPr>
              <a:buAutoNum type="arabicPeriod"/>
            </a:pPr>
            <a:endParaRPr lang="en-US" dirty="0">
              <a:solidFill>
                <a:srgbClr val="FF0000"/>
              </a:solidFill>
            </a:endParaRPr>
          </a:p>
        </p:txBody>
      </p:sp>
    </p:spTree>
    <p:extLst>
      <p:ext uri="{BB962C8B-B14F-4D97-AF65-F5344CB8AC3E}">
        <p14:creationId xmlns:p14="http://schemas.microsoft.com/office/powerpoint/2010/main" val="20634008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200" b="0" dirty="0">
                <a:solidFill>
                  <a:schemeClr val="tx1"/>
                </a:solidFill>
              </a:rPr>
              <a:t>Cede Vaccination Policy to Pharmacy Control</a:t>
            </a:r>
          </a:p>
          <a:p>
            <a:pPr lvl="1"/>
            <a:r>
              <a:rPr lang="en-US" sz="2200" dirty="0">
                <a:solidFill>
                  <a:schemeClr val="tx1"/>
                </a:solidFill>
              </a:rPr>
              <a:t>Place the responsibility of administering and tracking vaccinations out of the hands of HCP located in LTCFs who might have high turn-over rates and competing demands</a:t>
            </a:r>
            <a:endParaRPr lang="en-US" sz="2200" b="0" dirty="0">
              <a:solidFill>
                <a:schemeClr val="tx1"/>
              </a:solidFill>
            </a:endParaRPr>
          </a:p>
          <a:p>
            <a:r>
              <a:rPr lang="en-US" sz="2200" b="0" dirty="0">
                <a:solidFill>
                  <a:schemeClr val="tx1"/>
                </a:solidFill>
              </a:rPr>
              <a:t>Standing Orders</a:t>
            </a:r>
          </a:p>
          <a:p>
            <a:r>
              <a:rPr lang="en-US" sz="2200" b="0" dirty="0">
                <a:solidFill>
                  <a:schemeClr val="tx1"/>
                </a:solidFill>
              </a:rPr>
              <a:t>Eliminate Consent Forms</a:t>
            </a:r>
          </a:p>
          <a:p>
            <a:r>
              <a:rPr lang="en-US" sz="2200" b="0" dirty="0">
                <a:solidFill>
                  <a:schemeClr val="tx1"/>
                </a:solidFill>
              </a:rPr>
              <a:t>Require Declinations</a:t>
            </a:r>
          </a:p>
          <a:p>
            <a:endParaRPr lang="en-US" sz="2200" dirty="0"/>
          </a:p>
          <a:p>
            <a:r>
              <a:rPr lang="en-US" sz="2200" b="0" dirty="0">
                <a:solidFill>
                  <a:schemeClr val="tx1"/>
                </a:solidFill>
              </a:rPr>
              <a:t>Although rates at LTCF sites improved influenza vaccination coverage of HCP with voluntary measures, it remains a challenge to meet the Healthy People 2020 goals and might require mandatory programs to reach 90% or higher levels</a:t>
            </a:r>
          </a:p>
          <a:p>
            <a:endParaRPr lang="en-US" sz="2000" dirty="0"/>
          </a:p>
        </p:txBody>
      </p:sp>
      <p:sp>
        <p:nvSpPr>
          <p:cNvPr id="4" name="Text Placeholder 3"/>
          <p:cNvSpPr>
            <a:spLocks noGrp="1"/>
          </p:cNvSpPr>
          <p:nvPr>
            <p:ph type="body" sz="quarter" idx="11"/>
          </p:nvPr>
        </p:nvSpPr>
        <p:spPr>
          <a:xfrm>
            <a:off x="2057400" y="5931406"/>
            <a:ext cx="6858000" cy="926594"/>
          </a:xfrm>
        </p:spPr>
        <p:txBody>
          <a:bodyPr>
            <a:normAutofit/>
          </a:bodyPr>
          <a:lstStyle/>
          <a:p>
            <a:endParaRPr lang="en-US" dirty="0">
              <a:hlinkClick r:id="rId3"/>
            </a:endParaRPr>
          </a:p>
          <a:p>
            <a:pPr marL="0" indent="0"/>
            <a:r>
              <a:rPr lang="en-US" sz="800" dirty="0"/>
              <a:t>1. Nace DA, Handler SM, Hoffman EL, et al. Impact of the raising immunizations safely and effectively (RISE) program on healthcare worker influenza immunization rates in long-term care settings. J Am Med Dir Assoc. 2012;13(9): 806-10.  </a:t>
            </a:r>
            <a:br>
              <a:rPr lang="en-US" sz="800" dirty="0"/>
            </a:br>
            <a:r>
              <a:rPr lang="en-US" sz="800" dirty="0"/>
              <a:t>2. </a:t>
            </a:r>
            <a:r>
              <a:rPr lang="en-US" sz="800" dirty="0">
                <a:hlinkClick r:id="rId3"/>
              </a:rPr>
              <a:t>https://innovations.ahrq.gov/taxonomy-terms/influenza-virus-vaccine</a:t>
            </a:r>
            <a:r>
              <a:rPr lang="en-US" sz="800" dirty="0"/>
              <a:t> </a:t>
            </a:r>
          </a:p>
          <a:p>
            <a:pPr marL="109538" indent="-109538"/>
            <a:endParaRPr lang="en-US" sz="800" dirty="0"/>
          </a:p>
        </p:txBody>
      </p:sp>
      <p:sp>
        <p:nvSpPr>
          <p:cNvPr id="5" name="Title 3"/>
          <p:cNvSpPr txBox="1">
            <a:spLocks/>
          </p:cNvSpPr>
          <p:nvPr/>
        </p:nvSpPr>
        <p:spPr>
          <a:xfrm>
            <a:off x="0" y="0"/>
            <a:ext cx="91440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defTabSz="914400" rtl="0" eaLnBrk="1" latinLnBrk="0" hangingPunct="1">
              <a:lnSpc>
                <a:spcPts val="3000"/>
              </a:lnSpc>
              <a:spcBef>
                <a:spcPct val="0"/>
              </a:spcBef>
              <a:buNone/>
              <a:defRPr sz="2800" b="1" kern="1200"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t>Other Strategies for Success</a:t>
            </a:r>
            <a:endParaRPr lang="en-US" sz="3600" dirty="0">
              <a:solidFill>
                <a:srgbClr val="FF0000"/>
              </a:solidFill>
            </a:endParaRPr>
          </a:p>
        </p:txBody>
      </p:sp>
    </p:spTree>
    <p:extLst>
      <p:ext uri="{BB962C8B-B14F-4D97-AF65-F5344CB8AC3E}">
        <p14:creationId xmlns:p14="http://schemas.microsoft.com/office/powerpoint/2010/main" val="24199702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113" y="1371600"/>
            <a:ext cx="8844887" cy="4191000"/>
          </a:xfrm>
        </p:spPr>
        <p:txBody>
          <a:bodyPr>
            <a:noAutofit/>
          </a:bodyPr>
          <a:lstStyle/>
          <a:p>
            <a:endParaRPr lang="en-US" dirty="0">
              <a:solidFill>
                <a:schemeClr val="tx1"/>
              </a:solidFill>
            </a:endParaRPr>
          </a:p>
          <a:p>
            <a:r>
              <a:rPr lang="en-US" b="0" dirty="0">
                <a:solidFill>
                  <a:schemeClr val="tx1"/>
                </a:solidFill>
              </a:rPr>
              <a:t>AMDA - The Society for Post-Acute and Long-Term Care Medicine (the Society) supports mandatory annual influenza vaccination for all post-acute and long-term care HCP unless there is a medical contraindication </a:t>
            </a:r>
          </a:p>
          <a:p>
            <a:endParaRPr lang="en-US" b="0" dirty="0">
              <a:solidFill>
                <a:schemeClr val="tx1"/>
              </a:solidFill>
            </a:endParaRPr>
          </a:p>
          <a:p>
            <a:r>
              <a:rPr lang="en-US" b="0" dirty="0">
                <a:solidFill>
                  <a:schemeClr val="tx1"/>
                </a:solidFill>
              </a:rPr>
              <a:t>All HCP should be included in mandatory influenza vaccination programs, as all HCP, even those with indirect contact, have the potential to be in close proximity with residents, which can allow for transmission of infection </a:t>
            </a:r>
          </a:p>
          <a:p>
            <a:endParaRPr lang="en-US" sz="1800" b="0" dirty="0">
              <a:solidFill>
                <a:schemeClr val="tx1"/>
              </a:solidFill>
            </a:endParaRPr>
          </a:p>
          <a:p>
            <a:pPr lvl="0"/>
            <a:endParaRPr lang="en-US" sz="1600" dirty="0">
              <a:solidFill>
                <a:schemeClr val="tx1"/>
              </a:solidFill>
            </a:endParaRPr>
          </a:p>
          <a:p>
            <a:endParaRPr lang="en-US" sz="1600" dirty="0">
              <a:solidFill>
                <a:schemeClr val="tx1"/>
              </a:solidFill>
            </a:endParaRPr>
          </a:p>
        </p:txBody>
      </p:sp>
      <p:sp>
        <p:nvSpPr>
          <p:cNvPr id="5" name="Rectangle 4"/>
          <p:cNvSpPr/>
          <p:nvPr/>
        </p:nvSpPr>
        <p:spPr>
          <a:xfrm>
            <a:off x="-27432"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381000" y="-133350"/>
            <a:ext cx="8382000" cy="1143000"/>
          </a:xfrm>
        </p:spPr>
        <p:txBody>
          <a:bodyPr>
            <a:normAutofit/>
          </a:bodyPr>
          <a:lstStyle/>
          <a:p>
            <a:pPr>
              <a:lnSpc>
                <a:spcPct val="100000"/>
              </a:lnSpc>
            </a:pPr>
            <a:r>
              <a:rPr lang="en-US" sz="3600" dirty="0">
                <a:solidFill>
                  <a:schemeClr val="bg1"/>
                </a:solidFill>
              </a:rPr>
              <a:t>AMDA’s 2018 Updated Policy</a:t>
            </a:r>
          </a:p>
        </p:txBody>
      </p:sp>
      <p:sp>
        <p:nvSpPr>
          <p:cNvPr id="2" name="TextBox 1"/>
          <p:cNvSpPr txBox="1"/>
          <p:nvPr/>
        </p:nvSpPr>
        <p:spPr>
          <a:xfrm>
            <a:off x="1981200" y="6568809"/>
            <a:ext cx="7315200" cy="276999"/>
          </a:xfrm>
          <a:prstGeom prst="rect">
            <a:avLst/>
          </a:prstGeom>
          <a:noFill/>
        </p:spPr>
        <p:txBody>
          <a:bodyPr wrap="square" rtlCol="0">
            <a:spAutoFit/>
          </a:bodyPr>
          <a:lstStyle/>
          <a:p>
            <a:r>
              <a:rPr lang="en-US" sz="1200" dirty="0">
                <a:hlinkClick r:id="rId3"/>
              </a:rPr>
              <a:t>https://paltc.org/sites/default/files/AMDA%20Flu%20Vaccine%20Policy%20Final2.pdf</a:t>
            </a:r>
            <a:r>
              <a:rPr lang="en-US" sz="1200" dirty="0"/>
              <a:t> </a:t>
            </a:r>
          </a:p>
        </p:txBody>
      </p:sp>
      <p:pic>
        <p:nvPicPr>
          <p:cNvPr id="4" name="Picture 3"/>
          <p:cNvPicPr>
            <a:picLocks noChangeAspect="1"/>
          </p:cNvPicPr>
          <p:nvPr/>
        </p:nvPicPr>
        <p:blipFill>
          <a:blip r:embed="rId4"/>
          <a:stretch>
            <a:fillRect/>
          </a:stretch>
        </p:blipFill>
        <p:spPr>
          <a:xfrm>
            <a:off x="5489448" y="5091112"/>
            <a:ext cx="3276600" cy="1095375"/>
          </a:xfrm>
          <a:prstGeom prst="rect">
            <a:avLst/>
          </a:prstGeom>
        </p:spPr>
      </p:pic>
    </p:spTree>
    <p:extLst>
      <p:ext uri="{BB962C8B-B14F-4D97-AF65-F5344CB8AC3E}">
        <p14:creationId xmlns:p14="http://schemas.microsoft.com/office/powerpoint/2010/main" val="304456520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 y="30798"/>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797"/>
            <a:ext cx="8229600" cy="1143000"/>
          </a:xfrm>
        </p:spPr>
        <p:txBody>
          <a:bodyPr/>
          <a:lstStyle/>
          <a:p>
            <a:r>
              <a:rPr lang="en-US" dirty="0">
                <a:solidFill>
                  <a:schemeClr val="bg1"/>
                </a:solidFill>
              </a:rPr>
              <a:t>Other Professional Societies’ that Support Influenza Vaccination Requirements of HCP</a:t>
            </a:r>
          </a:p>
        </p:txBody>
      </p:sp>
      <p:sp>
        <p:nvSpPr>
          <p:cNvPr id="3" name="Content Placeholder 2"/>
          <p:cNvSpPr>
            <a:spLocks noGrp="1"/>
          </p:cNvSpPr>
          <p:nvPr>
            <p:ph idx="1"/>
          </p:nvPr>
        </p:nvSpPr>
        <p:spPr>
          <a:xfrm>
            <a:off x="304800" y="1600201"/>
            <a:ext cx="8839200" cy="4191000"/>
          </a:xfrm>
        </p:spPr>
        <p:txBody>
          <a:bodyPr>
            <a:normAutofit fontScale="92500" lnSpcReduction="20000"/>
          </a:bodyPr>
          <a:lstStyle/>
          <a:p>
            <a:pPr marL="0" lvl="0" indent="0">
              <a:buNone/>
            </a:pPr>
            <a:r>
              <a:rPr lang="en-US" b="0" dirty="0">
                <a:solidFill>
                  <a:schemeClr val="tx1"/>
                </a:solidFill>
              </a:rPr>
              <a:t>-- American Academy of Family Physicians (AAFP)      </a:t>
            </a:r>
          </a:p>
          <a:p>
            <a:pPr marL="0" lvl="0" indent="0">
              <a:buNone/>
            </a:pPr>
            <a:r>
              <a:rPr lang="en-US" b="0" dirty="0">
                <a:solidFill>
                  <a:schemeClr val="tx1"/>
                </a:solidFill>
              </a:rPr>
              <a:t>-- American Academy of PAs (AAPA) </a:t>
            </a:r>
          </a:p>
          <a:p>
            <a:pPr marL="0" lvl="0" indent="0">
              <a:buNone/>
            </a:pPr>
            <a:r>
              <a:rPr lang="en-US" b="0" dirty="0">
                <a:solidFill>
                  <a:schemeClr val="tx1"/>
                </a:solidFill>
              </a:rPr>
              <a:t>-- American College of Physicians (ACP) </a:t>
            </a:r>
          </a:p>
          <a:p>
            <a:pPr marL="0" lvl="0" indent="0">
              <a:buNone/>
            </a:pPr>
            <a:r>
              <a:rPr lang="en-US" b="0" dirty="0">
                <a:solidFill>
                  <a:schemeClr val="tx1"/>
                </a:solidFill>
              </a:rPr>
              <a:t>-- American Hospital Association (AHA)	                       </a:t>
            </a:r>
          </a:p>
          <a:p>
            <a:pPr marL="0" lvl="0" indent="0">
              <a:buNone/>
            </a:pPr>
            <a:r>
              <a:rPr lang="en-US" b="0" dirty="0">
                <a:solidFill>
                  <a:schemeClr val="tx1"/>
                </a:solidFill>
              </a:rPr>
              <a:t>-- American Nurses Association (ANA)</a:t>
            </a:r>
          </a:p>
          <a:p>
            <a:pPr marL="0" lvl="0" indent="0">
              <a:buNone/>
            </a:pPr>
            <a:r>
              <a:rPr lang="en-US" b="0" dirty="0">
                <a:solidFill>
                  <a:schemeClr val="tx1"/>
                </a:solidFill>
              </a:rPr>
              <a:t>-- American Pharmacists Association (</a:t>
            </a:r>
            <a:r>
              <a:rPr lang="en-US" b="0" dirty="0" err="1">
                <a:solidFill>
                  <a:schemeClr val="tx1"/>
                </a:solidFill>
              </a:rPr>
              <a:t>APhA</a:t>
            </a:r>
            <a:r>
              <a:rPr lang="en-US" b="0" dirty="0">
                <a:solidFill>
                  <a:schemeClr val="tx1"/>
                </a:solidFill>
              </a:rPr>
              <a:t>)                 </a:t>
            </a:r>
          </a:p>
          <a:p>
            <a:pPr marL="0" lvl="0" indent="0">
              <a:buNone/>
            </a:pPr>
            <a:r>
              <a:rPr lang="en-US" b="0" dirty="0">
                <a:solidFill>
                  <a:schemeClr val="tx1"/>
                </a:solidFill>
              </a:rPr>
              <a:t>-- American Public Health Association (APHA)</a:t>
            </a:r>
          </a:p>
          <a:p>
            <a:pPr marL="0" lvl="0" indent="0">
              <a:buNone/>
            </a:pPr>
            <a:r>
              <a:rPr lang="en-US" b="0" dirty="0">
                <a:solidFill>
                  <a:schemeClr val="tx1"/>
                </a:solidFill>
              </a:rPr>
              <a:t>-- Infectious Diseases Society of America (IDSA)            </a:t>
            </a:r>
          </a:p>
          <a:p>
            <a:pPr marL="0" lvl="0" indent="0">
              <a:buNone/>
            </a:pPr>
            <a:r>
              <a:rPr lang="en-US" b="0" dirty="0">
                <a:solidFill>
                  <a:schemeClr val="tx1"/>
                </a:solidFill>
              </a:rPr>
              <a:t>-- National Foundation for Infectious Diseases (NFID) 			</a:t>
            </a:r>
          </a:p>
          <a:p>
            <a:pPr marL="0" lvl="0" indent="0">
              <a:buNone/>
            </a:pPr>
            <a:r>
              <a:rPr lang="en-US" b="0" dirty="0">
                <a:solidFill>
                  <a:schemeClr val="tx1"/>
                </a:solidFill>
              </a:rPr>
              <a:t>-- National Patient Safety Foundation (NPSF)</a:t>
            </a:r>
          </a:p>
          <a:p>
            <a:pPr marL="0" lvl="0" indent="0">
              <a:buNone/>
            </a:pPr>
            <a:r>
              <a:rPr lang="en-US" b="0" dirty="0">
                <a:solidFill>
                  <a:schemeClr val="tx1"/>
                </a:solidFill>
              </a:rPr>
              <a:t>-- Society for Healthcare Epidemiology of America (SHEA)</a:t>
            </a:r>
          </a:p>
          <a:p>
            <a:pPr marL="0" indent="0">
              <a:buNone/>
            </a:pPr>
            <a:r>
              <a:rPr lang="en-US" b="0" dirty="0">
                <a:solidFill>
                  <a:schemeClr val="tx1"/>
                </a:solidFill>
              </a:rPr>
              <a:t>-- Association for Professionals in Infection Control and Epidemiology (APIC)</a:t>
            </a:r>
          </a:p>
          <a:p>
            <a:endParaRPr lang="en-US" dirty="0"/>
          </a:p>
        </p:txBody>
      </p:sp>
    </p:spTree>
    <p:extLst>
      <p:ext uri="{BB962C8B-B14F-4D97-AF65-F5344CB8AC3E}">
        <p14:creationId xmlns:p14="http://schemas.microsoft.com/office/powerpoint/2010/main" val="2003238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0" dirty="0">
                <a:solidFill>
                  <a:schemeClr val="tx1"/>
                </a:solidFill>
              </a:rPr>
              <a:t>Voluntary measures have generally NOT been successful in raising HCP influenza vaccination coverage to the Healthy People 2020 goal of ≥90% coverage</a:t>
            </a:r>
          </a:p>
          <a:p>
            <a:pPr>
              <a:buFont typeface="Arial" panose="020B0604020202020204" pitchFamily="34" charset="0"/>
              <a:buChar char="•"/>
            </a:pPr>
            <a:endParaRPr lang="en-US" b="0" dirty="0">
              <a:solidFill>
                <a:schemeClr val="tx1"/>
              </a:solidFill>
            </a:endParaRPr>
          </a:p>
          <a:p>
            <a:r>
              <a:rPr lang="en-US" b="0" dirty="0">
                <a:solidFill>
                  <a:schemeClr val="tx1"/>
                </a:solidFill>
              </a:rPr>
              <a:t>In a national survey, the percentage of HCP in LTCFs who were vaccinated (by employer approach to influenza vaccination):</a:t>
            </a:r>
          </a:p>
          <a:p>
            <a:pPr lvl="1">
              <a:buFont typeface="Arial" panose="020B0604020202020204" pitchFamily="34" charset="0"/>
              <a:buChar char="•"/>
            </a:pPr>
            <a:r>
              <a:rPr lang="en-US" sz="2400" dirty="0">
                <a:solidFill>
                  <a:schemeClr val="tx1"/>
                </a:solidFill>
              </a:rPr>
              <a:t>W</a:t>
            </a:r>
            <a:r>
              <a:rPr lang="en-US" sz="2400" b="0" dirty="0">
                <a:solidFill>
                  <a:schemeClr val="tx1"/>
                </a:solidFill>
              </a:rPr>
              <a:t>ork requirement (89%) </a:t>
            </a:r>
          </a:p>
          <a:p>
            <a:pPr lvl="1">
              <a:buFont typeface="Arial" panose="020B0604020202020204" pitchFamily="34" charset="0"/>
              <a:buChar char="•"/>
            </a:pPr>
            <a:r>
              <a:rPr lang="en-US" sz="2400" b="0" dirty="0">
                <a:solidFill>
                  <a:schemeClr val="tx1"/>
                </a:solidFill>
              </a:rPr>
              <a:t>Promoted by employer (vaccine offered on-site &gt;1 day at no cost to HCP), but not required (59%)</a:t>
            </a:r>
          </a:p>
          <a:p>
            <a:pPr lvl="1">
              <a:buFont typeface="Arial" panose="020B0604020202020204" pitchFamily="34" charset="0"/>
              <a:buChar char="•"/>
            </a:pPr>
            <a:r>
              <a:rPr lang="en-US" sz="2400" dirty="0">
                <a:solidFill>
                  <a:schemeClr val="tx1"/>
                </a:solidFill>
              </a:rPr>
              <a:t>No </a:t>
            </a:r>
            <a:r>
              <a:rPr lang="en-US" sz="2400" b="0" dirty="0">
                <a:solidFill>
                  <a:schemeClr val="tx1"/>
                </a:solidFill>
              </a:rPr>
              <a:t>employer requirement or vaccine promotion (</a:t>
            </a:r>
            <a:r>
              <a:rPr lang="en-US" sz="2400" dirty="0">
                <a:solidFill>
                  <a:schemeClr val="tx1"/>
                </a:solidFill>
              </a:rPr>
              <a:t>42</a:t>
            </a:r>
            <a:r>
              <a:rPr lang="en-US" sz="2400" b="0" dirty="0">
                <a:solidFill>
                  <a:schemeClr val="tx1"/>
                </a:solidFill>
              </a:rPr>
              <a:t>%)</a:t>
            </a:r>
          </a:p>
          <a:p>
            <a:endParaRPr lang="en-US" b="0" dirty="0">
              <a:solidFill>
                <a:schemeClr val="tx1"/>
              </a:solidFill>
            </a:endParaRPr>
          </a:p>
        </p:txBody>
      </p:sp>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190500" y="228600"/>
            <a:ext cx="8953500" cy="1143000"/>
          </a:xfrm>
        </p:spPr>
        <p:txBody>
          <a:bodyPr anchor="ctr">
            <a:normAutofit/>
          </a:bodyPr>
          <a:lstStyle/>
          <a:p>
            <a:r>
              <a:rPr lang="en-US" sz="3200" dirty="0">
                <a:solidFill>
                  <a:schemeClr val="bg1"/>
                </a:solidFill>
              </a:rPr>
              <a:t>Why Focus on Influenza Vaccination Requirements?</a:t>
            </a:r>
          </a:p>
        </p:txBody>
      </p:sp>
      <p:sp>
        <p:nvSpPr>
          <p:cNvPr id="7" name="TextBox 6"/>
          <p:cNvSpPr txBox="1"/>
          <p:nvPr/>
        </p:nvSpPr>
        <p:spPr>
          <a:xfrm>
            <a:off x="1987296" y="6273225"/>
            <a:ext cx="7162800" cy="707886"/>
          </a:xfrm>
          <a:prstGeom prst="rect">
            <a:avLst/>
          </a:prstGeom>
          <a:noFill/>
        </p:spPr>
        <p:txBody>
          <a:bodyPr wrap="square" rtlCol="0">
            <a:spAutoFit/>
          </a:bodyPr>
          <a:lstStyle/>
          <a:p>
            <a:pPr marL="109538" lvl="0" indent="-109538"/>
            <a:r>
              <a:rPr lang="en-US" sz="800" dirty="0"/>
              <a:t>1. </a:t>
            </a:r>
            <a:r>
              <a:rPr lang="en-US" sz="800" dirty="0" err="1"/>
              <a:t>Hollmeyer</a:t>
            </a:r>
            <a:r>
              <a:rPr lang="en-US" sz="800" dirty="0"/>
              <a:t> H, Hayden F, Mounts A, Buchholz U. Review: interventions to increase influenza vaccination among healthcare workers in hospitals. Influenza Other </a:t>
            </a:r>
            <a:r>
              <a:rPr lang="en-US" sz="800" dirty="0" err="1"/>
              <a:t>Respir</a:t>
            </a:r>
            <a:r>
              <a:rPr lang="en-US" sz="800" dirty="0"/>
              <a:t> Viruses. 2013;7(4):604-621.</a:t>
            </a:r>
          </a:p>
          <a:p>
            <a:pPr marL="109538" indent="-109538"/>
            <a:r>
              <a:rPr lang="en-US" sz="800" dirty="0"/>
              <a:t>2.  Black CL, Yue X, Ball SW, et al. Influenza Vaccination Coverage Among Health Care Personnel — United States, 2017–18 Influenza Season. </a:t>
            </a:r>
            <a:r>
              <a:rPr lang="en-US" sz="800" i="1" dirty="0"/>
              <a:t>MMWR.</a:t>
            </a:r>
            <a:r>
              <a:rPr lang="en-US" sz="800" dirty="0"/>
              <a:t> 2018; 67(38):1050-4. DOI: </a:t>
            </a:r>
            <a:r>
              <a:rPr lang="en-US" sz="800" dirty="0">
                <a:hlinkClick r:id="rId3"/>
              </a:rPr>
              <a:t>http://dx.doi.org/10.15585/mmwr.mm6738a2</a:t>
            </a:r>
            <a:endParaRPr lang="en-US" sz="800" dirty="0">
              <a:solidFill>
                <a:srgbClr val="FF0000"/>
              </a:solidFill>
            </a:endParaRPr>
          </a:p>
          <a:p>
            <a:endParaRPr lang="en-US" sz="800" dirty="0"/>
          </a:p>
        </p:txBody>
      </p:sp>
    </p:spTree>
    <p:extLst>
      <p:ext uri="{BB962C8B-B14F-4D97-AF65-F5344CB8AC3E}">
        <p14:creationId xmlns:p14="http://schemas.microsoft.com/office/powerpoint/2010/main" val="13339184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557"/>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225"/>
            <a:ext cx="8229600" cy="1143000"/>
          </a:xfrm>
        </p:spPr>
        <p:txBody>
          <a:bodyPr>
            <a:normAutofit/>
          </a:bodyPr>
          <a:lstStyle/>
          <a:p>
            <a:r>
              <a:rPr lang="en-US" sz="3600" dirty="0">
                <a:solidFill>
                  <a:schemeClr val="bg1"/>
                </a:solidFill>
              </a:rPr>
              <a:t>Overview</a:t>
            </a:r>
          </a:p>
        </p:txBody>
      </p:sp>
      <p:sp>
        <p:nvSpPr>
          <p:cNvPr id="3" name="Content Placeholder 2"/>
          <p:cNvSpPr>
            <a:spLocks noGrp="1"/>
          </p:cNvSpPr>
          <p:nvPr>
            <p:ph idx="1"/>
          </p:nvPr>
        </p:nvSpPr>
        <p:spPr>
          <a:xfrm>
            <a:off x="304800" y="1676400"/>
            <a:ext cx="6378086" cy="4720845"/>
          </a:xfrm>
        </p:spPr>
        <p:txBody>
          <a:bodyPr>
            <a:normAutofit fontScale="92500"/>
          </a:bodyPr>
          <a:lstStyle/>
          <a:p>
            <a:r>
              <a:rPr lang="en-US" sz="2600" b="0" dirty="0">
                <a:solidFill>
                  <a:schemeClr val="tx1"/>
                </a:solidFill>
              </a:rPr>
              <a:t>Background on seasonal flu and flu vaccine</a:t>
            </a:r>
          </a:p>
          <a:p>
            <a:pPr lvl="1"/>
            <a:r>
              <a:rPr lang="en-US" sz="2600" b="0" dirty="0">
                <a:solidFill>
                  <a:schemeClr val="tx1"/>
                </a:solidFill>
              </a:rPr>
              <a:t>Flu in post-acute and long-term care facilities </a:t>
            </a:r>
            <a:r>
              <a:rPr lang="en-US" sz="2600" dirty="0">
                <a:solidFill>
                  <a:schemeClr val="tx1"/>
                </a:solidFill>
              </a:rPr>
              <a:t>(LTCFs)</a:t>
            </a:r>
            <a:endParaRPr lang="en-US" sz="2600" b="0" dirty="0">
              <a:solidFill>
                <a:schemeClr val="tx1"/>
              </a:solidFill>
            </a:endParaRPr>
          </a:p>
          <a:p>
            <a:r>
              <a:rPr lang="en-US" sz="2600" b="0" dirty="0">
                <a:solidFill>
                  <a:schemeClr val="tx1"/>
                </a:solidFill>
              </a:rPr>
              <a:t>Low flu vaccination coverage of health care personnel (HCP) in post-acute and LTCFs</a:t>
            </a:r>
          </a:p>
          <a:p>
            <a:r>
              <a:rPr lang="en-US" sz="2600" b="0" dirty="0">
                <a:solidFill>
                  <a:schemeClr val="tx1"/>
                </a:solidFill>
              </a:rPr>
              <a:t>Strategies for improving HCP influenza vaccination coverage in post-acute and LTCFs</a:t>
            </a:r>
          </a:p>
          <a:p>
            <a:pPr lvl="1"/>
            <a:r>
              <a:rPr lang="en-US" sz="2600" dirty="0">
                <a:solidFill>
                  <a:schemeClr val="tx1"/>
                </a:solidFill>
              </a:rPr>
              <a:t>Vaccination requirement policies</a:t>
            </a:r>
          </a:p>
          <a:p>
            <a:r>
              <a:rPr lang="en-US" sz="2600" b="0" dirty="0">
                <a:solidFill>
                  <a:schemeClr val="tx1"/>
                </a:solidFill>
              </a:rPr>
              <a:t>Resources available to assist with implementing vaccination requirement policies</a:t>
            </a:r>
          </a:p>
          <a:p>
            <a:endParaRPr lang="en-US" sz="2800" b="0" dirty="0">
              <a:solidFill>
                <a:schemeClr val="tx1"/>
              </a:solidFill>
            </a:endParaRPr>
          </a:p>
          <a:p>
            <a:endParaRPr lang="en-US" sz="2800" b="0" dirty="0">
              <a:solidFill>
                <a:schemeClr val="tx1"/>
              </a:solidFill>
            </a:endParaRPr>
          </a:p>
          <a:p>
            <a:endParaRPr lang="en-US" sz="2800" b="0" dirty="0">
              <a:solidFill>
                <a:schemeClr val="tx1"/>
              </a:solidFill>
            </a:endParaRPr>
          </a:p>
          <a:p>
            <a:pPr lvl="1"/>
            <a:endParaRPr lang="en-US" sz="2800" dirty="0">
              <a:solidFill>
                <a:schemeClr val="tx1"/>
              </a:solidFill>
            </a:endParaRPr>
          </a:p>
          <a:p>
            <a:pPr lvl="1"/>
            <a:endParaRPr lang="en-US" sz="2800" dirty="0">
              <a:solidFill>
                <a:schemeClr val="tx1"/>
              </a:solidFill>
            </a:endParaRPr>
          </a:p>
          <a:p>
            <a:pPr lvl="1"/>
            <a:endParaRPr lang="en-US" sz="2800"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981200"/>
            <a:ext cx="2540000" cy="3175000"/>
          </a:xfrm>
          <a:prstGeom prst="rect">
            <a:avLst/>
          </a:prstGeom>
        </p:spPr>
      </p:pic>
      <p:sp>
        <p:nvSpPr>
          <p:cNvPr id="11" name="Rectangle 10"/>
          <p:cNvSpPr/>
          <p:nvPr/>
        </p:nvSpPr>
        <p:spPr>
          <a:xfrm>
            <a:off x="6400498" y="5156200"/>
            <a:ext cx="4572000" cy="230832"/>
          </a:xfrm>
          <a:prstGeom prst="rect">
            <a:avLst/>
          </a:prstGeom>
        </p:spPr>
        <p:txBody>
          <a:bodyPr>
            <a:spAutoFit/>
          </a:bodyPr>
          <a:lstStyle/>
          <a:p>
            <a:r>
              <a:rPr lang="en-US" sz="900" dirty="0">
                <a:hlinkClick r:id="rId4"/>
              </a:rPr>
              <a:t>https://www.cdc.gov/</a:t>
            </a:r>
            <a:r>
              <a:rPr lang="en-US" sz="900" dirty="0"/>
              <a:t> </a:t>
            </a:r>
          </a:p>
        </p:txBody>
      </p:sp>
    </p:spTree>
    <p:extLst>
      <p:ext uri="{BB962C8B-B14F-4D97-AF65-F5344CB8AC3E}">
        <p14:creationId xmlns:p14="http://schemas.microsoft.com/office/powerpoint/2010/main" val="35295807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143000"/>
          </a:xfrm>
        </p:spPr>
        <p:txBody>
          <a:bodyPr anchor="ctr">
            <a:normAutofit fontScale="90000"/>
          </a:bodyPr>
          <a:lstStyle/>
          <a:p>
            <a:r>
              <a:rPr lang="en-US" sz="3200" dirty="0">
                <a:solidFill>
                  <a:schemeClr val="bg1"/>
                </a:solidFill>
              </a:rPr>
              <a:t>NAIIS Guidance Document for Developing a Vaccination Requirement for HCP in Post- Acute and LTCFs</a:t>
            </a:r>
          </a:p>
        </p:txBody>
      </p:sp>
      <p:sp>
        <p:nvSpPr>
          <p:cNvPr id="3" name="Content Placeholder 2"/>
          <p:cNvSpPr>
            <a:spLocks noGrp="1"/>
          </p:cNvSpPr>
          <p:nvPr>
            <p:ph idx="1"/>
          </p:nvPr>
        </p:nvSpPr>
        <p:spPr>
          <a:xfrm>
            <a:off x="457200" y="1371600"/>
            <a:ext cx="8382000" cy="4572000"/>
          </a:xfrm>
        </p:spPr>
        <p:txBody>
          <a:bodyPr>
            <a:normAutofit/>
          </a:bodyPr>
          <a:lstStyle/>
          <a:p>
            <a:endParaRPr lang="en-US" dirty="0">
              <a:solidFill>
                <a:schemeClr val="tx1"/>
              </a:solidFill>
            </a:endParaRPr>
          </a:p>
          <a:p>
            <a:endParaRPr lang="en-US" dirty="0">
              <a:solidFill>
                <a:schemeClr val="tx1"/>
              </a:solidFill>
            </a:endParaRPr>
          </a:p>
        </p:txBody>
      </p:sp>
      <p:sp>
        <p:nvSpPr>
          <p:cNvPr id="4"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E903C6-2233-4088-A5D7-59A91790C925}" type="slidenum">
              <a:rPr lang="en-US" smtClean="0">
                <a:solidFill>
                  <a:schemeClr val="bg1">
                    <a:lumMod val="50000"/>
                  </a:schemeClr>
                </a:solidFill>
              </a:rPr>
              <a:pPr/>
              <a:t>20</a:t>
            </a:fld>
            <a:endParaRPr lang="en-US" dirty="0">
              <a:solidFill>
                <a:schemeClr val="bg1">
                  <a:lumMod val="50000"/>
                </a:schemeClr>
              </a:solidFill>
            </a:endParaRPr>
          </a:p>
        </p:txBody>
      </p:sp>
      <p:sp>
        <p:nvSpPr>
          <p:cNvPr id="7" name="TextBox 6"/>
          <p:cNvSpPr txBox="1"/>
          <p:nvPr/>
        </p:nvSpPr>
        <p:spPr>
          <a:xfrm>
            <a:off x="3699190" y="1638490"/>
            <a:ext cx="5257800" cy="4431983"/>
          </a:xfrm>
          <a:prstGeom prst="rect">
            <a:avLst/>
          </a:prstGeom>
          <a:noFill/>
        </p:spPr>
        <p:txBody>
          <a:bodyPr wrap="square" rtlCol="0">
            <a:spAutoFit/>
          </a:bodyPr>
          <a:lstStyle/>
          <a:p>
            <a:r>
              <a:rPr lang="en-US" sz="2400" b="1" u="sng" dirty="0">
                <a:latin typeface="Calibri" panose="020F0502020204030204" pitchFamily="34" charset="0"/>
                <a:cs typeface="Calibri" panose="020F0502020204030204" pitchFamily="34" charset="0"/>
              </a:rPr>
              <a:t>Purpose of document</a:t>
            </a:r>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To provide guidance and information for developing an influenza vaccination requirement policy HCP in post-acute and LTCFs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Provides a framework for major areas that should be considered when adopting an influenza vaccination requirement policy</a:t>
            </a:r>
          </a:p>
          <a:p>
            <a:endParaRPr lang="en-US" dirty="0">
              <a:latin typeface="Calibri" panose="020F0502020204030204" pitchFamily="34" charset="0"/>
            </a:endParaRPr>
          </a:p>
        </p:txBody>
      </p:sp>
      <p:sp>
        <p:nvSpPr>
          <p:cNvPr id="6" name="TextBox 5"/>
          <p:cNvSpPr txBox="1"/>
          <p:nvPr/>
        </p:nvSpPr>
        <p:spPr>
          <a:xfrm>
            <a:off x="2223516" y="6014197"/>
            <a:ext cx="6920484" cy="646331"/>
          </a:xfrm>
          <a:prstGeom prst="rect">
            <a:avLst/>
          </a:prstGeom>
          <a:noFill/>
        </p:spPr>
        <p:txBody>
          <a:bodyPr wrap="square" rtlCol="0">
            <a:spAutoFit/>
          </a:bodyPr>
          <a:lstStyle/>
          <a:p>
            <a:r>
              <a:rPr lang="en-US" u="sng" dirty="0">
                <a:hlinkClick r:id="rId3"/>
              </a:rPr>
              <a:t>www.izsummitpartners.org/guidance-for-developing-a-flu-vax-reqt-policy-for-hcp-in-post-acute-and-ltcf</a:t>
            </a:r>
            <a:endParaRPr lang="en-US" dirty="0"/>
          </a:p>
        </p:txBody>
      </p:sp>
      <p:pic>
        <p:nvPicPr>
          <p:cNvPr id="9" name="Picture 8"/>
          <p:cNvPicPr>
            <a:picLocks noChangeAspect="1"/>
          </p:cNvPicPr>
          <p:nvPr/>
        </p:nvPicPr>
        <p:blipFill>
          <a:blip r:embed="rId4"/>
          <a:stretch>
            <a:fillRect/>
          </a:stretch>
        </p:blipFill>
        <p:spPr>
          <a:xfrm>
            <a:off x="149817" y="1398265"/>
            <a:ext cx="3549990" cy="4518669"/>
          </a:xfrm>
          <a:prstGeom prst="rect">
            <a:avLst/>
          </a:prstGeom>
          <a:ln>
            <a:solidFill>
              <a:schemeClr val="tx1"/>
            </a:solidFill>
          </a:ln>
        </p:spPr>
      </p:pic>
    </p:spTree>
    <p:extLst>
      <p:ext uri="{BB962C8B-B14F-4D97-AF65-F5344CB8AC3E}">
        <p14:creationId xmlns:p14="http://schemas.microsoft.com/office/powerpoint/2010/main" val="22172622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0" y="-89916"/>
            <a:ext cx="8229600" cy="1143000"/>
          </a:xfrm>
        </p:spPr>
        <p:txBody>
          <a:bodyPr>
            <a:normAutofit fontScale="90000"/>
          </a:bodyPr>
          <a:lstStyle/>
          <a:p>
            <a:r>
              <a:rPr lang="en-US" sz="3600" dirty="0">
                <a:solidFill>
                  <a:schemeClr val="bg1"/>
                </a:solidFill>
              </a:rPr>
              <a:t>NAIIS Guidance Document for Implementing Influenza Vaccination Requirement for HCP</a:t>
            </a:r>
          </a:p>
        </p:txBody>
      </p:sp>
      <p:sp>
        <p:nvSpPr>
          <p:cNvPr id="3" name="Content Placeholder 2"/>
          <p:cNvSpPr>
            <a:spLocks noGrp="1"/>
          </p:cNvSpPr>
          <p:nvPr>
            <p:ph idx="1"/>
          </p:nvPr>
        </p:nvSpPr>
        <p:spPr/>
        <p:txBody>
          <a:bodyPr/>
          <a:lstStyle/>
          <a:p>
            <a:pPr marL="0" indent="0">
              <a:buNone/>
            </a:pPr>
            <a:r>
              <a:rPr lang="en-US" b="0" dirty="0">
                <a:solidFill>
                  <a:schemeClr val="tx1"/>
                </a:solidFill>
              </a:rPr>
              <a:t>Includes sections (in modular format) on: </a:t>
            </a:r>
          </a:p>
          <a:p>
            <a:r>
              <a:rPr lang="en-US" b="0" dirty="0">
                <a:solidFill>
                  <a:schemeClr val="tx1"/>
                </a:solidFill>
              </a:rPr>
              <a:t>Rationale and supporting evidence for HCP vaccination</a:t>
            </a:r>
          </a:p>
          <a:p>
            <a:r>
              <a:rPr lang="en-US" b="0" dirty="0">
                <a:solidFill>
                  <a:schemeClr val="tx1"/>
                </a:solidFill>
              </a:rPr>
              <a:t>Implementing a vaccination requirement policy</a:t>
            </a:r>
          </a:p>
          <a:p>
            <a:r>
              <a:rPr lang="en-US" b="0" dirty="0">
                <a:solidFill>
                  <a:schemeClr val="tx1"/>
                </a:solidFill>
              </a:rPr>
              <a:t>Employee engagement</a:t>
            </a:r>
          </a:p>
          <a:p>
            <a:r>
              <a:rPr lang="en-US" b="0" dirty="0">
                <a:solidFill>
                  <a:schemeClr val="tx1"/>
                </a:solidFill>
              </a:rPr>
              <a:t>Ethical considerations </a:t>
            </a:r>
          </a:p>
          <a:p>
            <a:r>
              <a:rPr lang="en-US" b="0" dirty="0">
                <a:solidFill>
                  <a:schemeClr val="tx1"/>
                </a:solidFill>
              </a:rPr>
              <a:t>Resources</a:t>
            </a:r>
          </a:p>
          <a:p>
            <a:r>
              <a:rPr lang="en-US" b="0" dirty="0">
                <a:solidFill>
                  <a:schemeClr val="tx1"/>
                </a:solidFill>
              </a:rPr>
              <a:t>FAQs</a:t>
            </a:r>
          </a:p>
          <a:p>
            <a:r>
              <a:rPr lang="en-US" b="0" dirty="0">
                <a:solidFill>
                  <a:schemeClr val="tx1"/>
                </a:solidFill>
              </a:rPr>
              <a:t>Sample Policy</a:t>
            </a:r>
          </a:p>
          <a:p>
            <a:r>
              <a:rPr lang="en-US" b="0" dirty="0">
                <a:solidFill>
                  <a:schemeClr val="tx1"/>
                </a:solidFill>
              </a:rPr>
              <a:t>Sample Exemption Form</a:t>
            </a:r>
          </a:p>
        </p:txBody>
      </p:sp>
      <p:sp>
        <p:nvSpPr>
          <p:cNvPr id="6" name="Text Placeholder 5"/>
          <p:cNvSpPr txBox="1">
            <a:spLocks noGrp="1"/>
          </p:cNvSpPr>
          <p:nvPr>
            <p:ph type="body" sz="quarter" idx="11"/>
          </p:nvPr>
        </p:nvSpPr>
        <p:spPr>
          <a:xfrm>
            <a:off x="2133600" y="6071969"/>
            <a:ext cx="6705600" cy="646331"/>
          </a:xfrm>
          <a:prstGeom prst="rect">
            <a:avLst/>
          </a:prstGeom>
          <a:noFill/>
        </p:spPr>
        <p:txBody>
          <a:bodyPr wrap="square" rtlCol="0">
            <a:spAutoFit/>
          </a:bodyPr>
          <a:lstStyle/>
          <a:p>
            <a:r>
              <a:rPr lang="en-US" sz="1800" u="sng" dirty="0">
                <a:hlinkClick r:id="rId3"/>
              </a:rPr>
              <a:t>www.izsummitpartners.org/guidance-for-developing-a-flu-vax-reqt-policy-for-hcp-in-post-acute-and-ltcf</a:t>
            </a:r>
            <a:endParaRPr lang="en-US" sz="1800" dirty="0"/>
          </a:p>
        </p:txBody>
      </p:sp>
    </p:spTree>
    <p:extLst>
      <p:ext uri="{BB962C8B-B14F-4D97-AF65-F5344CB8AC3E}">
        <p14:creationId xmlns:p14="http://schemas.microsoft.com/office/powerpoint/2010/main" val="28621415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204952"/>
            <a:ext cx="8229600" cy="1143000"/>
          </a:xfrm>
        </p:spPr>
        <p:txBody>
          <a:bodyPr>
            <a:normAutofit/>
          </a:bodyPr>
          <a:lstStyle/>
          <a:p>
            <a:r>
              <a:rPr lang="en-US" sz="3200" dirty="0">
                <a:solidFill>
                  <a:schemeClr val="bg1"/>
                </a:solidFill>
              </a:rPr>
              <a:t>1-Page Checklist for Implementing an Employee Influenza Vaccination Policy</a:t>
            </a:r>
          </a:p>
        </p:txBody>
      </p:sp>
      <p:pic>
        <p:nvPicPr>
          <p:cNvPr id="7" name="Picture 6"/>
          <p:cNvPicPr>
            <a:picLocks noChangeAspect="1"/>
          </p:cNvPicPr>
          <p:nvPr/>
        </p:nvPicPr>
        <p:blipFill>
          <a:blip r:embed="rId2"/>
          <a:stretch>
            <a:fillRect/>
          </a:stretch>
        </p:blipFill>
        <p:spPr>
          <a:xfrm>
            <a:off x="2249668" y="938048"/>
            <a:ext cx="4608332" cy="5953384"/>
          </a:xfrm>
          <a:prstGeom prst="rect">
            <a:avLst/>
          </a:prstGeom>
          <a:ln>
            <a:solidFill>
              <a:schemeClr val="tx1"/>
            </a:solidFill>
          </a:ln>
        </p:spPr>
      </p:pic>
      <p:sp>
        <p:nvSpPr>
          <p:cNvPr id="8" name="Rectangle 7"/>
          <p:cNvSpPr/>
          <p:nvPr/>
        </p:nvSpPr>
        <p:spPr>
          <a:xfrm>
            <a:off x="6954134" y="2971800"/>
            <a:ext cx="2093732" cy="1477328"/>
          </a:xfrm>
          <a:prstGeom prst="rect">
            <a:avLst/>
          </a:prstGeom>
        </p:spPr>
        <p:txBody>
          <a:bodyPr wrap="square">
            <a:spAutoFit/>
          </a:bodyPr>
          <a:lstStyle/>
          <a:p>
            <a:r>
              <a:rPr lang="en-US" u="sng" dirty="0">
                <a:hlinkClick r:id="rId3"/>
              </a:rPr>
              <a:t>www.izsummitpartners.org/step-by-step-for-flu-vax-reqt-for-hcp-in-post-acute-and-ltcf</a:t>
            </a:r>
            <a:endParaRPr lang="en-US" dirty="0"/>
          </a:p>
        </p:txBody>
      </p:sp>
    </p:spTree>
    <p:extLst>
      <p:ext uri="{BB962C8B-B14F-4D97-AF65-F5344CB8AC3E}">
        <p14:creationId xmlns:p14="http://schemas.microsoft.com/office/powerpoint/2010/main" val="19575867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67440"/>
            <a:ext cx="8229600" cy="646960"/>
          </a:xfrm>
        </p:spPr>
        <p:txBody>
          <a:bodyPr>
            <a:noAutofit/>
          </a:bodyPr>
          <a:lstStyle/>
          <a:p>
            <a:r>
              <a:rPr lang="en-US" sz="3200" dirty="0">
                <a:solidFill>
                  <a:schemeClr val="bg1"/>
                </a:solidFill>
              </a:rPr>
              <a:t>FAQs for Implementing Employee Influenza Vaccination Policies</a:t>
            </a:r>
          </a:p>
        </p:txBody>
      </p:sp>
      <p:pic>
        <p:nvPicPr>
          <p:cNvPr id="6" name="Picture 5"/>
          <p:cNvPicPr>
            <a:picLocks noChangeAspect="1"/>
          </p:cNvPicPr>
          <p:nvPr/>
        </p:nvPicPr>
        <p:blipFill>
          <a:blip r:embed="rId2"/>
          <a:stretch>
            <a:fillRect/>
          </a:stretch>
        </p:blipFill>
        <p:spPr>
          <a:xfrm>
            <a:off x="2277035" y="878541"/>
            <a:ext cx="4343400" cy="5807468"/>
          </a:xfrm>
          <a:prstGeom prst="rect">
            <a:avLst/>
          </a:prstGeom>
          <a:ln>
            <a:solidFill>
              <a:schemeClr val="tx1"/>
            </a:solidFill>
          </a:ln>
        </p:spPr>
      </p:pic>
      <p:sp>
        <p:nvSpPr>
          <p:cNvPr id="7" name="Rectangle 6"/>
          <p:cNvSpPr/>
          <p:nvPr/>
        </p:nvSpPr>
        <p:spPr>
          <a:xfrm>
            <a:off x="6653388" y="3048000"/>
            <a:ext cx="2519082" cy="1477328"/>
          </a:xfrm>
          <a:prstGeom prst="rect">
            <a:avLst/>
          </a:prstGeom>
        </p:spPr>
        <p:txBody>
          <a:bodyPr wrap="square">
            <a:spAutoFit/>
          </a:bodyPr>
          <a:lstStyle/>
          <a:p>
            <a:r>
              <a:rPr lang="en-US" u="sng" dirty="0">
                <a:hlinkClick r:id="rId3"/>
              </a:rPr>
              <a:t>www.izsummitpartners.org/faqs-for-implementing-flu-vax-policy-in-post-acute-and-ltcf</a:t>
            </a:r>
            <a:endParaRPr lang="en-US" dirty="0"/>
          </a:p>
        </p:txBody>
      </p:sp>
    </p:spTree>
    <p:extLst>
      <p:ext uri="{BB962C8B-B14F-4D97-AF65-F5344CB8AC3E}">
        <p14:creationId xmlns:p14="http://schemas.microsoft.com/office/powerpoint/2010/main" val="25962210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38600" y="1404097"/>
            <a:ext cx="4486275" cy="5453903"/>
          </a:xfrm>
          <a:prstGeom prst="rect">
            <a:avLst/>
          </a:prstGeom>
          <a:ln>
            <a:solidFill>
              <a:schemeClr val="tx1"/>
            </a:solidFill>
          </a:ln>
        </p:spPr>
      </p:pic>
      <p:sp>
        <p:nvSpPr>
          <p:cNvPr id="6" name="Rectangle 5"/>
          <p:cNvSpPr/>
          <p:nvPr/>
        </p:nvSpPr>
        <p:spPr>
          <a:xfrm>
            <a:off x="27709"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4909" y="67842"/>
            <a:ext cx="8229600" cy="792162"/>
          </a:xfrm>
        </p:spPr>
        <p:txBody>
          <a:bodyPr/>
          <a:lstStyle/>
          <a:p>
            <a:r>
              <a:rPr lang="en-US" dirty="0">
                <a:solidFill>
                  <a:schemeClr val="bg1"/>
                </a:solidFill>
              </a:rPr>
              <a:t>Landing Page for All of These Resources</a:t>
            </a:r>
          </a:p>
        </p:txBody>
      </p:sp>
      <p:sp>
        <p:nvSpPr>
          <p:cNvPr id="7" name="Rectangle 6"/>
          <p:cNvSpPr/>
          <p:nvPr/>
        </p:nvSpPr>
        <p:spPr>
          <a:xfrm>
            <a:off x="27708" y="2286000"/>
            <a:ext cx="3934691" cy="1754326"/>
          </a:xfrm>
          <a:prstGeom prst="rect">
            <a:avLst/>
          </a:prstGeom>
        </p:spPr>
        <p:txBody>
          <a:bodyPr wrap="square">
            <a:spAutoFit/>
          </a:bodyPr>
          <a:lstStyle/>
          <a:p>
            <a:endParaRPr lang="en-US" dirty="0">
              <a:hlinkClick r:id="rId3"/>
            </a:endParaRPr>
          </a:p>
          <a:p>
            <a:endParaRPr lang="en-US" dirty="0">
              <a:hlinkClick r:id="rId3"/>
            </a:endParaRPr>
          </a:p>
          <a:p>
            <a:endParaRPr lang="en-US" dirty="0">
              <a:hlinkClick r:id="rId3"/>
            </a:endParaRPr>
          </a:p>
          <a:p>
            <a:r>
              <a:rPr lang="en-US" dirty="0">
                <a:hlinkClick r:id="rId3"/>
              </a:rPr>
              <a:t>https://www.izsummitpartners.org/naiis-workgroups/influenza-workgroup/tools-for-ltcf/</a:t>
            </a:r>
            <a:r>
              <a:rPr lang="en-US" dirty="0"/>
              <a:t> </a:t>
            </a:r>
          </a:p>
        </p:txBody>
      </p:sp>
    </p:spTree>
    <p:extLst>
      <p:ext uri="{BB962C8B-B14F-4D97-AF65-F5344CB8AC3E}">
        <p14:creationId xmlns:p14="http://schemas.microsoft.com/office/powerpoint/2010/main" val="196463786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3776" y="76200"/>
            <a:ext cx="8229600" cy="1143000"/>
          </a:xfrm>
        </p:spPr>
        <p:txBody>
          <a:bodyPr>
            <a:normAutofit/>
          </a:bodyPr>
          <a:lstStyle/>
          <a:p>
            <a:r>
              <a:rPr lang="en-US" sz="3200" dirty="0">
                <a:solidFill>
                  <a:schemeClr val="bg1"/>
                </a:solidFill>
              </a:rPr>
              <a:t>Immunization Action Coalition and AMDA</a:t>
            </a:r>
            <a:br>
              <a:rPr lang="en-US" sz="3200" dirty="0">
                <a:solidFill>
                  <a:schemeClr val="bg1"/>
                </a:solidFill>
              </a:rPr>
            </a:br>
            <a:r>
              <a:rPr lang="en-US" sz="3200" dirty="0">
                <a:solidFill>
                  <a:schemeClr val="bg1"/>
                </a:solidFill>
              </a:rPr>
              <a:t> Influenza Vaccination Honor Roll</a:t>
            </a:r>
          </a:p>
        </p:txBody>
      </p:sp>
      <p:sp>
        <p:nvSpPr>
          <p:cNvPr id="3" name="Content Placeholder 2"/>
          <p:cNvSpPr>
            <a:spLocks noGrp="1"/>
          </p:cNvSpPr>
          <p:nvPr>
            <p:ph idx="1"/>
          </p:nvPr>
        </p:nvSpPr>
        <p:spPr>
          <a:xfrm>
            <a:off x="524256" y="1495954"/>
            <a:ext cx="8229600" cy="4191000"/>
          </a:xfrm>
        </p:spPr>
        <p:txBody>
          <a:bodyPr>
            <a:normAutofit/>
          </a:bodyPr>
          <a:lstStyle/>
          <a:p>
            <a:r>
              <a:rPr lang="en-US" b="0" dirty="0">
                <a:solidFill>
                  <a:schemeClr val="tx1"/>
                </a:solidFill>
              </a:rPr>
              <a:t>The Immunization Action Coalition and AMDA recognize facilities that have influenza vaccination mandates for HCP</a:t>
            </a:r>
          </a:p>
          <a:p>
            <a:endParaRPr lang="en-US" sz="1200" b="0" dirty="0">
              <a:solidFill>
                <a:schemeClr val="tx1"/>
              </a:solidFill>
            </a:endParaRPr>
          </a:p>
          <a:p>
            <a:r>
              <a:rPr lang="en-US" b="0" dirty="0">
                <a:solidFill>
                  <a:schemeClr val="tx1"/>
                </a:solidFill>
              </a:rPr>
              <a:t>To be included in this honor roll, a facility’s mandate must require influenza vaccination for employees and must include serious measures to prevent transmission of influenza from unvaccinated workers to patients/residents (e.g., mask requirement or reassignment to non-patient-care duties)</a:t>
            </a:r>
          </a:p>
          <a:p>
            <a:endParaRPr lang="en-US" sz="1200" b="0" dirty="0">
              <a:solidFill>
                <a:schemeClr val="tx1"/>
              </a:solidFill>
            </a:endParaRPr>
          </a:p>
          <a:p>
            <a:r>
              <a:rPr lang="en-US" b="0" dirty="0">
                <a:solidFill>
                  <a:schemeClr val="tx1"/>
                </a:solidFill>
              </a:rPr>
              <a:t>As of 2/21/2019, </a:t>
            </a:r>
            <a:r>
              <a:rPr lang="en-US" b="0" u="sng" dirty="0">
                <a:solidFill>
                  <a:schemeClr val="tx1"/>
                </a:solidFill>
              </a:rPr>
              <a:t>only 23 post-acute and LTCF</a:t>
            </a:r>
            <a:r>
              <a:rPr lang="en-US" b="0" dirty="0">
                <a:solidFill>
                  <a:schemeClr val="tx1"/>
                </a:solidFill>
              </a:rPr>
              <a:t> recognized on the honor roll</a:t>
            </a:r>
          </a:p>
        </p:txBody>
      </p:sp>
      <p:sp>
        <p:nvSpPr>
          <p:cNvPr id="4" name="Text Placeholder 3"/>
          <p:cNvSpPr>
            <a:spLocks noGrp="1"/>
          </p:cNvSpPr>
          <p:nvPr>
            <p:ph type="body" sz="quarter" idx="11"/>
          </p:nvPr>
        </p:nvSpPr>
        <p:spPr>
          <a:xfrm>
            <a:off x="2156012" y="6239435"/>
            <a:ext cx="4495800" cy="609600"/>
          </a:xfrm>
        </p:spPr>
        <p:txBody>
          <a:bodyPr/>
          <a:lstStyle/>
          <a:p>
            <a:r>
              <a:rPr lang="en-US" dirty="0">
                <a:hlinkClick r:id="rId3"/>
              </a:rPr>
              <a:t>http://www.immunize.org/honor-roll/influenza-mandates/ltc.asp</a:t>
            </a:r>
            <a:r>
              <a:rPr lang="en-US" dirty="0"/>
              <a:t> </a:t>
            </a:r>
          </a:p>
        </p:txBody>
      </p:sp>
      <p:pic>
        <p:nvPicPr>
          <p:cNvPr id="6" name="Picture 5"/>
          <p:cNvPicPr>
            <a:picLocks noChangeAspect="1"/>
          </p:cNvPicPr>
          <p:nvPr/>
        </p:nvPicPr>
        <p:blipFill>
          <a:blip r:embed="rId4"/>
          <a:stretch>
            <a:fillRect/>
          </a:stretch>
        </p:blipFill>
        <p:spPr>
          <a:xfrm>
            <a:off x="2156012" y="5422974"/>
            <a:ext cx="5226558" cy="1145851"/>
          </a:xfrm>
          <a:prstGeom prst="rect">
            <a:avLst/>
          </a:prstGeom>
          <a:ln w="25400">
            <a:solidFill>
              <a:schemeClr val="tx1"/>
            </a:solidFill>
          </a:ln>
        </p:spPr>
      </p:pic>
    </p:spTree>
    <p:extLst>
      <p:ext uri="{BB962C8B-B14F-4D97-AF65-F5344CB8AC3E}">
        <p14:creationId xmlns:p14="http://schemas.microsoft.com/office/powerpoint/2010/main" val="8870232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lnSpcReduction="10000"/>
          </a:bodyPr>
          <a:lstStyle/>
          <a:p>
            <a:pPr fontAlgn="base">
              <a:buClrTx/>
            </a:pPr>
            <a:r>
              <a:rPr lang="en-US" sz="2400" dirty="0">
                <a:solidFill>
                  <a:schemeClr val="tx1"/>
                </a:solidFill>
              </a:rPr>
              <a:t>Satellite, temporary, and off-site vaccination clinics (including workplace clinics) play an important role in improving vaccination coverage rates</a:t>
            </a:r>
          </a:p>
          <a:p>
            <a:pPr fontAlgn="base">
              <a:buClrTx/>
            </a:pPr>
            <a:endParaRPr lang="en-US" sz="2400" dirty="0">
              <a:solidFill>
                <a:schemeClr val="tx1"/>
              </a:solidFill>
            </a:endParaRPr>
          </a:p>
          <a:p>
            <a:pPr fontAlgn="base">
              <a:buClrTx/>
            </a:pPr>
            <a:r>
              <a:rPr lang="en-US" sz="2400" dirty="0">
                <a:solidFill>
                  <a:schemeClr val="tx1"/>
                </a:solidFill>
              </a:rPr>
              <a:t>17% of adults in the U.S. receive their influenza vaccination at their workplace</a:t>
            </a:r>
          </a:p>
          <a:p>
            <a:pPr fontAlgn="base">
              <a:buClrTx/>
            </a:pPr>
            <a:endParaRPr lang="en-US" sz="2400" dirty="0">
              <a:solidFill>
                <a:schemeClr val="tx1"/>
              </a:solidFill>
            </a:endParaRPr>
          </a:p>
          <a:p>
            <a:pPr fontAlgn="base">
              <a:buClrTx/>
            </a:pPr>
            <a:r>
              <a:rPr lang="en-US" sz="2400" dirty="0">
                <a:solidFill>
                  <a:schemeClr val="tx1"/>
                </a:solidFill>
              </a:rPr>
              <a:t>Vaccination clinics held in non-traditional settings may lead to unsafe environments, vaccine temperature excursions, and vaccine administration errors</a:t>
            </a:r>
          </a:p>
          <a:p>
            <a:pPr lvl="1" fontAlgn="base">
              <a:buClrTx/>
            </a:pPr>
            <a:r>
              <a:rPr lang="en-US" sz="2400" dirty="0">
                <a:solidFill>
                  <a:schemeClr val="tx1"/>
                </a:solidFill>
              </a:rPr>
              <a:t>Includes vaccination clinics for HCP in hallways, classrooms, cafeterias, etc.  </a:t>
            </a:r>
          </a:p>
          <a:p>
            <a:pPr fontAlgn="base">
              <a:buClrTx/>
            </a:pPr>
            <a:endParaRPr lang="en-US" dirty="0">
              <a:solidFill>
                <a:srgbClr val="000000"/>
              </a:solidFill>
            </a:endParaRPr>
          </a:p>
          <a:p>
            <a:pPr>
              <a:buClrTx/>
              <a:tabLst>
                <a:tab pos="566738" algn="l"/>
              </a:tabLst>
            </a:pPr>
            <a:endParaRPr lang="en-US" dirty="0"/>
          </a:p>
        </p:txBody>
      </p:sp>
      <p:sp>
        <p:nvSpPr>
          <p:cNvPr id="4" name="Title 3"/>
          <p:cNvSpPr>
            <a:spLocks noGrp="1"/>
          </p:cNvSpPr>
          <p:nvPr>
            <p:ph type="title"/>
          </p:nvPr>
        </p:nvSpPr>
        <p:spPr>
          <a:xfrm>
            <a:off x="0" y="1"/>
            <a:ext cx="91440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bg1"/>
                </a:solidFill>
              </a:rPr>
              <a:t>Influenza Vaccination Clinics in Non-Traditional Settings</a:t>
            </a:r>
          </a:p>
        </p:txBody>
      </p:sp>
      <p:sp>
        <p:nvSpPr>
          <p:cNvPr id="2" name="TextBox 1"/>
          <p:cNvSpPr txBox="1"/>
          <p:nvPr/>
        </p:nvSpPr>
        <p:spPr>
          <a:xfrm>
            <a:off x="2057400" y="6587395"/>
            <a:ext cx="4419600" cy="246221"/>
          </a:xfrm>
          <a:prstGeom prst="rect">
            <a:avLst/>
          </a:prstGeom>
          <a:noFill/>
        </p:spPr>
        <p:txBody>
          <a:bodyPr wrap="square" rtlCol="0">
            <a:spAutoFit/>
          </a:bodyPr>
          <a:lstStyle/>
          <a:p>
            <a:r>
              <a:rPr lang="en-US" sz="1000" dirty="0">
                <a:hlinkClick r:id="rId3"/>
              </a:rPr>
              <a:t>https://www.cdc.gov/flu/fluvaxview/nifs-estimates-nov2017.htm</a:t>
            </a:r>
            <a:r>
              <a:rPr lang="en-US" sz="1000" dirty="0"/>
              <a:t> </a:t>
            </a:r>
          </a:p>
        </p:txBody>
      </p:sp>
    </p:spTree>
    <p:extLst>
      <p:ext uri="{BB962C8B-B14F-4D97-AF65-F5344CB8AC3E}">
        <p14:creationId xmlns:p14="http://schemas.microsoft.com/office/powerpoint/2010/main" val="19967734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371600"/>
            <a:ext cx="8382000" cy="4572000"/>
          </a:xfrm>
        </p:spPr>
        <p:txBody>
          <a:bodyPr>
            <a:normAutofit/>
          </a:bodyPr>
          <a:lstStyle/>
          <a:p>
            <a:endParaRPr lang="en-US" dirty="0">
              <a:solidFill>
                <a:schemeClr val="tx1"/>
              </a:solidFill>
            </a:endParaRPr>
          </a:p>
          <a:p>
            <a:endParaRPr lang="en-US" dirty="0">
              <a:solidFill>
                <a:schemeClr val="tx1"/>
              </a:solidFill>
            </a:endParaRPr>
          </a:p>
        </p:txBody>
      </p:sp>
      <p:sp>
        <p:nvSpPr>
          <p:cNvPr id="4" name="Slide Number Placeholder 3"/>
          <p:cNvSpPr txBox="1">
            <a:spLocks/>
          </p:cNvSpPr>
          <p:nvPr/>
        </p:nvSpPr>
        <p:spPr>
          <a:xfrm>
            <a:off x="8534400" y="6492875"/>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E903C6-2233-4088-A5D7-59A91790C925}" type="slidenum">
              <a:rPr lang="en-US" smtClean="0">
                <a:solidFill>
                  <a:schemeClr val="bg1">
                    <a:lumMod val="50000"/>
                  </a:schemeClr>
                </a:solidFill>
              </a:rPr>
              <a:pPr/>
              <a:t>27</a:t>
            </a:fld>
            <a:endParaRPr lang="en-US" dirty="0">
              <a:solidFill>
                <a:schemeClr val="bg1">
                  <a:lumMod val="50000"/>
                </a:schemeClr>
              </a:solidFill>
            </a:endParaRPr>
          </a:p>
        </p:txBody>
      </p:sp>
      <p:sp>
        <p:nvSpPr>
          <p:cNvPr id="6" name="TextBox 5"/>
          <p:cNvSpPr txBox="1"/>
          <p:nvPr/>
        </p:nvSpPr>
        <p:spPr>
          <a:xfrm>
            <a:off x="362712" y="1530096"/>
            <a:ext cx="8763000" cy="4909036"/>
          </a:xfrm>
          <a:prstGeom prst="rect">
            <a:avLst/>
          </a:prstGeom>
          <a:noFill/>
        </p:spPr>
        <p:txBody>
          <a:bodyPr wrap="square" rtlCol="0">
            <a:spAutoFit/>
          </a:bodyPr>
          <a:lstStyle/>
          <a:p>
            <a:r>
              <a:rPr lang="en-US" sz="2100" b="1" u="sng" dirty="0">
                <a:solidFill>
                  <a:srgbClr val="0000FF"/>
                </a:solidFill>
              </a:rPr>
              <a:t>Checklist of Best Practices </a:t>
            </a:r>
            <a:r>
              <a:rPr lang="en-US" sz="2100" b="1" u="sng" dirty="0"/>
              <a:t>for Vaccination Clinics Held at Satellite, Temporary, or Off-site Locations</a:t>
            </a:r>
            <a:r>
              <a:rPr lang="en-US" sz="2100" dirty="0"/>
              <a:t>: </a:t>
            </a:r>
          </a:p>
          <a:p>
            <a:pPr marL="342900" indent="-342900">
              <a:buFont typeface="Wingdings" panose="05000000000000000000" pitchFamily="2" charset="2"/>
              <a:buChar char="§"/>
            </a:pPr>
            <a:r>
              <a:rPr lang="en-US" sz="2100" dirty="0"/>
              <a:t>Step-by-step guide to help clinic supervisors overseeing vaccination clinics held at satellite, temporary, or off-site locations follow Centers for Disease Control and Prevention (CDC) guidelines and best practices </a:t>
            </a:r>
          </a:p>
          <a:p>
            <a:pPr marL="342900" indent="-342900">
              <a:buFont typeface="Wingdings" panose="05000000000000000000" pitchFamily="2" charset="2"/>
              <a:buChar char="§"/>
            </a:pPr>
            <a:r>
              <a:rPr lang="en-US" sz="2100" dirty="0"/>
              <a:t>Standardized each step: vaccine shipment, transport, storage, handling, preparation, administration, and documentation</a:t>
            </a:r>
          </a:p>
          <a:p>
            <a:endParaRPr lang="en-US" sz="2100" dirty="0"/>
          </a:p>
          <a:p>
            <a:r>
              <a:rPr lang="en-US" sz="2100" b="1" u="sng" dirty="0">
                <a:solidFill>
                  <a:srgbClr val="0000FF"/>
                </a:solidFill>
              </a:rPr>
              <a:t>Pledge</a:t>
            </a:r>
            <a:r>
              <a:rPr lang="en-US" sz="2100" b="1" u="sng" dirty="0"/>
              <a:t> for Organizations Implementing Vaccination Clinics Held at Satellite, Temporary, or Off-site Locations</a:t>
            </a:r>
            <a:r>
              <a:rPr lang="en-US" sz="2100" dirty="0"/>
              <a:t>:</a:t>
            </a:r>
          </a:p>
          <a:p>
            <a:pPr marL="342900" indent="-342900">
              <a:buFont typeface="Wingdings" panose="05000000000000000000" pitchFamily="2" charset="2"/>
              <a:buChar char="§"/>
            </a:pPr>
            <a:r>
              <a:rPr lang="en-US" sz="2100" dirty="0"/>
              <a:t>For organizations that conduct satellite, temporary, or off-site vaccination clinics to sign annually affirming that they will adhere to best practices</a:t>
            </a:r>
          </a:p>
          <a:p>
            <a:pPr marL="342900" indent="-342900">
              <a:buFont typeface="Wingdings" panose="05000000000000000000" pitchFamily="2" charset="2"/>
              <a:buChar char="§"/>
            </a:pPr>
            <a:r>
              <a:rPr lang="en-US" sz="2100" dirty="0"/>
              <a:t>Organizations that sign the pledge are recognized on the Summit website </a:t>
            </a:r>
          </a:p>
          <a:p>
            <a:pPr lvl="1"/>
            <a:endParaRPr lang="en-US" sz="2000" dirty="0">
              <a:solidFill>
                <a:srgbClr val="0000FF"/>
              </a:solidFill>
            </a:endParaRPr>
          </a:p>
          <a:p>
            <a:r>
              <a:rPr lang="en-US" sz="2000" b="1" dirty="0">
                <a:solidFill>
                  <a:srgbClr val="0000FF"/>
                </a:solidFill>
              </a:rPr>
              <a:t>		</a:t>
            </a:r>
            <a:endParaRPr lang="en-US" sz="1400" dirty="0">
              <a:solidFill>
                <a:srgbClr val="0000FF"/>
              </a:solidFill>
            </a:endParaRPr>
          </a:p>
        </p:txBody>
      </p:sp>
      <p:sp>
        <p:nvSpPr>
          <p:cNvPr id="7" name="Title 1"/>
          <p:cNvSpPr txBox="1">
            <a:spLocks/>
          </p:cNvSpPr>
          <p:nvPr/>
        </p:nvSpPr>
        <p:spPr>
          <a:xfrm>
            <a:off x="381000" y="304800"/>
            <a:ext cx="8229600" cy="1143000"/>
          </a:xfrm>
          <a:prstGeom prst="rect">
            <a:avLst/>
          </a:prstGeom>
        </p:spPr>
        <p:txBody>
          <a:bodyPr vert="horz" lIns="91440" tIns="45720" rIns="91440" bIns="45720" rtlCol="0" anchor="ctr" anchorCtr="0">
            <a:norm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r>
              <a:rPr lang="en-US" sz="3200" dirty="0">
                <a:solidFill>
                  <a:schemeClr val="bg1"/>
                </a:solidFill>
              </a:rPr>
              <a:t>Checklist of Best Practices, the Pledge, and Accompanying Resources</a:t>
            </a:r>
          </a:p>
        </p:txBody>
      </p:sp>
      <p:sp>
        <p:nvSpPr>
          <p:cNvPr id="8" name="Title 1"/>
          <p:cNvSpPr txBox="1">
            <a:spLocks/>
          </p:cNvSpPr>
          <p:nvPr/>
        </p:nvSpPr>
        <p:spPr>
          <a:xfrm>
            <a:off x="2057400" y="6439131"/>
            <a:ext cx="6972300" cy="807805"/>
          </a:xfrm>
          <a:prstGeom prst="rect">
            <a:avLst/>
          </a:prstGeom>
        </p:spPr>
        <p:txBody>
          <a:bodyPr vert="horz" lIns="91440" tIns="45720" rIns="91440" bIns="45720" rtlCol="0" anchor="ctr" anchorCtr="0">
            <a:norm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a:r>
              <a:rPr lang="en-US" sz="1200" b="0" dirty="0">
                <a:hlinkClick r:id="rId3"/>
              </a:rPr>
              <a:t>https://www.izsummitpartners.org/naiis-workgroups/influenza-workgroup/off-site-clinic-resources/</a:t>
            </a:r>
            <a:r>
              <a:rPr lang="en-US" sz="1200" b="0" dirty="0"/>
              <a:t> </a:t>
            </a:r>
          </a:p>
          <a:p>
            <a:endParaRPr lang="en-US" sz="1000" u="sng" dirty="0"/>
          </a:p>
        </p:txBody>
      </p:sp>
    </p:spTree>
    <p:extLst>
      <p:ext uri="{BB962C8B-B14F-4D97-AF65-F5344CB8AC3E}">
        <p14:creationId xmlns:p14="http://schemas.microsoft.com/office/powerpoint/2010/main" val="27601283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28014"/>
            <a:ext cx="8229600" cy="1143000"/>
          </a:xfrm>
        </p:spPr>
        <p:txBody>
          <a:bodyPr/>
          <a:lstStyle/>
          <a:p>
            <a:r>
              <a:rPr lang="en-US" dirty="0">
                <a:solidFill>
                  <a:schemeClr val="bg1"/>
                </a:solidFill>
              </a:rPr>
              <a:t>Summary </a:t>
            </a:r>
          </a:p>
        </p:txBody>
      </p:sp>
      <p:sp>
        <p:nvSpPr>
          <p:cNvPr id="3" name="Content Placeholder 2"/>
          <p:cNvSpPr>
            <a:spLocks noGrp="1"/>
          </p:cNvSpPr>
          <p:nvPr>
            <p:ph idx="1"/>
          </p:nvPr>
        </p:nvSpPr>
        <p:spPr>
          <a:xfrm>
            <a:off x="228600" y="1423414"/>
            <a:ext cx="8686800" cy="4648199"/>
          </a:xfrm>
        </p:spPr>
        <p:txBody>
          <a:bodyPr>
            <a:normAutofit fontScale="92500" lnSpcReduction="20000"/>
          </a:bodyPr>
          <a:lstStyle/>
          <a:p>
            <a:r>
              <a:rPr lang="en-US" b="0" dirty="0">
                <a:solidFill>
                  <a:schemeClr val="tx1"/>
                </a:solidFill>
              </a:rPr>
              <a:t>Influenza can lead to severe complications in LTCF residents</a:t>
            </a:r>
          </a:p>
          <a:p>
            <a:endParaRPr lang="en-US" b="0" dirty="0">
              <a:solidFill>
                <a:schemeClr val="tx1"/>
              </a:solidFill>
            </a:endParaRPr>
          </a:p>
          <a:p>
            <a:r>
              <a:rPr lang="en-US" b="0" dirty="0">
                <a:solidFill>
                  <a:schemeClr val="tx1"/>
                </a:solidFill>
              </a:rPr>
              <a:t>Vaccination is the best method of preventing influenza</a:t>
            </a:r>
          </a:p>
          <a:p>
            <a:endParaRPr lang="en-US" b="0" dirty="0">
              <a:solidFill>
                <a:schemeClr val="tx1"/>
              </a:solidFill>
            </a:endParaRPr>
          </a:p>
          <a:p>
            <a:r>
              <a:rPr lang="en-US" b="0" dirty="0">
                <a:solidFill>
                  <a:schemeClr val="tx1"/>
                </a:solidFill>
              </a:rPr>
              <a:t>LTCFs have the lowest vaccination of HCP (of all healthcare facility types)</a:t>
            </a:r>
          </a:p>
          <a:p>
            <a:endParaRPr lang="en-US" b="0" dirty="0">
              <a:solidFill>
                <a:schemeClr val="tx1"/>
              </a:solidFill>
            </a:endParaRPr>
          </a:p>
          <a:p>
            <a:r>
              <a:rPr lang="en-US" b="0" dirty="0">
                <a:solidFill>
                  <a:schemeClr val="tx1"/>
                </a:solidFill>
              </a:rPr>
              <a:t>Voluntary measures, easy access to vaccination, staff engagement can help increase rates</a:t>
            </a:r>
          </a:p>
          <a:p>
            <a:pPr lvl="1"/>
            <a:r>
              <a:rPr lang="en-US" sz="2400" dirty="0">
                <a:solidFill>
                  <a:schemeClr val="tx1"/>
                </a:solidFill>
              </a:rPr>
              <a:t>But generally not enough to reach Healthy People 2020 goal of 90% (and not sustained)</a:t>
            </a:r>
          </a:p>
          <a:p>
            <a:pPr lvl="1"/>
            <a:endParaRPr lang="en-US" sz="2400" dirty="0">
              <a:solidFill>
                <a:schemeClr val="tx1"/>
              </a:solidFill>
            </a:endParaRPr>
          </a:p>
          <a:p>
            <a:r>
              <a:rPr lang="en-US" b="0" dirty="0">
                <a:solidFill>
                  <a:schemeClr val="tx1"/>
                </a:solidFill>
              </a:rPr>
              <a:t>Vaccination requirements for HCP are supported by professional societies and might help achieve 90% coverage</a:t>
            </a:r>
          </a:p>
          <a:p>
            <a:endParaRPr lang="en-US" b="0" dirty="0">
              <a:solidFill>
                <a:schemeClr val="tx1"/>
              </a:solidFill>
            </a:endParaRPr>
          </a:p>
          <a:p>
            <a:endParaRPr lang="en-US" b="0" dirty="0">
              <a:solidFill>
                <a:schemeClr val="tx1"/>
              </a:solidFill>
            </a:endParaRPr>
          </a:p>
          <a:p>
            <a:endParaRPr lang="en-US" dirty="0">
              <a:solidFill>
                <a:srgbClr val="FF0000"/>
              </a:solidFill>
            </a:endParaRPr>
          </a:p>
        </p:txBody>
      </p:sp>
    </p:spTree>
    <p:extLst>
      <p:ext uri="{BB962C8B-B14F-4D97-AF65-F5344CB8AC3E}">
        <p14:creationId xmlns:p14="http://schemas.microsoft.com/office/powerpoint/2010/main" val="22385255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557"/>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225"/>
            <a:ext cx="8229600" cy="1143000"/>
          </a:xfrm>
        </p:spPr>
        <p:txBody>
          <a:bodyPr>
            <a:normAutofit/>
          </a:bodyPr>
          <a:lstStyle/>
          <a:p>
            <a:r>
              <a:rPr lang="en-US" sz="3600" dirty="0">
                <a:solidFill>
                  <a:schemeClr val="bg1"/>
                </a:solidFill>
              </a:rPr>
              <a:t>Seasonal Influenza</a:t>
            </a:r>
          </a:p>
        </p:txBody>
      </p:sp>
      <p:sp>
        <p:nvSpPr>
          <p:cNvPr id="3" name="Content Placeholder 2"/>
          <p:cNvSpPr>
            <a:spLocks noGrp="1"/>
          </p:cNvSpPr>
          <p:nvPr>
            <p:ph idx="1"/>
          </p:nvPr>
        </p:nvSpPr>
        <p:spPr>
          <a:xfrm>
            <a:off x="355925" y="1256858"/>
            <a:ext cx="6248400" cy="5119244"/>
          </a:xfrm>
        </p:spPr>
        <p:txBody>
          <a:bodyPr>
            <a:normAutofit fontScale="62500" lnSpcReduction="20000"/>
          </a:bodyPr>
          <a:lstStyle/>
          <a:p>
            <a:r>
              <a:rPr lang="en-US" sz="3500" b="0" dirty="0">
                <a:solidFill>
                  <a:schemeClr val="tx1"/>
                </a:solidFill>
              </a:rPr>
              <a:t>Influenza is a contagious respiratory illness caused by influenza viruses </a:t>
            </a:r>
          </a:p>
          <a:p>
            <a:endParaRPr lang="en-US" sz="3500" b="0" dirty="0">
              <a:solidFill>
                <a:schemeClr val="tx1"/>
              </a:solidFill>
            </a:endParaRPr>
          </a:p>
          <a:p>
            <a:pPr>
              <a:lnSpc>
                <a:spcPct val="120000"/>
              </a:lnSpc>
              <a:spcBef>
                <a:spcPts val="0"/>
              </a:spcBef>
            </a:pPr>
            <a:r>
              <a:rPr lang="en-US" sz="3500" b="0" dirty="0">
                <a:solidFill>
                  <a:schemeClr val="tx1"/>
                </a:solidFill>
              </a:rPr>
              <a:t>Can lead to complications (pneumonia, worsening of chronic medical conditions, such as CHF, asthma, or diabetes) and death</a:t>
            </a:r>
          </a:p>
          <a:p>
            <a:endParaRPr lang="en-US" sz="3500" b="0" dirty="0">
              <a:solidFill>
                <a:schemeClr val="tx1"/>
              </a:solidFill>
            </a:endParaRPr>
          </a:p>
          <a:p>
            <a:pPr>
              <a:lnSpc>
                <a:spcPct val="120000"/>
              </a:lnSpc>
              <a:spcBef>
                <a:spcPts val="0"/>
              </a:spcBef>
            </a:pPr>
            <a:r>
              <a:rPr lang="en-US" sz="3500" b="0" dirty="0">
                <a:solidFill>
                  <a:schemeClr val="tx1"/>
                </a:solidFill>
              </a:rPr>
              <a:t>Healthy adults may be able to infect others beginning 1 day before symptoms develop and up to 5 to 7 days after becoming sick</a:t>
            </a:r>
          </a:p>
          <a:p>
            <a:pPr lvl="1">
              <a:lnSpc>
                <a:spcPct val="120000"/>
              </a:lnSpc>
              <a:spcBef>
                <a:spcPts val="0"/>
              </a:spcBef>
            </a:pPr>
            <a:r>
              <a:rPr lang="en-US" sz="3500" b="0" dirty="0">
                <a:solidFill>
                  <a:schemeClr val="tx1"/>
                </a:solidFill>
              </a:rPr>
              <a:t>Best prevention is influenza vaccination</a:t>
            </a:r>
          </a:p>
          <a:p>
            <a:pPr marL="0" indent="0">
              <a:buNone/>
            </a:pPr>
            <a:endParaRPr lang="en-US" sz="3500" b="0" dirty="0">
              <a:solidFill>
                <a:schemeClr val="tx1"/>
              </a:solidFill>
            </a:endParaRPr>
          </a:p>
          <a:p>
            <a:r>
              <a:rPr lang="en-US" sz="3500" b="0" dirty="0">
                <a:solidFill>
                  <a:schemeClr val="tx1"/>
                </a:solidFill>
              </a:rPr>
              <a:t>Influenza among HCP is common, and 28% ꟷ 59% of cases estimated are subclinical </a:t>
            </a:r>
          </a:p>
          <a:p>
            <a:pPr lvl="1"/>
            <a:r>
              <a:rPr lang="en-US" sz="3500" b="0" dirty="0">
                <a:solidFill>
                  <a:schemeClr val="tx1"/>
                </a:solidFill>
              </a:rPr>
              <a:t>Poses a cross-infection risk to patients</a:t>
            </a:r>
          </a:p>
          <a:p>
            <a:endParaRPr lang="en-US" sz="2900" b="0"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sp>
        <p:nvSpPr>
          <p:cNvPr id="4" name="Text Placeholder 3"/>
          <p:cNvSpPr>
            <a:spLocks noGrp="1"/>
          </p:cNvSpPr>
          <p:nvPr>
            <p:ph type="body" sz="quarter" idx="11"/>
          </p:nvPr>
        </p:nvSpPr>
        <p:spPr>
          <a:xfrm>
            <a:off x="2057400" y="6241669"/>
            <a:ext cx="6629400" cy="609600"/>
          </a:xfrm>
        </p:spPr>
        <p:txBody>
          <a:bodyPr>
            <a:normAutofit/>
          </a:bodyPr>
          <a:lstStyle/>
          <a:p>
            <a:pPr marL="109538" indent="-109538"/>
            <a:r>
              <a:rPr lang="en-US" sz="800" dirty="0"/>
              <a:t>1. </a:t>
            </a:r>
            <a:r>
              <a:rPr lang="en-US" sz="800" dirty="0">
                <a:hlinkClick r:id="rId3"/>
              </a:rPr>
              <a:t>https://www.cdc.gov/flu/keyfacts.htm</a:t>
            </a:r>
            <a:r>
              <a:rPr lang="en-US" sz="800" dirty="0"/>
              <a:t> </a:t>
            </a:r>
          </a:p>
          <a:p>
            <a:pPr marL="109538" indent="-109538"/>
            <a:r>
              <a:rPr lang="en-US" sz="800" dirty="0"/>
              <a:t>2. Wilde JA, McMillan JA, </a:t>
            </a:r>
            <a:r>
              <a:rPr lang="en-US" sz="800" dirty="0" err="1"/>
              <a:t>Serwint</a:t>
            </a:r>
            <a:r>
              <a:rPr lang="en-US" sz="800" dirty="0"/>
              <a:t> J, </a:t>
            </a:r>
            <a:r>
              <a:rPr lang="en-US" sz="800" dirty="0" err="1"/>
              <a:t>Butta</a:t>
            </a:r>
            <a:r>
              <a:rPr lang="en-US" sz="800" dirty="0"/>
              <a:t> J, </a:t>
            </a:r>
            <a:r>
              <a:rPr lang="en-US" sz="800" dirty="0" err="1"/>
              <a:t>O'Riordan</a:t>
            </a:r>
            <a:r>
              <a:rPr lang="en-US" sz="800" dirty="0"/>
              <a:t> MA, Steinhoff MC. Effectiveness of influenza vaccine in health care professionals: a randomized trial. JAMA 1999;281:908--13.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450" y="2646939"/>
            <a:ext cx="2397303" cy="2339083"/>
          </a:xfrm>
          <a:prstGeom prst="rect">
            <a:avLst/>
          </a:prstGeom>
        </p:spPr>
      </p:pic>
      <p:sp>
        <p:nvSpPr>
          <p:cNvPr id="7" name="Rectangle 6"/>
          <p:cNvSpPr/>
          <p:nvPr/>
        </p:nvSpPr>
        <p:spPr>
          <a:xfrm>
            <a:off x="6544054" y="4998255"/>
            <a:ext cx="2521844" cy="246221"/>
          </a:xfrm>
          <a:prstGeom prst="rect">
            <a:avLst/>
          </a:prstGeom>
        </p:spPr>
        <p:txBody>
          <a:bodyPr wrap="none">
            <a:spAutoFit/>
          </a:bodyPr>
          <a:lstStyle/>
          <a:p>
            <a:r>
              <a:rPr lang="en-US" sz="1000" dirty="0">
                <a:hlinkClick r:id="rId5"/>
              </a:rPr>
              <a:t>https://phil.cdc.gov/Details.aspx?pid=11874</a:t>
            </a:r>
            <a:r>
              <a:rPr lang="en-US" sz="1000" dirty="0"/>
              <a:t> </a:t>
            </a:r>
          </a:p>
        </p:txBody>
      </p:sp>
      <p:sp>
        <p:nvSpPr>
          <p:cNvPr id="8" name="Rectangle 7"/>
          <p:cNvSpPr/>
          <p:nvPr/>
        </p:nvSpPr>
        <p:spPr>
          <a:xfrm>
            <a:off x="6757700" y="2187326"/>
            <a:ext cx="2192801" cy="471805"/>
          </a:xfrm>
          <a:prstGeom prst="rect">
            <a:avLst/>
          </a:prstGeom>
        </p:spPr>
        <p:txBody>
          <a:bodyPr wrap="square">
            <a:spAutoFit/>
          </a:bodyPr>
          <a:lstStyle/>
          <a:p>
            <a:pPr algn="ctr"/>
            <a:r>
              <a:rPr lang="en-US" sz="1200" b="1" dirty="0"/>
              <a:t>3D graphical representation of a generic Influenza </a:t>
            </a:r>
            <a:r>
              <a:rPr lang="en-US" sz="1200" b="1" dirty="0" err="1"/>
              <a:t>virion</a:t>
            </a:r>
            <a:endParaRPr lang="en-US" sz="1200" b="1" dirty="0"/>
          </a:p>
        </p:txBody>
      </p:sp>
    </p:spTree>
    <p:extLst>
      <p:ext uri="{BB962C8B-B14F-4D97-AF65-F5344CB8AC3E}">
        <p14:creationId xmlns:p14="http://schemas.microsoft.com/office/powerpoint/2010/main" val="36173439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28015"/>
            <a:ext cx="8991600" cy="1143000"/>
          </a:xfrm>
        </p:spPr>
        <p:txBody>
          <a:bodyPr>
            <a:normAutofit/>
          </a:bodyPr>
          <a:lstStyle/>
          <a:p>
            <a:r>
              <a:rPr lang="en-US" sz="3200" dirty="0">
                <a:solidFill>
                  <a:schemeClr val="bg1"/>
                </a:solidFill>
              </a:rPr>
              <a:t>Impact of Seasonal Influenza in Adults ≥65 Years </a:t>
            </a:r>
          </a:p>
        </p:txBody>
      </p:sp>
      <p:sp>
        <p:nvSpPr>
          <p:cNvPr id="3" name="Content Placeholder 2"/>
          <p:cNvSpPr>
            <a:spLocks noGrp="1"/>
          </p:cNvSpPr>
          <p:nvPr>
            <p:ph idx="1"/>
          </p:nvPr>
        </p:nvSpPr>
        <p:spPr/>
        <p:txBody>
          <a:bodyPr>
            <a:noAutofit/>
          </a:bodyPr>
          <a:lstStyle/>
          <a:p>
            <a:r>
              <a:rPr lang="en-US" sz="2200" b="0" dirty="0">
                <a:solidFill>
                  <a:schemeClr val="tx1"/>
                </a:solidFill>
              </a:rPr>
              <a:t>54 – 70% of seasonal flu-related hospitalizations have occurred in people ≥65 years </a:t>
            </a:r>
            <a:endParaRPr lang="en-US" sz="2200" b="1" dirty="0">
              <a:solidFill>
                <a:schemeClr val="tx1"/>
              </a:solidFill>
            </a:endParaRPr>
          </a:p>
          <a:p>
            <a:endParaRPr lang="en-US" sz="2200" b="0" dirty="0">
              <a:solidFill>
                <a:schemeClr val="tx1"/>
              </a:solidFill>
            </a:endParaRPr>
          </a:p>
          <a:p>
            <a:r>
              <a:rPr lang="en-US" sz="2200" b="0" dirty="0">
                <a:solidFill>
                  <a:schemeClr val="tx1"/>
                </a:solidFill>
              </a:rPr>
              <a:t>Risk is greatest in the oldest age group (≥85 years)</a:t>
            </a:r>
          </a:p>
          <a:p>
            <a:pPr lvl="1"/>
            <a:r>
              <a:rPr lang="en-US" sz="2200" dirty="0">
                <a:solidFill>
                  <a:schemeClr val="tx1"/>
                </a:solidFill>
              </a:rPr>
              <a:t>16 times more likely than persons 65 – 84 years</a:t>
            </a:r>
            <a:endParaRPr lang="en-US" sz="2200" b="0" dirty="0">
              <a:solidFill>
                <a:schemeClr val="tx1"/>
              </a:solidFill>
            </a:endParaRPr>
          </a:p>
          <a:p>
            <a:endParaRPr lang="en-US" sz="2200" b="0" dirty="0">
              <a:solidFill>
                <a:schemeClr val="tx1"/>
              </a:solidFill>
            </a:endParaRPr>
          </a:p>
          <a:p>
            <a:r>
              <a:rPr lang="en-US" sz="2200" b="0" dirty="0">
                <a:solidFill>
                  <a:schemeClr val="tx1"/>
                </a:solidFill>
              </a:rPr>
              <a:t>70 – 85% of seasonal flu-related deaths have occurred in people ≥65 years </a:t>
            </a:r>
          </a:p>
          <a:p>
            <a:pPr marL="0" indent="0">
              <a:buNone/>
            </a:pPr>
            <a:endParaRPr lang="en-US" sz="2200" b="0" dirty="0">
              <a:solidFill>
                <a:schemeClr val="tx1"/>
              </a:solidFill>
            </a:endParaRPr>
          </a:p>
          <a:p>
            <a:r>
              <a:rPr lang="en-US" sz="2200" b="0" dirty="0">
                <a:solidFill>
                  <a:schemeClr val="tx1"/>
                </a:solidFill>
              </a:rPr>
              <a:t>Case fatality rates in long-term care facilities (LTCF) from influenza complications as high as 55%</a:t>
            </a:r>
          </a:p>
          <a:p>
            <a:endParaRPr lang="en-US" sz="2200" dirty="0">
              <a:solidFill>
                <a:schemeClr val="tx1"/>
              </a:solidFill>
            </a:endParaRPr>
          </a:p>
          <a:p>
            <a:endParaRPr lang="en-US" sz="2200" dirty="0">
              <a:solidFill>
                <a:schemeClr val="tx1"/>
              </a:solidFill>
            </a:endParaRPr>
          </a:p>
        </p:txBody>
      </p:sp>
      <p:sp>
        <p:nvSpPr>
          <p:cNvPr id="4" name="Text Placeholder 3"/>
          <p:cNvSpPr>
            <a:spLocks noGrp="1"/>
          </p:cNvSpPr>
          <p:nvPr>
            <p:ph type="body" sz="quarter" idx="11"/>
          </p:nvPr>
        </p:nvSpPr>
        <p:spPr>
          <a:xfrm>
            <a:off x="2133600" y="6242304"/>
            <a:ext cx="6553200" cy="609600"/>
          </a:xfrm>
        </p:spPr>
        <p:txBody>
          <a:bodyPr>
            <a:noAutofit/>
          </a:bodyPr>
          <a:lstStyle/>
          <a:p>
            <a:endParaRPr lang="en-US" sz="800" dirty="0">
              <a:hlinkClick r:id="rId3"/>
            </a:endParaRPr>
          </a:p>
          <a:p>
            <a:pPr marL="0" indent="0">
              <a:buAutoNum type="arabicPeriod"/>
            </a:pPr>
            <a:r>
              <a:rPr lang="en-US" sz="800" dirty="0">
                <a:hlinkClick r:id="rId3"/>
              </a:rPr>
              <a:t>https://www.cdc.gov/flu/about/disease/65over.htm</a:t>
            </a:r>
            <a:r>
              <a:rPr lang="en-US" sz="800" dirty="0"/>
              <a:t> </a:t>
            </a:r>
          </a:p>
          <a:p>
            <a:pPr marL="0" indent="0">
              <a:buAutoNum type="arabicPeriod"/>
            </a:pPr>
            <a:r>
              <a:rPr lang="en-US" sz="800" dirty="0">
                <a:hlinkClick r:id="rId4"/>
              </a:rPr>
              <a:t>https://www.cdc.gov/mmwr/preview/mmwrhtml/rr59e0729a1.htm</a:t>
            </a:r>
            <a:r>
              <a:rPr lang="en-US" sz="800" dirty="0"/>
              <a:t> </a:t>
            </a:r>
          </a:p>
          <a:p>
            <a:pPr marL="109538" indent="-109538"/>
            <a:r>
              <a:rPr lang="en-US" sz="800" dirty="0"/>
              <a:t>3. Nace DA, </a:t>
            </a:r>
            <a:r>
              <a:rPr lang="en-US" sz="800" dirty="0" err="1"/>
              <a:t>Drinka</a:t>
            </a:r>
            <a:r>
              <a:rPr lang="en-US" sz="800" dirty="0"/>
              <a:t> P, Mann J, Poland GA. LTC Information Series: Immunization in the Long-Term Care Setting. 2nd ed. Columbia, MD: American Medical Directors Association; 2010.</a:t>
            </a:r>
          </a:p>
          <a:p>
            <a:pPr marL="109538" indent="-109538"/>
            <a:r>
              <a:rPr lang="en-US" sz="800" dirty="0"/>
              <a:t>4. </a:t>
            </a:r>
            <a:r>
              <a:rPr lang="en-US" sz="800" dirty="0" err="1"/>
              <a:t>Morens</a:t>
            </a:r>
            <a:r>
              <a:rPr lang="en-US" sz="800" dirty="0"/>
              <a:t> DM, Rash VM. Lessons from a nursing home outbreak of influenza A. Infect control </a:t>
            </a:r>
            <a:r>
              <a:rPr lang="en-US" sz="800" dirty="0" err="1"/>
              <a:t>Hosp</a:t>
            </a:r>
            <a:r>
              <a:rPr lang="en-US" sz="800" dirty="0"/>
              <a:t> </a:t>
            </a:r>
            <a:r>
              <a:rPr lang="en-US" sz="800" dirty="0" err="1"/>
              <a:t>Epidemiol</a:t>
            </a:r>
            <a:r>
              <a:rPr lang="en-US" sz="800" dirty="0"/>
              <a:t>. 1995; 16(5):275-80.</a:t>
            </a:r>
          </a:p>
        </p:txBody>
      </p:sp>
    </p:spTree>
    <p:extLst>
      <p:ext uri="{BB962C8B-B14F-4D97-AF65-F5344CB8AC3E}">
        <p14:creationId xmlns:p14="http://schemas.microsoft.com/office/powerpoint/2010/main" val="3926195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82100" cy="13669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 Placeholder 3"/>
          <p:cNvSpPr>
            <a:spLocks noGrp="1"/>
          </p:cNvSpPr>
          <p:nvPr>
            <p:ph type="body" sz="quarter" idx="11"/>
          </p:nvPr>
        </p:nvSpPr>
        <p:spPr>
          <a:xfrm>
            <a:off x="2362200" y="6203930"/>
            <a:ext cx="4953000" cy="609600"/>
          </a:xfrm>
        </p:spPr>
        <p:txBody>
          <a:bodyPr/>
          <a:lstStyle/>
          <a:p>
            <a:r>
              <a:rPr lang="en-US" dirty="0">
                <a:hlinkClick r:id="rId3"/>
              </a:rPr>
              <a:t>https://www.cdc.gov/nchs/data/nvsr/nvsr67/nvsr67_06.pdf</a:t>
            </a:r>
            <a:r>
              <a:rPr lang="en-US" dirty="0"/>
              <a:t> </a:t>
            </a:r>
          </a:p>
        </p:txBody>
      </p:sp>
      <p:sp>
        <p:nvSpPr>
          <p:cNvPr id="6" name="TextBox 5">
            <a:extLst>
              <a:ext uri="{FF2B5EF4-FFF2-40B4-BE49-F238E27FC236}">
                <a16:creationId xmlns:a16="http://schemas.microsoft.com/office/drawing/2014/main" xmlns="" id="{19FC3C9E-02A9-44DA-8098-21A76A3C9B7B}"/>
              </a:ext>
            </a:extLst>
          </p:cNvPr>
          <p:cNvSpPr txBox="1"/>
          <p:nvPr/>
        </p:nvSpPr>
        <p:spPr>
          <a:xfrm>
            <a:off x="723900" y="244528"/>
            <a:ext cx="8229600" cy="1569660"/>
          </a:xfrm>
          <a:prstGeom prst="rect">
            <a:avLst/>
          </a:prstGeom>
          <a:noFill/>
        </p:spPr>
        <p:txBody>
          <a:bodyPr wrap="square" rtlCol="0">
            <a:spAutoFit/>
          </a:bodyPr>
          <a:lstStyle/>
          <a:p>
            <a:r>
              <a:rPr lang="en-US" sz="3200" b="1" dirty="0">
                <a:solidFill>
                  <a:schemeClr val="bg1"/>
                </a:solidFill>
              </a:rPr>
              <a:t>Top Ten Leading Causes of Death in the United States for Adults ≥65 Years and ≥85 Years (2016)</a:t>
            </a:r>
          </a:p>
        </p:txBody>
      </p:sp>
      <p:pic>
        <p:nvPicPr>
          <p:cNvPr id="9" name="Picture 8"/>
          <p:cNvPicPr>
            <a:picLocks noChangeAspect="1"/>
          </p:cNvPicPr>
          <p:nvPr/>
        </p:nvPicPr>
        <p:blipFill>
          <a:blip r:embed="rId4"/>
          <a:stretch>
            <a:fillRect/>
          </a:stretch>
        </p:blipFill>
        <p:spPr>
          <a:xfrm>
            <a:off x="284812" y="1976437"/>
            <a:ext cx="8586554" cy="3357563"/>
          </a:xfrm>
          <a:prstGeom prst="rect">
            <a:avLst/>
          </a:prstGeom>
        </p:spPr>
      </p:pic>
      <p:sp>
        <p:nvSpPr>
          <p:cNvPr id="2" name="Oval 1"/>
          <p:cNvSpPr/>
          <p:nvPr/>
        </p:nvSpPr>
        <p:spPr>
          <a:xfrm>
            <a:off x="609600" y="3810000"/>
            <a:ext cx="10668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76700" y="4267200"/>
            <a:ext cx="20193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6886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77528"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457200" y="413085"/>
            <a:ext cx="8229600" cy="609600"/>
          </a:xfrm>
        </p:spPr>
        <p:txBody>
          <a:bodyPr>
            <a:normAutofit/>
          </a:bodyPr>
          <a:lstStyle/>
          <a:p>
            <a:pPr algn="ctr"/>
            <a:r>
              <a:rPr lang="en-US" sz="3600" dirty="0">
                <a:solidFill>
                  <a:schemeClr val="bg1"/>
                </a:solidFill>
              </a:rPr>
              <a:t>Influenza Vaccination</a:t>
            </a:r>
          </a:p>
        </p:txBody>
      </p:sp>
      <p:sp>
        <p:nvSpPr>
          <p:cNvPr id="3" name="Text Placeholder 2"/>
          <p:cNvSpPr>
            <a:spLocks noGrp="1"/>
          </p:cNvSpPr>
          <p:nvPr>
            <p:ph type="body" sz="quarter" idx="10"/>
          </p:nvPr>
        </p:nvSpPr>
        <p:spPr>
          <a:xfrm>
            <a:off x="304800" y="1579424"/>
            <a:ext cx="7467600" cy="4552560"/>
          </a:xfrm>
        </p:spPr>
        <p:txBody>
          <a:bodyPr>
            <a:normAutofit fontScale="92500" lnSpcReduction="20000"/>
          </a:bodyPr>
          <a:lstStyle/>
          <a:p>
            <a:pPr>
              <a:buClr>
                <a:schemeClr val="tx1"/>
              </a:buClr>
            </a:pPr>
            <a:r>
              <a:rPr lang="en-US" sz="2400" dirty="0">
                <a:solidFill>
                  <a:schemeClr val="tx1"/>
                </a:solidFill>
              </a:rPr>
              <a:t>CDC preliminary adjusted vaccine effectiveness (VE) estimates for the 2017-2018 flu season in U.S.: </a:t>
            </a:r>
          </a:p>
          <a:p>
            <a:pPr lvl="1">
              <a:buClr>
                <a:schemeClr val="tx1"/>
              </a:buClr>
            </a:pPr>
            <a:r>
              <a:rPr lang="en-US" sz="2400" dirty="0">
                <a:solidFill>
                  <a:schemeClr val="tx1"/>
                </a:solidFill>
              </a:rPr>
              <a:t>40% vaccine VE overall </a:t>
            </a:r>
          </a:p>
          <a:p>
            <a:pPr lvl="1">
              <a:buClr>
                <a:schemeClr val="tx1"/>
              </a:buClr>
            </a:pPr>
            <a:r>
              <a:rPr lang="en-US" sz="2400" dirty="0">
                <a:solidFill>
                  <a:schemeClr val="tx1"/>
                </a:solidFill>
              </a:rPr>
              <a:t>20% VE among adults ≥65 years</a:t>
            </a:r>
          </a:p>
          <a:p>
            <a:pPr lvl="1">
              <a:buClr>
                <a:schemeClr val="tx1"/>
              </a:buClr>
            </a:pPr>
            <a:endParaRPr lang="en-US" sz="2400" dirty="0">
              <a:solidFill>
                <a:schemeClr val="tx1"/>
              </a:solidFill>
            </a:endParaRPr>
          </a:p>
          <a:p>
            <a:pPr marL="342900" lvl="1">
              <a:buClr>
                <a:schemeClr val="tx1"/>
              </a:buClr>
              <a:buFont typeface="Wingdings" panose="05000000000000000000" pitchFamily="2" charset="2"/>
              <a:buChar char="§"/>
            </a:pPr>
            <a:r>
              <a:rPr lang="en-US" sz="2400" dirty="0">
                <a:solidFill>
                  <a:schemeClr val="tx1"/>
                </a:solidFill>
              </a:rPr>
              <a:t>During the 2016-2017 influenza season, flu vaccine prevented (VE was 40% overall):</a:t>
            </a:r>
          </a:p>
          <a:p>
            <a:pPr marL="857250" lvl="2" indent="-342900">
              <a:buClr>
                <a:schemeClr val="tx1"/>
              </a:buClr>
              <a:buFont typeface="Calibri" panose="020F0502020204030204" pitchFamily="34" charset="0"/>
              <a:buChar char="ꟷ"/>
            </a:pPr>
            <a:r>
              <a:rPr lang="en-US" sz="2400" dirty="0">
                <a:solidFill>
                  <a:schemeClr val="tx1"/>
                </a:solidFill>
              </a:rPr>
              <a:t>5.3 million influenza illnesses</a:t>
            </a:r>
          </a:p>
          <a:p>
            <a:pPr marL="857250" lvl="2" indent="-342900">
              <a:buClr>
                <a:schemeClr val="tx1"/>
              </a:buClr>
              <a:buFont typeface="Calibri" panose="020F0502020204030204" pitchFamily="34" charset="0"/>
              <a:buChar char="ꟷ"/>
            </a:pPr>
            <a:r>
              <a:rPr lang="en-US" sz="2400" dirty="0">
                <a:solidFill>
                  <a:schemeClr val="tx1"/>
                </a:solidFill>
              </a:rPr>
              <a:t>2.6 million medical visits</a:t>
            </a:r>
          </a:p>
          <a:p>
            <a:pPr marL="857250" lvl="2" indent="-342900">
              <a:buClr>
                <a:schemeClr val="tx1"/>
              </a:buClr>
              <a:buFont typeface="Calibri" panose="020F0502020204030204" pitchFamily="34" charset="0"/>
              <a:buChar char="ꟷ"/>
            </a:pPr>
            <a:r>
              <a:rPr lang="en-US" sz="2400" dirty="0">
                <a:solidFill>
                  <a:schemeClr val="tx1"/>
                </a:solidFill>
              </a:rPr>
              <a:t>85,000 influenza-associated hospitalizations</a:t>
            </a:r>
          </a:p>
          <a:p>
            <a:pPr marL="742950" lvl="2">
              <a:buClr>
                <a:schemeClr val="tx1"/>
              </a:buClr>
              <a:buFont typeface="Wingdings" panose="05000000000000000000" pitchFamily="2" charset="2"/>
              <a:buChar char="§"/>
            </a:pPr>
            <a:endParaRPr lang="en-US" sz="2400" dirty="0">
              <a:solidFill>
                <a:schemeClr val="tx1"/>
              </a:solidFill>
            </a:endParaRPr>
          </a:p>
          <a:p>
            <a:pPr marL="342900" lvl="1">
              <a:buClr>
                <a:schemeClr val="tx1"/>
              </a:buClr>
              <a:buFont typeface="Wingdings" panose="05000000000000000000" pitchFamily="2" charset="2"/>
              <a:buChar char="§"/>
            </a:pPr>
            <a:r>
              <a:rPr lang="en-US" sz="2400" dirty="0">
                <a:solidFill>
                  <a:schemeClr val="tx1"/>
                </a:solidFill>
              </a:rPr>
              <a:t>Increasing vaccination coverage among persons aged 18- 64 yrs could greatly reduce adult illness and work absenteeism</a:t>
            </a:r>
          </a:p>
          <a:p>
            <a:pPr lvl="1">
              <a:buClr>
                <a:schemeClr val="tx1"/>
              </a:buClr>
              <a:buFont typeface="Wingdings" panose="05000000000000000000" pitchFamily="2" charset="2"/>
              <a:buChar char="§"/>
            </a:pPr>
            <a:endParaRPr lang="en-US" dirty="0">
              <a:solidFill>
                <a:schemeClr val="tx1"/>
              </a:solidFill>
            </a:endParaRPr>
          </a:p>
        </p:txBody>
      </p:sp>
      <p:sp>
        <p:nvSpPr>
          <p:cNvPr id="4" name="TextBox 3"/>
          <p:cNvSpPr txBox="1"/>
          <p:nvPr/>
        </p:nvSpPr>
        <p:spPr>
          <a:xfrm>
            <a:off x="2057400" y="6411018"/>
            <a:ext cx="6757961" cy="461665"/>
          </a:xfrm>
          <a:prstGeom prst="rect">
            <a:avLst/>
          </a:prstGeom>
          <a:noFill/>
        </p:spPr>
        <p:txBody>
          <a:bodyPr wrap="square" rtlCol="0">
            <a:spAutoFit/>
          </a:bodyPr>
          <a:lstStyle/>
          <a:p>
            <a:endParaRPr lang="en-US" sz="800" dirty="0">
              <a:hlinkClick r:id="rId3"/>
            </a:endParaRPr>
          </a:p>
          <a:p>
            <a:pPr marL="228600" indent="-228600">
              <a:buAutoNum type="arabicPeriod"/>
            </a:pPr>
            <a:r>
              <a:rPr lang="en-US" sz="800" dirty="0"/>
              <a:t>2017- 2018 Flu VE estimates presented at ACIP on June 20: </a:t>
            </a:r>
            <a:r>
              <a:rPr lang="en-US" sz="800" dirty="0">
                <a:hlinkClick r:id="rId4"/>
              </a:rPr>
              <a:t>https://www.cdc.gov/vaccines/acip/meetings/live-mtg-2018-06.html</a:t>
            </a:r>
            <a:r>
              <a:rPr lang="en-US" sz="800" dirty="0"/>
              <a:t>   </a:t>
            </a:r>
          </a:p>
          <a:p>
            <a:pPr marL="228600" indent="-228600">
              <a:buAutoNum type="arabicPeriod"/>
            </a:pPr>
            <a:r>
              <a:rPr lang="en-US" sz="800" dirty="0"/>
              <a:t> </a:t>
            </a:r>
            <a:r>
              <a:rPr lang="en-US" sz="800" dirty="0">
                <a:hlinkClick r:id="rId5"/>
              </a:rPr>
              <a:t>https://www.cdc.gov/flu/about/season/flu-season-2017-2018.htm</a:t>
            </a:r>
            <a:r>
              <a:rPr lang="en-US" sz="800" dirty="0"/>
              <a:t>  </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9439" y="1742013"/>
            <a:ext cx="2085922" cy="3200400"/>
          </a:xfrm>
          <a:prstGeom prst="rect">
            <a:avLst/>
          </a:prstGeom>
        </p:spPr>
      </p:pic>
      <p:sp>
        <p:nvSpPr>
          <p:cNvPr id="9" name="Rectangle 8"/>
          <p:cNvSpPr/>
          <p:nvPr/>
        </p:nvSpPr>
        <p:spPr>
          <a:xfrm>
            <a:off x="6679519" y="4896806"/>
            <a:ext cx="2007281" cy="215444"/>
          </a:xfrm>
          <a:prstGeom prst="rect">
            <a:avLst/>
          </a:prstGeom>
        </p:spPr>
        <p:txBody>
          <a:bodyPr wrap="none">
            <a:spAutoFit/>
          </a:bodyPr>
          <a:lstStyle/>
          <a:p>
            <a:r>
              <a:rPr lang="en-US" sz="800" dirty="0">
                <a:hlinkClick r:id="rId7"/>
              </a:rPr>
              <a:t>https://phil.cdc.gov/Details.aspx?pid=5401</a:t>
            </a:r>
            <a:r>
              <a:rPr lang="en-US" sz="800" dirty="0"/>
              <a:t>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47800"/>
            <a:ext cx="8610600" cy="4455584"/>
          </a:xfrm>
        </p:spPr>
        <p:txBody>
          <a:bodyPr>
            <a:normAutofit fontScale="92500" lnSpcReduction="10000"/>
          </a:bodyPr>
          <a:lstStyle/>
          <a:p>
            <a:pPr>
              <a:buClrTx/>
              <a:buSzPct val="75000"/>
              <a:buFont typeface="Wingdings" panose="05000000000000000000" pitchFamily="2" charset="2"/>
              <a:buChar char="q"/>
            </a:pPr>
            <a:r>
              <a:rPr lang="en-US" sz="2300" dirty="0">
                <a:solidFill>
                  <a:schemeClr val="tx1"/>
                </a:solidFill>
              </a:rPr>
              <a:t>Influenza vaccination has resulted in </a:t>
            </a:r>
            <a:r>
              <a:rPr lang="en-US" sz="2300" dirty="0">
                <a:solidFill>
                  <a:srgbClr val="0000FF"/>
                </a:solidFill>
              </a:rPr>
              <a:t>reduction in death and ICU admissions</a:t>
            </a:r>
            <a:r>
              <a:rPr lang="en-US" sz="2300" dirty="0">
                <a:solidFill>
                  <a:schemeClr val="tx1"/>
                </a:solidFill>
              </a:rPr>
              <a:t>, and shortened ICU and hospital stays in adults hospitalized with laboratory-confirmed influenza (2013- 14 season)</a:t>
            </a:r>
          </a:p>
          <a:p>
            <a:pPr lvl="1">
              <a:buClrTx/>
              <a:buSzPct val="75000"/>
              <a:buFont typeface="Wingdings" panose="05000000000000000000" pitchFamily="2" charset="2"/>
              <a:buChar char="§"/>
            </a:pPr>
            <a:r>
              <a:rPr lang="en-US" sz="2300" dirty="0">
                <a:solidFill>
                  <a:schemeClr val="tx1"/>
                </a:solidFill>
              </a:rPr>
              <a:t>Greatest benefit was among adults ≥65 </a:t>
            </a:r>
            <a:r>
              <a:rPr lang="en-US" sz="2300" dirty="0" err="1">
                <a:solidFill>
                  <a:schemeClr val="tx1"/>
                </a:solidFill>
              </a:rPr>
              <a:t>yrs</a:t>
            </a:r>
            <a:r>
              <a:rPr lang="en-US" sz="2300" dirty="0">
                <a:solidFill>
                  <a:schemeClr val="tx1"/>
                </a:solidFill>
              </a:rPr>
              <a:t>  </a:t>
            </a:r>
          </a:p>
          <a:p>
            <a:pPr lvl="1">
              <a:buClrTx/>
              <a:buSzPct val="75000"/>
              <a:buFont typeface="Wingdings" panose="05000000000000000000" pitchFamily="2" charset="2"/>
              <a:buChar char="§"/>
            </a:pPr>
            <a:endParaRPr lang="en-US" sz="2300" dirty="0">
              <a:solidFill>
                <a:schemeClr val="tx1"/>
              </a:solidFill>
            </a:endParaRPr>
          </a:p>
          <a:p>
            <a:pPr>
              <a:buClrTx/>
              <a:buSzPct val="75000"/>
              <a:buFont typeface="Wingdings" panose="05000000000000000000" pitchFamily="2" charset="2"/>
              <a:buChar char="q"/>
            </a:pPr>
            <a:r>
              <a:rPr lang="en-US" sz="2300" dirty="0">
                <a:solidFill>
                  <a:schemeClr val="tx1"/>
                </a:solidFill>
              </a:rPr>
              <a:t>From 2012ꟷ 2015, flu vaccination among adults </a:t>
            </a:r>
            <a:r>
              <a:rPr lang="en-US" sz="2300" dirty="0">
                <a:solidFill>
                  <a:srgbClr val="0000FF"/>
                </a:solidFill>
              </a:rPr>
              <a:t>reduced the risk of an ICU admission</a:t>
            </a:r>
            <a:r>
              <a:rPr lang="en-US" sz="2300" dirty="0">
                <a:solidFill>
                  <a:schemeClr val="tx1"/>
                </a:solidFill>
              </a:rPr>
              <a:t> with influenza by 82%</a:t>
            </a:r>
          </a:p>
          <a:p>
            <a:pPr>
              <a:buClrTx/>
              <a:buSzPct val="75000"/>
              <a:buFont typeface="Wingdings" panose="05000000000000000000" pitchFamily="2" charset="2"/>
              <a:buChar char="q"/>
            </a:pPr>
            <a:endParaRPr lang="en-US" sz="2300" dirty="0">
              <a:solidFill>
                <a:schemeClr val="tx1"/>
              </a:solidFill>
            </a:endParaRPr>
          </a:p>
          <a:p>
            <a:pPr>
              <a:buClrTx/>
              <a:buSzPct val="75000"/>
              <a:buFont typeface="Wingdings" panose="05000000000000000000" pitchFamily="2" charset="2"/>
              <a:buChar char="q"/>
            </a:pPr>
            <a:r>
              <a:rPr lang="en-US" sz="2300" dirty="0">
                <a:solidFill>
                  <a:schemeClr val="tx1"/>
                </a:solidFill>
              </a:rPr>
              <a:t>Vaccination has been associated with </a:t>
            </a:r>
            <a:r>
              <a:rPr lang="en-US" sz="2300" dirty="0">
                <a:solidFill>
                  <a:srgbClr val="0000FF"/>
                </a:solidFill>
              </a:rPr>
              <a:t>lower rates of some cardiac events </a:t>
            </a:r>
            <a:r>
              <a:rPr lang="en-US" sz="2300" dirty="0">
                <a:solidFill>
                  <a:schemeClr val="tx1"/>
                </a:solidFill>
              </a:rPr>
              <a:t>among people with heart disease</a:t>
            </a:r>
          </a:p>
          <a:p>
            <a:pPr>
              <a:buClrTx/>
              <a:buSzPct val="75000"/>
              <a:buFont typeface="Wingdings" panose="05000000000000000000" pitchFamily="2" charset="2"/>
              <a:buChar char="q"/>
            </a:pPr>
            <a:endParaRPr lang="en-US" sz="2300" dirty="0">
              <a:solidFill>
                <a:schemeClr val="tx1"/>
              </a:solidFill>
            </a:endParaRPr>
          </a:p>
          <a:p>
            <a:pPr>
              <a:buClrTx/>
              <a:buSzPct val="75000"/>
              <a:buFont typeface="Wingdings" panose="05000000000000000000" pitchFamily="2" charset="2"/>
              <a:buChar char="q"/>
            </a:pPr>
            <a:r>
              <a:rPr lang="en-US" sz="2300" dirty="0">
                <a:solidFill>
                  <a:schemeClr val="tx1"/>
                </a:solidFill>
              </a:rPr>
              <a:t>Flu vaccination associated with </a:t>
            </a:r>
            <a:r>
              <a:rPr lang="en-US" sz="2300" dirty="0">
                <a:solidFill>
                  <a:srgbClr val="0000FF"/>
                </a:solidFill>
              </a:rPr>
              <a:t>reduced hospitalizations among people with diabetes and chronic lung disease</a:t>
            </a:r>
          </a:p>
        </p:txBody>
      </p:sp>
      <p:sp>
        <p:nvSpPr>
          <p:cNvPr id="4" name="Rectangle 3"/>
          <p:cNvSpPr/>
          <p:nvPr/>
        </p:nvSpPr>
        <p:spPr>
          <a:xfrm>
            <a:off x="0" y="0"/>
            <a:ext cx="9177528"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Benefits of Influenza Vaccination </a:t>
            </a:r>
          </a:p>
        </p:txBody>
      </p:sp>
      <p:sp>
        <p:nvSpPr>
          <p:cNvPr id="5" name="TextBox 4"/>
          <p:cNvSpPr txBox="1"/>
          <p:nvPr/>
        </p:nvSpPr>
        <p:spPr>
          <a:xfrm>
            <a:off x="2081784" y="5773464"/>
            <a:ext cx="6629400" cy="954107"/>
          </a:xfrm>
          <a:prstGeom prst="rect">
            <a:avLst/>
          </a:prstGeom>
          <a:noFill/>
        </p:spPr>
        <p:txBody>
          <a:bodyPr wrap="square" rtlCol="0">
            <a:spAutoFit/>
          </a:bodyPr>
          <a:lstStyle/>
          <a:p>
            <a:r>
              <a:rPr lang="en-US" sz="800" dirty="0"/>
              <a:t>1.  </a:t>
            </a:r>
            <a:r>
              <a:rPr lang="en-US" sz="800" dirty="0" err="1"/>
              <a:t>Arriola</a:t>
            </a:r>
            <a:r>
              <a:rPr lang="en-US" sz="800" dirty="0"/>
              <a:t> C, Garg S, Anderson EJ, et al. Influenza Vaccination Modifies Disease Severity Among Community-dwelling Adults Hospitalized With Influenza. </a:t>
            </a:r>
            <a:r>
              <a:rPr lang="en-US" sz="800" dirty="0" err="1">
                <a:hlinkClick r:id="rId3" tooltip="Clinical infectious diseases : an official publication of the Infectious Diseases Society of America."/>
              </a:rPr>
              <a:t>Clin</a:t>
            </a:r>
            <a:r>
              <a:rPr lang="en-US" sz="800" dirty="0">
                <a:hlinkClick r:id="rId3" tooltip="Clinical infectious diseases : an official publication of the Infectious Diseases Society of America."/>
              </a:rPr>
              <a:t> Infect Dis.</a:t>
            </a:r>
            <a:r>
              <a:rPr lang="en-US" sz="800" dirty="0"/>
              <a:t> 2017 Oct 15;65(8):1289-1297. </a:t>
            </a:r>
          </a:p>
          <a:p>
            <a:r>
              <a:rPr lang="en-US" sz="800" dirty="0"/>
              <a:t>2.  Thompson MG, Pierse N, Huang S, et al. Influenza vaccine effectiveness in preventing influenza-associated intensive care admissions and attenuating severe disease among adults in New Zealand 2012–2015. Vaccine. 2018; 36 (39): 5916-25.</a:t>
            </a:r>
          </a:p>
          <a:p>
            <a:r>
              <a:rPr lang="en-US" sz="800" dirty="0"/>
              <a:t>3. </a:t>
            </a:r>
            <a:r>
              <a:rPr lang="en-US" sz="800" dirty="0" err="1"/>
              <a:t>Udell</a:t>
            </a:r>
            <a:r>
              <a:rPr lang="en-US" sz="800" dirty="0"/>
              <a:t> JA, </a:t>
            </a:r>
            <a:r>
              <a:rPr lang="en-US" sz="800" dirty="0" err="1"/>
              <a:t>Zawi</a:t>
            </a:r>
            <a:r>
              <a:rPr lang="en-US" sz="800" dirty="0"/>
              <a:t> R, Bhatt DL, et al</a:t>
            </a:r>
            <a:r>
              <a:rPr lang="en-US" sz="800" b="1" dirty="0"/>
              <a:t>. </a:t>
            </a:r>
            <a:r>
              <a:rPr lang="en-US" sz="800" dirty="0"/>
              <a:t>Association between influenza vaccination and cardiovascular outcomes in high-risk patients: a meta-analysis. JAMA. 2013;310(16): 1711-20. </a:t>
            </a:r>
          </a:p>
          <a:p>
            <a:r>
              <a:rPr lang="en-US" sz="800" dirty="0"/>
              <a:t>4. </a:t>
            </a:r>
            <a:r>
              <a:rPr lang="en-US" sz="800" dirty="0">
                <a:hlinkClick r:id="rId4"/>
              </a:rPr>
              <a:t>https://www.cdc.gov/flu/protect/keyfacts.htm</a:t>
            </a:r>
            <a:r>
              <a:rPr lang="en-US" sz="800" dirty="0"/>
              <a:t> </a:t>
            </a:r>
          </a:p>
        </p:txBody>
      </p:sp>
    </p:spTree>
    <p:extLst>
      <p:ext uri="{BB962C8B-B14F-4D97-AF65-F5344CB8AC3E}">
        <p14:creationId xmlns:p14="http://schemas.microsoft.com/office/powerpoint/2010/main" val="26089635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1"/>
            <a:ext cx="6629400" cy="4495801"/>
          </a:xfrm>
        </p:spPr>
        <p:txBody>
          <a:bodyPr>
            <a:normAutofit fontScale="92500" lnSpcReduction="20000"/>
          </a:bodyPr>
          <a:lstStyle/>
          <a:p>
            <a:r>
              <a:rPr lang="en-US" b="0" dirty="0">
                <a:solidFill>
                  <a:schemeClr val="tx1"/>
                </a:solidFill>
              </a:rPr>
              <a:t>Influenza outbreaks in post-acute and LTCFs are common</a:t>
            </a:r>
          </a:p>
          <a:p>
            <a:pPr lvl="1"/>
            <a:r>
              <a:rPr lang="en-US" sz="2400" dirty="0">
                <a:solidFill>
                  <a:schemeClr val="tx1"/>
                </a:solidFill>
              </a:rPr>
              <a:t>In 2017-2018, from select states:</a:t>
            </a:r>
          </a:p>
          <a:p>
            <a:pPr lvl="2"/>
            <a:r>
              <a:rPr lang="en-US" sz="2400" dirty="0">
                <a:solidFill>
                  <a:schemeClr val="tx1"/>
                </a:solidFill>
              </a:rPr>
              <a:t>Minnesota had 184 confirmed influenza outbreaks in LTCFs</a:t>
            </a:r>
            <a:endParaRPr lang="en-US" sz="2400" b="0" dirty="0">
              <a:solidFill>
                <a:schemeClr val="tx1"/>
              </a:solidFill>
            </a:endParaRPr>
          </a:p>
          <a:p>
            <a:pPr lvl="2"/>
            <a:r>
              <a:rPr lang="en-US" sz="2400" dirty="0">
                <a:solidFill>
                  <a:schemeClr val="tx1"/>
                </a:solidFill>
              </a:rPr>
              <a:t>Kentucky had 124 confirmed influenza outbreaks in LTCFS</a:t>
            </a:r>
          </a:p>
          <a:p>
            <a:pPr lvl="2"/>
            <a:endParaRPr lang="en-US" sz="2400" b="0" dirty="0">
              <a:solidFill>
                <a:schemeClr val="tx1"/>
              </a:solidFill>
            </a:endParaRPr>
          </a:p>
          <a:p>
            <a:r>
              <a:rPr lang="en-US" b="0" dirty="0">
                <a:solidFill>
                  <a:schemeClr val="tx1"/>
                </a:solidFill>
              </a:rPr>
              <a:t>Factors contributing to outbreaks in these settings:</a:t>
            </a:r>
          </a:p>
          <a:p>
            <a:pPr lvl="1"/>
            <a:r>
              <a:rPr lang="en-US" sz="2400" dirty="0">
                <a:solidFill>
                  <a:schemeClr val="tx1"/>
                </a:solidFill>
              </a:rPr>
              <a:t>Close living proximity</a:t>
            </a:r>
          </a:p>
          <a:p>
            <a:pPr lvl="1"/>
            <a:r>
              <a:rPr lang="en-US" sz="2400" dirty="0">
                <a:solidFill>
                  <a:schemeClr val="tx1"/>
                </a:solidFill>
              </a:rPr>
              <a:t>Immune senescence in older adults</a:t>
            </a:r>
          </a:p>
          <a:p>
            <a:pPr lvl="1"/>
            <a:r>
              <a:rPr lang="en-US" sz="2400" dirty="0">
                <a:solidFill>
                  <a:schemeClr val="tx1"/>
                </a:solidFill>
              </a:rPr>
              <a:t>Comorbidities</a:t>
            </a:r>
          </a:p>
          <a:p>
            <a:pPr lvl="1"/>
            <a:r>
              <a:rPr lang="en-US" sz="2400" dirty="0">
                <a:solidFill>
                  <a:schemeClr val="tx1"/>
                </a:solidFill>
              </a:rPr>
              <a:t>Reduced immune response to vaccine</a:t>
            </a:r>
          </a:p>
          <a:p>
            <a:pPr lvl="1"/>
            <a:endParaRPr lang="en-US" sz="2400" dirty="0">
              <a:solidFill>
                <a:schemeClr val="tx1"/>
              </a:solidFill>
            </a:endParaRPr>
          </a:p>
        </p:txBody>
      </p:sp>
      <p:sp>
        <p:nvSpPr>
          <p:cNvPr id="4" name="Text Placeholder 3"/>
          <p:cNvSpPr>
            <a:spLocks noGrp="1"/>
          </p:cNvSpPr>
          <p:nvPr>
            <p:ph type="body" sz="quarter" idx="11"/>
          </p:nvPr>
        </p:nvSpPr>
        <p:spPr>
          <a:xfrm>
            <a:off x="2014728" y="6096002"/>
            <a:ext cx="7162800" cy="609600"/>
          </a:xfrm>
        </p:spPr>
        <p:txBody>
          <a:bodyPr/>
          <a:lstStyle/>
          <a:p>
            <a:r>
              <a:rPr lang="en-US" dirty="0">
                <a:hlinkClick r:id="rId3"/>
              </a:rPr>
              <a:t>http://www.health.state.mn.us/divs/idepc/diseases/flu/stats/flustats10.pdf</a:t>
            </a:r>
            <a:r>
              <a:rPr lang="en-US" dirty="0"/>
              <a:t> </a:t>
            </a:r>
          </a:p>
          <a:p>
            <a:r>
              <a:rPr lang="en-US" dirty="0">
                <a:hlinkClick r:id="rId4"/>
              </a:rPr>
              <a:t>https://healthalerts.ky.gov/Documents/fluactivity.pdf</a:t>
            </a:r>
            <a:r>
              <a:rPr lang="en-US" dirty="0"/>
              <a:t> </a:t>
            </a:r>
          </a:p>
        </p:txBody>
      </p:sp>
      <p:sp>
        <p:nvSpPr>
          <p:cNvPr id="5" name="Rectangle 4"/>
          <p:cNvSpPr/>
          <p:nvPr/>
        </p:nvSpPr>
        <p:spPr>
          <a:xfrm>
            <a:off x="0" y="0"/>
            <a:ext cx="9177528"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Influenza Outbreaks in Post-Acute and </a:t>
            </a:r>
          </a:p>
          <a:p>
            <a:pPr algn="ctr"/>
            <a:r>
              <a:rPr lang="en-US" sz="3600" b="1" dirty="0"/>
              <a:t>Long-Term Care Facilities (LTCFs)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2454476"/>
            <a:ext cx="1851624" cy="2395538"/>
          </a:xfrm>
          <a:prstGeom prst="rect">
            <a:avLst/>
          </a:prstGeom>
        </p:spPr>
      </p:pic>
      <p:sp>
        <p:nvSpPr>
          <p:cNvPr id="7" name="TextBox 6"/>
          <p:cNvSpPr txBox="1"/>
          <p:nvPr/>
        </p:nvSpPr>
        <p:spPr>
          <a:xfrm>
            <a:off x="6934200" y="4800912"/>
            <a:ext cx="1600200" cy="246221"/>
          </a:xfrm>
          <a:prstGeom prst="rect">
            <a:avLst/>
          </a:prstGeom>
          <a:noFill/>
        </p:spPr>
        <p:txBody>
          <a:bodyPr wrap="square" rtlCol="0">
            <a:spAutoFit/>
          </a:bodyPr>
          <a:lstStyle/>
          <a:p>
            <a:r>
              <a:rPr lang="en-US" sz="1000" dirty="0"/>
              <a:t>Sign from Ottawa Health </a:t>
            </a:r>
          </a:p>
        </p:txBody>
      </p:sp>
    </p:spTree>
    <p:extLst>
      <p:ext uri="{BB962C8B-B14F-4D97-AF65-F5344CB8AC3E}">
        <p14:creationId xmlns:p14="http://schemas.microsoft.com/office/powerpoint/2010/main" val="8722508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txBox="1">
            <a:spLocks noGrp="1"/>
          </p:cNvSpPr>
          <p:nvPr>
            <p:ph idx="1"/>
          </p:nvPr>
        </p:nvSpPr>
        <p:spPr>
          <a:xfrm>
            <a:off x="1933194" y="5410200"/>
            <a:ext cx="7219950" cy="1606594"/>
          </a:xfrm>
          <a:prstGeom prst="rect">
            <a:avLst/>
          </a:prstGeom>
          <a:noFill/>
        </p:spPr>
        <p:txBody>
          <a:bodyPr wrap="square" rtlCol="0">
            <a:spAutoFit/>
          </a:bodyPr>
          <a:lstStyle/>
          <a:p>
            <a:pPr marL="109538" lvl="0" indent="-109538">
              <a:buFont typeface="+mj-lt"/>
              <a:buAutoNum type="arabicPeriod"/>
            </a:pPr>
            <a:r>
              <a:rPr lang="en-US" sz="800" b="0" dirty="0">
                <a:solidFill>
                  <a:schemeClr val="tx1"/>
                </a:solidFill>
              </a:rPr>
              <a:t>Saito R, Suzuki H, </a:t>
            </a:r>
            <a:r>
              <a:rPr lang="en-US" sz="800" b="0" dirty="0" err="1">
                <a:solidFill>
                  <a:schemeClr val="tx1"/>
                </a:solidFill>
              </a:rPr>
              <a:t>Oshitani</a:t>
            </a:r>
            <a:r>
              <a:rPr lang="en-US" sz="800" b="0" dirty="0">
                <a:solidFill>
                  <a:schemeClr val="tx1"/>
                </a:solidFill>
              </a:rPr>
              <a:t> H, et al. The effectiveness of influenza vaccine against influenza a (H3N2) virus infections in nursing homes in Niigata, Japan, during the 1998--1999 and 1999--2000 seasons. Infect Control </a:t>
            </a:r>
            <a:r>
              <a:rPr lang="en-US" sz="800" b="0" dirty="0" err="1">
                <a:solidFill>
                  <a:schemeClr val="tx1"/>
                </a:solidFill>
              </a:rPr>
              <a:t>Hosp</a:t>
            </a:r>
            <a:r>
              <a:rPr lang="en-US" sz="800" b="0" dirty="0">
                <a:solidFill>
                  <a:schemeClr val="tx1"/>
                </a:solidFill>
              </a:rPr>
              <a:t> </a:t>
            </a:r>
            <a:r>
              <a:rPr lang="en-US" sz="800" b="0" dirty="0" err="1">
                <a:solidFill>
                  <a:schemeClr val="tx1"/>
                </a:solidFill>
              </a:rPr>
              <a:t>Epidemiol</a:t>
            </a:r>
            <a:r>
              <a:rPr lang="en-US" sz="800" b="0" dirty="0">
                <a:solidFill>
                  <a:schemeClr val="tx1"/>
                </a:solidFill>
              </a:rPr>
              <a:t> 2002;23:82--6.</a:t>
            </a:r>
          </a:p>
          <a:p>
            <a:pPr marL="109538" lvl="0" indent="-109538">
              <a:buFont typeface="+mj-lt"/>
              <a:buAutoNum type="arabicPeriod"/>
            </a:pPr>
            <a:r>
              <a:rPr lang="en-US" sz="800" b="0" dirty="0">
                <a:solidFill>
                  <a:schemeClr val="tx1"/>
                </a:solidFill>
              </a:rPr>
              <a:t>Lemaitre M, </a:t>
            </a:r>
            <a:r>
              <a:rPr lang="en-US" sz="800" b="0" dirty="0" err="1">
                <a:solidFill>
                  <a:schemeClr val="tx1"/>
                </a:solidFill>
              </a:rPr>
              <a:t>Meret</a:t>
            </a:r>
            <a:r>
              <a:rPr lang="en-US" sz="800" b="0" dirty="0">
                <a:solidFill>
                  <a:schemeClr val="tx1"/>
                </a:solidFill>
              </a:rPr>
              <a:t> T, </a:t>
            </a:r>
            <a:r>
              <a:rPr lang="en-US" sz="800" b="0" dirty="0" err="1">
                <a:solidFill>
                  <a:schemeClr val="tx1"/>
                </a:solidFill>
              </a:rPr>
              <a:t>Rothan-Tondeur</a:t>
            </a:r>
            <a:r>
              <a:rPr lang="en-US" sz="800" b="0" dirty="0">
                <a:solidFill>
                  <a:schemeClr val="tx1"/>
                </a:solidFill>
              </a:rPr>
              <a:t> M, et al. Effect of influenza vaccination of nursing home staff on mortality of residents: a cluster-randomized trial. J Am </a:t>
            </a:r>
            <a:r>
              <a:rPr lang="en-US" sz="800" b="0" dirty="0" err="1">
                <a:solidFill>
                  <a:schemeClr val="tx1"/>
                </a:solidFill>
              </a:rPr>
              <a:t>Geriatr</a:t>
            </a:r>
            <a:r>
              <a:rPr lang="en-US" sz="800" b="0" dirty="0">
                <a:solidFill>
                  <a:schemeClr val="tx1"/>
                </a:solidFill>
              </a:rPr>
              <a:t> </a:t>
            </a:r>
            <a:r>
              <a:rPr lang="en-US" sz="800" b="0" dirty="0" err="1">
                <a:solidFill>
                  <a:schemeClr val="tx1"/>
                </a:solidFill>
              </a:rPr>
              <a:t>Soc</a:t>
            </a:r>
            <a:r>
              <a:rPr lang="en-US" sz="800" b="0" dirty="0">
                <a:solidFill>
                  <a:schemeClr val="tx1"/>
                </a:solidFill>
              </a:rPr>
              <a:t> 2009;57:1580--6.</a:t>
            </a:r>
          </a:p>
          <a:p>
            <a:pPr marL="109538" lvl="0" indent="-109538">
              <a:buFont typeface="+mj-lt"/>
              <a:buAutoNum type="arabicPeriod"/>
            </a:pPr>
            <a:r>
              <a:rPr lang="en-US" sz="800" b="0" dirty="0">
                <a:solidFill>
                  <a:schemeClr val="tx1"/>
                </a:solidFill>
              </a:rPr>
              <a:t>Carman WF, Elder AG, Wallace LA, et al. Effects of influenza vaccination of health-care workers on mortality of elderly people in long-term care: a </a:t>
            </a:r>
            <a:r>
              <a:rPr lang="en-US" sz="800" b="0" dirty="0" err="1">
                <a:solidFill>
                  <a:schemeClr val="tx1"/>
                </a:solidFill>
              </a:rPr>
              <a:t>randomised</a:t>
            </a:r>
            <a:r>
              <a:rPr lang="en-US" sz="800" b="0" dirty="0">
                <a:solidFill>
                  <a:schemeClr val="tx1"/>
                </a:solidFill>
              </a:rPr>
              <a:t> controlled trial. Lancet 2000;355:93--7.</a:t>
            </a:r>
          </a:p>
          <a:p>
            <a:pPr marL="109538" lvl="0" indent="-109538">
              <a:buFont typeface="+mj-lt"/>
              <a:buAutoNum type="arabicPeriod"/>
            </a:pPr>
            <a:r>
              <a:rPr lang="en-US" sz="800" b="0" dirty="0">
                <a:solidFill>
                  <a:schemeClr val="tx1"/>
                </a:solidFill>
              </a:rPr>
              <a:t>Hayward AC, Harling R, </a:t>
            </a:r>
            <a:r>
              <a:rPr lang="en-US" sz="800" b="0" dirty="0" err="1">
                <a:solidFill>
                  <a:schemeClr val="tx1"/>
                </a:solidFill>
              </a:rPr>
              <a:t>Wetten</a:t>
            </a:r>
            <a:r>
              <a:rPr lang="en-US" sz="800" b="0" dirty="0">
                <a:solidFill>
                  <a:schemeClr val="tx1"/>
                </a:solidFill>
              </a:rPr>
              <a:t> S, et al. Effectiveness of an influenza vaccine </a:t>
            </a:r>
            <a:r>
              <a:rPr lang="en-US" sz="800" b="0" dirty="0" err="1">
                <a:solidFill>
                  <a:schemeClr val="tx1"/>
                </a:solidFill>
              </a:rPr>
              <a:t>programme</a:t>
            </a:r>
            <a:r>
              <a:rPr lang="en-US" sz="800" b="0" dirty="0">
                <a:solidFill>
                  <a:schemeClr val="tx1"/>
                </a:solidFill>
              </a:rPr>
              <a:t> for care home staff to prevent death, morbidity, and health service use among residents: cluster </a:t>
            </a:r>
            <a:r>
              <a:rPr lang="en-US" sz="800" b="0" dirty="0" err="1">
                <a:solidFill>
                  <a:schemeClr val="tx1"/>
                </a:solidFill>
              </a:rPr>
              <a:t>randomised</a:t>
            </a:r>
            <a:r>
              <a:rPr lang="en-US" sz="800" b="0" dirty="0">
                <a:solidFill>
                  <a:schemeClr val="tx1"/>
                </a:solidFill>
              </a:rPr>
              <a:t> controlled trial. BMJ 2006;333:1241.</a:t>
            </a:r>
          </a:p>
          <a:p>
            <a:pPr marL="109538" lvl="0" indent="-109538">
              <a:buFont typeface="+mj-lt"/>
              <a:buAutoNum type="arabicPeriod"/>
            </a:pPr>
            <a:r>
              <a:rPr lang="en-US" sz="800" b="0" dirty="0">
                <a:solidFill>
                  <a:schemeClr val="tx1"/>
                </a:solidFill>
              </a:rPr>
              <a:t>Potter J, Stott DJ, Roberts MA, et al. Influenza vaccination of health care workers in long-term-care hospitals reduces the mortality of elderly patients. J Infect Dis 1997;175:1--6.</a:t>
            </a:r>
          </a:p>
          <a:p>
            <a:endParaRPr lang="en-US" sz="1000" dirty="0">
              <a:solidFill>
                <a:schemeClr val="tx1"/>
              </a:solidFill>
            </a:endParaRPr>
          </a:p>
        </p:txBody>
      </p:sp>
      <p:sp>
        <p:nvSpPr>
          <p:cNvPr id="12" name="Rectangle 11"/>
          <p:cNvSpPr/>
          <p:nvPr/>
        </p:nvSpPr>
        <p:spPr>
          <a:xfrm>
            <a:off x="-19050" y="-19050"/>
            <a:ext cx="91440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Influenza Outbreaks in LTCFs Associated with Low Vaccination Rates among Health Care Personnel</a:t>
            </a:r>
          </a:p>
        </p:txBody>
      </p:sp>
      <p:sp>
        <p:nvSpPr>
          <p:cNvPr id="2" name="Rectangle 1"/>
          <p:cNvSpPr/>
          <p:nvPr/>
        </p:nvSpPr>
        <p:spPr>
          <a:xfrm>
            <a:off x="457200" y="1567827"/>
            <a:ext cx="7772400" cy="3477875"/>
          </a:xfrm>
          <a:prstGeom prst="rect">
            <a:avLst/>
          </a:prstGeom>
        </p:spPr>
        <p:txBody>
          <a:bodyPr wrap="square">
            <a:spAutoFit/>
          </a:bodyPr>
          <a:lstStyle/>
          <a:p>
            <a:pPr marL="285750" indent="-285750">
              <a:spcBef>
                <a:spcPts val="1200"/>
              </a:spcBef>
              <a:buSzPct val="75000"/>
              <a:buFont typeface="Wingdings" panose="05000000000000000000" pitchFamily="2" charset="2"/>
              <a:buChar char="q"/>
            </a:pPr>
            <a:r>
              <a:rPr lang="en-US" sz="2400" dirty="0">
                <a:latin typeface="Calibri" panose="020F0502020204030204" pitchFamily="34" charset="0"/>
                <a:ea typeface="Calibri" panose="020F0502020204030204" pitchFamily="34" charset="0"/>
              </a:rPr>
              <a:t>Influenza outbreaks in LTCFs have been associated with low vaccination rates among health care personnel (HCP) </a:t>
            </a:r>
          </a:p>
          <a:p>
            <a:pPr marL="285750" indent="-285750">
              <a:spcBef>
                <a:spcPts val="1200"/>
              </a:spcBef>
              <a:buSzPct val="75000"/>
              <a:buFont typeface="Wingdings" panose="05000000000000000000" pitchFamily="2" charset="2"/>
              <a:buChar char="q"/>
            </a:pPr>
            <a:endParaRPr lang="en-US" sz="1200" dirty="0">
              <a:latin typeface="Calibri" panose="020F0502020204030204" pitchFamily="34" charset="0"/>
              <a:ea typeface="Calibri" panose="020F0502020204030204" pitchFamily="34" charset="0"/>
            </a:endParaRPr>
          </a:p>
          <a:p>
            <a:pPr marL="285750" indent="-285750">
              <a:spcBef>
                <a:spcPts val="1200"/>
              </a:spcBef>
              <a:buSzPct val="75000"/>
              <a:buFont typeface="Wingdings" panose="05000000000000000000" pitchFamily="2" charset="2"/>
              <a:buChar char="q"/>
            </a:pPr>
            <a:r>
              <a:rPr lang="en-US" sz="2400" dirty="0">
                <a:latin typeface="Calibri" panose="020F0502020204030204" pitchFamily="34" charset="0"/>
                <a:ea typeface="Calibri" panose="020F0502020204030204" pitchFamily="34" charset="0"/>
              </a:rPr>
              <a:t>Randomized controlled studies on the impact of HCP vaccination on resident morbidity and mortality in LTCFs have demonstrated substantial decreases in:</a:t>
            </a:r>
          </a:p>
          <a:p>
            <a:pPr marL="742950" lvl="1" indent="-285750">
              <a:spcBef>
                <a:spcPts val="1200"/>
              </a:spcBef>
              <a:buSzPct val="75000"/>
              <a:buFont typeface="Wingdings" panose="05000000000000000000" pitchFamily="2" charset="2"/>
              <a:buChar char="§"/>
            </a:pPr>
            <a:r>
              <a:rPr lang="en-US" sz="2400" dirty="0">
                <a:latin typeface="Calibri" panose="020F0502020204030204" pitchFamily="34" charset="0"/>
                <a:ea typeface="Calibri" panose="020F0502020204030204" pitchFamily="34" charset="0"/>
              </a:rPr>
              <a:t>All-cause mortality</a:t>
            </a:r>
          </a:p>
          <a:p>
            <a:pPr marL="742950" lvl="1" indent="-285750">
              <a:spcBef>
                <a:spcPts val="1200"/>
              </a:spcBef>
              <a:buSzPct val="75000"/>
              <a:buFont typeface="Wingdings" panose="05000000000000000000" pitchFamily="2" charset="2"/>
              <a:buChar char="§"/>
            </a:pPr>
            <a:r>
              <a:rPr lang="en-US" sz="2400" dirty="0">
                <a:latin typeface="Calibri" panose="020F0502020204030204" pitchFamily="34" charset="0"/>
                <a:ea typeface="Calibri" panose="020F0502020204030204" pitchFamily="34" charset="0"/>
              </a:rPr>
              <a:t>Influenza-like illness</a:t>
            </a:r>
          </a:p>
        </p:txBody>
      </p:sp>
    </p:spTree>
    <p:extLst>
      <p:ext uri="{BB962C8B-B14F-4D97-AF65-F5344CB8AC3E}">
        <p14:creationId xmlns:p14="http://schemas.microsoft.com/office/powerpoint/2010/main" val="403922229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8595</TotalTime>
  <Words>4674</Words>
  <Application>Microsoft Office PowerPoint</Application>
  <PresentationFormat>On-screen Show (4:3)</PresentationFormat>
  <Paragraphs>454</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Overview</vt:lpstr>
      <vt:lpstr>Seasonal Influenza</vt:lpstr>
      <vt:lpstr>Impact of Seasonal Influenza in Adults ≥65 Years </vt:lpstr>
      <vt:lpstr>PowerPoint Presentation</vt:lpstr>
      <vt:lpstr>Influenza Vaccination</vt:lpstr>
      <vt:lpstr>PowerPoint Presentation</vt:lpstr>
      <vt:lpstr>PowerPoint Presentation</vt:lpstr>
      <vt:lpstr>PowerPoint Presentation</vt:lpstr>
      <vt:lpstr>PowerPoint Presentation</vt:lpstr>
      <vt:lpstr>Why Focus on Health Care Personnel in Post-Acute and LTCFs? (Continued) </vt:lpstr>
      <vt:lpstr>Influenza Vaccination Coverage of HCP  by Facility Type</vt:lpstr>
      <vt:lpstr>Influenza Vaccination Coverage by HCP Occupation</vt:lpstr>
      <vt:lpstr>Misconceptions about Influenza Vaccination from HCP</vt:lpstr>
      <vt:lpstr>Strategies for Improving  HCP Vaccination Rates in Post-Acute and LTCFs</vt:lpstr>
      <vt:lpstr>PowerPoint Presentation</vt:lpstr>
      <vt:lpstr>AMDA’s 2018 Updated Policy</vt:lpstr>
      <vt:lpstr>Other Professional Societies’ that Support Influenza Vaccination Requirements of HCP</vt:lpstr>
      <vt:lpstr>Why Focus on Influenza Vaccination Requirements?</vt:lpstr>
      <vt:lpstr>NAIIS Guidance Document for Developing a Vaccination Requirement for HCP in Post- Acute and LTCFs</vt:lpstr>
      <vt:lpstr>NAIIS Guidance Document for Implementing Influenza Vaccination Requirement for HCP</vt:lpstr>
      <vt:lpstr>1-Page Checklist for Implementing an Employee Influenza Vaccination Policy</vt:lpstr>
      <vt:lpstr>FAQs for Implementing Employee Influenza Vaccination Policies</vt:lpstr>
      <vt:lpstr>Landing Page for All of These Resources</vt:lpstr>
      <vt:lpstr>Immunization Action Coalition and AMDA  Influenza Vaccination Honor Roll</vt:lpstr>
      <vt:lpstr> Influenza Vaccination Clinics in Non-Traditional Settings</vt:lpstr>
      <vt:lpstr>PowerPoint Presentation</vt:lpstr>
      <vt:lpstr>Summary </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Blank</cp:lastModifiedBy>
  <cp:revision>412</cp:revision>
  <cp:lastPrinted>2018-09-27T20:02:09Z</cp:lastPrinted>
  <dcterms:created xsi:type="dcterms:W3CDTF">2014-10-20T16:42:36Z</dcterms:created>
  <dcterms:modified xsi:type="dcterms:W3CDTF">2019-03-01T17:28:08Z</dcterms:modified>
</cp:coreProperties>
</file>