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47" r:id="rId1"/>
    <p:sldMasterId id="2147483859" r:id="rId2"/>
  </p:sldMasterIdLst>
  <p:notesMasterIdLst>
    <p:notesMasterId r:id="rId9"/>
  </p:notesMasterIdLst>
  <p:handoutMasterIdLst>
    <p:handoutMasterId r:id="rId10"/>
  </p:handoutMasterIdLst>
  <p:sldIdLst>
    <p:sldId id="348" r:id="rId3"/>
    <p:sldId id="350" r:id="rId4"/>
    <p:sldId id="357" r:id="rId5"/>
    <p:sldId id="358" r:id="rId6"/>
    <p:sldId id="359" r:id="rId7"/>
    <p:sldId id="347" r:id="rId8"/>
  </p:sldIdLst>
  <p:sldSz cx="12192000" cy="6858000"/>
  <p:notesSz cx="7010400" cy="9296400"/>
  <p:embeddedFontLst>
    <p:embeddedFont>
      <p:font typeface="Myriad Web Pro" panose="020B0604020202020204" charset="0"/>
      <p:regular r:id="rId11"/>
      <p:bold r:id="rId12"/>
      <p:italic r:id="rId13"/>
    </p:embeddedFont>
    <p:embeddedFont>
      <p:font typeface="Calibri" panose="020F0502020204030204" pitchFamily="34" charset="0"/>
      <p:regular r:id="rId14"/>
      <p:bold r:id="rId15"/>
      <p:italic r:id="rId16"/>
      <p:boldItalic r:id="rId1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ssonnier, Nancy (CDC/OID/NCIRD)" initials="MN(" lastIdx="4" clrIdx="0">
    <p:extLst>
      <p:ext uri="{19B8F6BF-5375-455C-9EA6-DF929625EA0E}">
        <p15:presenceInfo xmlns:p15="http://schemas.microsoft.com/office/powerpoint/2012/main" userId="S-1-5-21-1207783550-2075000910-922709458-191222" providerId="AD"/>
      </p:ext>
    </p:extLst>
  </p:cmAuthor>
  <p:cmAuthor id="2" name="Basket, Michelle (CDC/OID/NCIRD)" initials="BM(" lastIdx="1" clrIdx="1">
    <p:extLst>
      <p:ext uri="{19B8F6BF-5375-455C-9EA6-DF929625EA0E}">
        <p15:presenceInfo xmlns:p15="http://schemas.microsoft.com/office/powerpoint/2012/main" userId="S-1-5-21-1207783550-2075000910-922709458-1767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7245D"/>
    <a:srgbClr val="00133A"/>
    <a:srgbClr val="EC881D"/>
    <a:srgbClr val="0E66AF"/>
    <a:srgbClr val="006A71"/>
    <a:srgbClr val="695E4A"/>
    <a:srgbClr val="00853F"/>
    <a:srgbClr val="781D7E"/>
    <a:srgbClr val="008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7" autoAdjust="0"/>
    <p:restoredTop sz="79630" autoAdjust="0"/>
  </p:normalViewPr>
  <p:slideViewPr>
    <p:cSldViewPr snapToGrid="0">
      <p:cViewPr varScale="1">
        <p:scale>
          <a:sx n="67" d="100"/>
          <a:sy n="67" d="100"/>
        </p:scale>
        <p:origin x="1338"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p:cViewPr varScale="1">
        <p:scale>
          <a:sx n="84" d="100"/>
          <a:sy n="84" d="100"/>
        </p:scale>
        <p:origin x="22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smtClean="0"/>
              <a:t>11/17/2016</a:t>
            </a:r>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563590B-C96D-4767-8B2C-514239B15746}" type="slidenum">
              <a:rPr lang="en-US" smtClean="0"/>
              <a:t>‹#›</a:t>
            </a:fld>
            <a:endParaRPr lang="en-US"/>
          </a:p>
        </p:txBody>
      </p:sp>
    </p:spTree>
    <p:extLst>
      <p:ext uri="{BB962C8B-B14F-4D97-AF65-F5344CB8AC3E}">
        <p14:creationId xmlns:p14="http://schemas.microsoft.com/office/powerpoint/2010/main" val="14012491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r>
              <a:rPr lang="en-US" smtClean="0"/>
              <a:t>11/17/2016</a:t>
            </a:r>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600" kern="1200">
        <a:solidFill>
          <a:schemeClr val="tx1"/>
        </a:solidFill>
        <a:latin typeface="+mn-lt"/>
        <a:ea typeface="+mn-ea"/>
        <a:cs typeface="+mn-cs"/>
      </a:defRPr>
    </a:lvl1pPr>
    <a:lvl2pPr marL="609585" algn="l" rtl="0" fontAlgn="base">
      <a:spcBef>
        <a:spcPct val="30000"/>
      </a:spcBef>
      <a:spcAft>
        <a:spcPct val="0"/>
      </a:spcAft>
      <a:defRPr sz="1600" kern="1200">
        <a:solidFill>
          <a:schemeClr val="tx1"/>
        </a:solidFill>
        <a:latin typeface="+mn-lt"/>
        <a:ea typeface="+mn-ea"/>
        <a:cs typeface="+mn-cs"/>
      </a:defRPr>
    </a:lvl2pPr>
    <a:lvl3pPr marL="1219170" algn="l" rtl="0" fontAlgn="base">
      <a:spcBef>
        <a:spcPct val="30000"/>
      </a:spcBef>
      <a:spcAft>
        <a:spcPct val="0"/>
      </a:spcAft>
      <a:defRPr sz="1600" kern="1200">
        <a:solidFill>
          <a:schemeClr val="tx1"/>
        </a:solidFill>
        <a:latin typeface="+mn-lt"/>
        <a:ea typeface="+mn-ea"/>
        <a:cs typeface="+mn-cs"/>
      </a:defRPr>
    </a:lvl3pPr>
    <a:lvl4pPr marL="1828754" algn="l" rtl="0" fontAlgn="base">
      <a:spcBef>
        <a:spcPct val="30000"/>
      </a:spcBef>
      <a:spcAft>
        <a:spcPct val="0"/>
      </a:spcAft>
      <a:defRPr sz="1600" kern="1200">
        <a:solidFill>
          <a:schemeClr val="tx1"/>
        </a:solidFill>
        <a:latin typeface="+mn-lt"/>
        <a:ea typeface="+mn-ea"/>
        <a:cs typeface="+mn-cs"/>
      </a:defRPr>
    </a:lvl4pPr>
    <a:lvl5pPr marL="2438339" algn="l" rtl="0" fontAlgn="base">
      <a:spcBef>
        <a:spcPct val="30000"/>
      </a:spcBef>
      <a:spcAft>
        <a:spcPct val="0"/>
      </a:spcAft>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a:t>
            </a:fld>
            <a:endParaRPr lang="en-US"/>
          </a:p>
        </p:txBody>
      </p:sp>
      <p:sp>
        <p:nvSpPr>
          <p:cNvPr id="5" name="Date Placeholder 4"/>
          <p:cNvSpPr>
            <a:spLocks noGrp="1"/>
          </p:cNvSpPr>
          <p:nvPr>
            <p:ph type="dt" idx="11"/>
          </p:nvPr>
        </p:nvSpPr>
        <p:spPr/>
        <p:txBody>
          <a:bodyPr/>
          <a:lstStyle/>
          <a:p>
            <a:pPr>
              <a:defRPr/>
            </a:pPr>
            <a:r>
              <a:rPr lang="en-US" smtClean="0"/>
              <a:t>11/17/2016</a:t>
            </a:r>
            <a:endParaRPr lang="en-US"/>
          </a:p>
        </p:txBody>
      </p:sp>
    </p:spTree>
    <p:extLst>
      <p:ext uri="{BB962C8B-B14F-4D97-AF65-F5344CB8AC3E}">
        <p14:creationId xmlns:p14="http://schemas.microsoft.com/office/powerpoint/2010/main" val="331287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600" b="0" i="0" u="none" strike="noStrike" kern="1200" baseline="0" dirty="0" smtClean="0">
                <a:solidFill>
                  <a:schemeClr val="tx1"/>
                </a:solidFill>
                <a:latin typeface="+mn-lt"/>
                <a:ea typeface="+mn-ea"/>
                <a:cs typeface="+mn-cs"/>
              </a:rPr>
              <a:t>- NIVW Key Messages to Include: Newsletter Content, Social Media Content, Dates and Activities, Graphics</a:t>
            </a:r>
          </a:p>
          <a:p>
            <a:pPr rtl="0"/>
            <a:endParaRPr lang="en-US" sz="1600" b="0" i="0" u="sng"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6DBCB33-42B1-4C43-9ABF-7CFBC2082D58}" type="slidenum">
              <a:rPr lang="en-US" smtClean="0"/>
              <a:t>3</a:t>
            </a:fld>
            <a:endParaRPr lang="en-US"/>
          </a:p>
        </p:txBody>
      </p:sp>
      <p:sp>
        <p:nvSpPr>
          <p:cNvPr id="5" name="Date Placeholder 4"/>
          <p:cNvSpPr>
            <a:spLocks noGrp="1"/>
          </p:cNvSpPr>
          <p:nvPr>
            <p:ph type="dt" idx="11"/>
          </p:nvPr>
        </p:nvSpPr>
        <p:spPr/>
        <p:txBody>
          <a:bodyPr/>
          <a:lstStyle/>
          <a:p>
            <a:pPr>
              <a:defRPr/>
            </a:pPr>
            <a:r>
              <a:rPr lang="en-US" smtClean="0"/>
              <a:t>11/17/2016</a:t>
            </a:r>
            <a:endParaRPr lang="en-US"/>
          </a:p>
        </p:txBody>
      </p:sp>
    </p:spTree>
    <p:extLst>
      <p:ext uri="{BB962C8B-B14F-4D97-AF65-F5344CB8AC3E}">
        <p14:creationId xmlns:p14="http://schemas.microsoft.com/office/powerpoint/2010/main" val="1185972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year, instead of doing the traditional Twitter Chat, CDC is hosting a Hashtag Challenge.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
        <p:nvSpPr>
          <p:cNvPr id="5" name="Date Placeholder 4"/>
          <p:cNvSpPr>
            <a:spLocks noGrp="1"/>
          </p:cNvSpPr>
          <p:nvPr>
            <p:ph type="dt" idx="11"/>
          </p:nvPr>
        </p:nvSpPr>
        <p:spPr/>
        <p:txBody>
          <a:bodyPr/>
          <a:lstStyle/>
          <a:p>
            <a:pPr>
              <a:defRPr/>
            </a:pPr>
            <a:r>
              <a:rPr lang="en-US" smtClean="0"/>
              <a:t>11/17/2016</a:t>
            </a:r>
            <a:endParaRPr lang="en-US"/>
          </a:p>
        </p:txBody>
      </p:sp>
    </p:spTree>
    <p:extLst>
      <p:ext uri="{BB962C8B-B14F-4D97-AF65-F5344CB8AC3E}">
        <p14:creationId xmlns:p14="http://schemas.microsoft.com/office/powerpoint/2010/main" val="2958989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
        <p:nvSpPr>
          <p:cNvPr id="5" name="Date Placeholder 4"/>
          <p:cNvSpPr>
            <a:spLocks noGrp="1"/>
          </p:cNvSpPr>
          <p:nvPr>
            <p:ph type="dt" idx="11"/>
          </p:nvPr>
        </p:nvSpPr>
        <p:spPr/>
        <p:txBody>
          <a:bodyPr/>
          <a:lstStyle/>
          <a:p>
            <a:pPr>
              <a:defRPr/>
            </a:pPr>
            <a:r>
              <a:rPr lang="en-US" smtClean="0"/>
              <a:t>11/17/2016</a:t>
            </a:r>
            <a:endParaRPr lang="en-US"/>
          </a:p>
        </p:txBody>
      </p:sp>
    </p:spTree>
    <p:extLst>
      <p:ext uri="{BB962C8B-B14F-4D97-AF65-F5344CB8AC3E}">
        <p14:creationId xmlns:p14="http://schemas.microsoft.com/office/powerpoint/2010/main" val="2111503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1" name="Title 1"/>
          <p:cNvSpPr>
            <a:spLocks noGrp="1"/>
          </p:cNvSpPr>
          <p:nvPr>
            <p:ph type="title"/>
          </p:nvPr>
        </p:nvSpPr>
        <p:spPr>
          <a:xfrm>
            <a:off x="609600" y="1275655"/>
            <a:ext cx="10972800" cy="1155779"/>
          </a:xfrm>
          <a:prstGeom prst="rect">
            <a:avLst/>
          </a:prstGeom>
        </p:spPr>
        <p:txBody>
          <a:bodyPr>
            <a:normAutofit/>
          </a:bodyPr>
          <a:lstStyle>
            <a:lvl1pPr algn="l">
              <a:lnSpc>
                <a:spcPts val="4000"/>
              </a:lnSpc>
              <a:defRPr sz="3800" b="1" baseline="0">
                <a:solidFill>
                  <a:schemeClr val="accent6"/>
                </a:solidFill>
                <a:effectLst/>
                <a:latin typeface="Calibri" pitchFamily="34" charset="0"/>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chemeClr val="tx1"/>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
        <p:nvSpPr>
          <p:cNvPr id="10" name="TextBox 9"/>
          <p:cNvSpPr txBox="1"/>
          <p:nvPr/>
        </p:nvSpPr>
        <p:spPr>
          <a:xfrm>
            <a:off x="609600" y="192627"/>
            <a:ext cx="9204101" cy="461665"/>
          </a:xfrm>
          <a:prstGeom prst="rect">
            <a:avLst/>
          </a:prstGeom>
          <a:noFill/>
        </p:spPr>
        <p:txBody>
          <a:bodyPr wrap="square" rtlCol="0">
            <a:spAutoFit/>
          </a:bodyPr>
          <a:lstStyle/>
          <a:p>
            <a:r>
              <a:rPr lang="en-US" sz="2400" b="1" dirty="0" smtClean="0">
                <a:solidFill>
                  <a:schemeClr val="tx2">
                    <a:lumMod val="95000"/>
                  </a:schemeClr>
                </a:solidFill>
                <a:latin typeface="Calibri" panose="020F0502020204030204" pitchFamily="34" charset="0"/>
              </a:rPr>
              <a:t>Centers for Disease Control and Prevention</a:t>
            </a:r>
          </a:p>
        </p:txBody>
      </p:sp>
      <p:sp>
        <p:nvSpPr>
          <p:cNvPr id="7" name="Rectangle 6"/>
          <p:cNvSpPr/>
          <p:nvPr/>
        </p:nvSpPr>
        <p:spPr>
          <a:xfrm>
            <a:off x="609599" y="577002"/>
            <a:ext cx="9204101" cy="400110"/>
          </a:xfrm>
          <a:prstGeom prst="rect">
            <a:avLst/>
          </a:prstGeom>
        </p:spPr>
        <p:txBody>
          <a:bodyPr wrap="square">
            <a:spAutoFit/>
          </a:bodyPr>
          <a:lstStyle/>
          <a:p>
            <a:r>
              <a:rPr lang="en-US" sz="2000" dirty="0">
                <a:solidFill>
                  <a:schemeClr val="tx2">
                    <a:lumMod val="95000"/>
                  </a:schemeClr>
                </a:solidFill>
                <a:latin typeface="+mj-lt"/>
              </a:rPr>
              <a:t>National Center for Immunization and Respiratory Diseases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2" name="TextBox 11"/>
          <p:cNvSpPr txBox="1"/>
          <p:nvPr/>
        </p:nvSpPr>
        <p:spPr>
          <a:xfrm>
            <a:off x="609600" y="192627"/>
            <a:ext cx="9204101" cy="461665"/>
          </a:xfrm>
          <a:prstGeom prst="rect">
            <a:avLst/>
          </a:prstGeom>
          <a:noFill/>
        </p:spPr>
        <p:txBody>
          <a:bodyPr wrap="square" rtlCol="0">
            <a:spAutoFit/>
          </a:bodyPr>
          <a:lstStyle/>
          <a:p>
            <a:r>
              <a:rPr lang="en-US" sz="2400" b="1" dirty="0" smtClean="0">
                <a:solidFill>
                  <a:schemeClr val="bg2"/>
                </a:solidFill>
                <a:latin typeface="Calibri" panose="020F0502020204030204" pitchFamily="34" charset="0"/>
              </a:rPr>
              <a:t>Centers for Disease Control and Prevention</a:t>
            </a:r>
          </a:p>
        </p:txBody>
      </p:sp>
      <p:sp>
        <p:nvSpPr>
          <p:cNvPr id="13" name="Rectangle 12"/>
          <p:cNvSpPr/>
          <p:nvPr/>
        </p:nvSpPr>
        <p:spPr>
          <a:xfrm>
            <a:off x="609599" y="577002"/>
            <a:ext cx="9204101" cy="400110"/>
          </a:xfrm>
          <a:prstGeom prst="rect">
            <a:avLst/>
          </a:prstGeom>
        </p:spPr>
        <p:txBody>
          <a:bodyPr wrap="square">
            <a:spAutoFit/>
          </a:bodyPr>
          <a:lstStyle/>
          <a:p>
            <a:r>
              <a:rPr lang="en-US" sz="2000" dirty="0">
                <a:solidFill>
                  <a:schemeClr val="bg2"/>
                </a:solidFill>
                <a:latin typeface="+mj-lt"/>
              </a:rPr>
              <a:t>National Center for Immunization and Respiratory Diseases</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5" name="TextBox 14"/>
          <p:cNvSpPr txBox="1"/>
          <p:nvPr/>
        </p:nvSpPr>
        <p:spPr>
          <a:xfrm>
            <a:off x="609600" y="192627"/>
            <a:ext cx="9204101" cy="461665"/>
          </a:xfrm>
          <a:prstGeom prst="rect">
            <a:avLst/>
          </a:prstGeom>
          <a:noFill/>
        </p:spPr>
        <p:txBody>
          <a:bodyPr wrap="square" rtlCol="0">
            <a:spAutoFit/>
          </a:bodyPr>
          <a:lstStyle/>
          <a:p>
            <a:r>
              <a:rPr lang="en-US" sz="2400" b="1" dirty="0" smtClean="0">
                <a:solidFill>
                  <a:schemeClr val="bg2"/>
                </a:solidFill>
                <a:latin typeface="Calibri" panose="020F0502020204030204" pitchFamily="34" charset="0"/>
              </a:rPr>
              <a:t>Centers for Disease Control and Prevention</a:t>
            </a:r>
          </a:p>
        </p:txBody>
      </p:sp>
      <p:sp>
        <p:nvSpPr>
          <p:cNvPr id="16" name="Rectangle 15"/>
          <p:cNvSpPr/>
          <p:nvPr/>
        </p:nvSpPr>
        <p:spPr>
          <a:xfrm>
            <a:off x="609599" y="577002"/>
            <a:ext cx="9204101" cy="400110"/>
          </a:xfrm>
          <a:prstGeom prst="rect">
            <a:avLst/>
          </a:prstGeom>
        </p:spPr>
        <p:txBody>
          <a:bodyPr wrap="square">
            <a:spAutoFit/>
          </a:bodyPr>
          <a:lstStyle/>
          <a:p>
            <a:r>
              <a:rPr lang="en-US" sz="2000" dirty="0">
                <a:solidFill>
                  <a:schemeClr val="bg2"/>
                </a:solidFill>
                <a:latin typeface="+mj-lt"/>
              </a:rPr>
              <a:t>National Center for Immunization and Respiratory Diseases</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8" name="TextBox 17"/>
          <p:cNvSpPr txBox="1"/>
          <p:nvPr userDrawn="1"/>
        </p:nvSpPr>
        <p:spPr>
          <a:xfrm>
            <a:off x="609600" y="192627"/>
            <a:ext cx="9204101" cy="461665"/>
          </a:xfrm>
          <a:prstGeom prst="rect">
            <a:avLst/>
          </a:prstGeom>
          <a:noFill/>
        </p:spPr>
        <p:txBody>
          <a:bodyPr wrap="square" rtlCol="0">
            <a:spAutoFit/>
          </a:bodyPr>
          <a:lstStyle/>
          <a:p>
            <a:r>
              <a:rPr lang="en-US" sz="2400" b="1" dirty="0" smtClean="0">
                <a:solidFill>
                  <a:schemeClr val="bg2"/>
                </a:solidFill>
                <a:latin typeface="Calibri" panose="020F0502020204030204" pitchFamily="34" charset="0"/>
              </a:rPr>
              <a:t>Centers for Disease Control and Prevention</a:t>
            </a:r>
          </a:p>
        </p:txBody>
      </p:sp>
      <p:sp>
        <p:nvSpPr>
          <p:cNvPr id="19" name="Rectangle 18"/>
          <p:cNvSpPr/>
          <p:nvPr userDrawn="1"/>
        </p:nvSpPr>
        <p:spPr>
          <a:xfrm>
            <a:off x="609599" y="577002"/>
            <a:ext cx="9204101" cy="400110"/>
          </a:xfrm>
          <a:prstGeom prst="rect">
            <a:avLst/>
          </a:prstGeom>
        </p:spPr>
        <p:txBody>
          <a:bodyPr wrap="square">
            <a:spAutoFit/>
          </a:bodyPr>
          <a:lstStyle/>
          <a:p>
            <a:r>
              <a:rPr lang="en-US" sz="2000" dirty="0">
                <a:solidFill>
                  <a:schemeClr val="bg2"/>
                </a:solidFill>
                <a:latin typeface="+mj-lt"/>
              </a:rPr>
              <a:t>National Center for Immunization and Respiratory Diseases</a:t>
            </a:r>
          </a:p>
        </p:txBody>
      </p:sp>
      <p:sp>
        <p:nvSpPr>
          <p:cNvPr id="21" name="Rectangle 20"/>
          <p:cNvSpPr/>
          <p:nvPr userDrawn="1"/>
        </p:nvSpPr>
        <p:spPr>
          <a:xfrm>
            <a:off x="609598" y="6495064"/>
            <a:ext cx="10972801" cy="230832"/>
          </a:xfrm>
          <a:prstGeom prst="rect">
            <a:avLst/>
          </a:prstGeom>
        </p:spPr>
        <p:txBody>
          <a:bodyPr wrap="square" anchor="b" anchorCtr="0">
            <a:spAutoFit/>
          </a:bodyPr>
          <a:lstStyle/>
          <a:p>
            <a:r>
              <a:rPr lang="en-US" sz="900" dirty="0" smtClean="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900" baseline="0" dirty="0" smtClean="0">
                <a:solidFill>
                  <a:schemeClr val="tx2"/>
                </a:solidFill>
                <a:latin typeface="+mj-lt"/>
                <a:ea typeface="Calibri" panose="020F0502020204030204" pitchFamily="34" charset="0"/>
                <a:cs typeface="Times New Roman" panose="02020603050405020304" pitchFamily="18" charset="0"/>
              </a:rPr>
              <a:t> </a:t>
            </a:r>
            <a:r>
              <a:rPr lang="en-US" sz="900" dirty="0" smtClean="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Tree>
    <p:extLst>
      <p:ext uri="{BB962C8B-B14F-4D97-AF65-F5344CB8AC3E}">
        <p14:creationId xmlns:p14="http://schemas.microsoft.com/office/powerpoint/2010/main" val="158546859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80441"/>
            <a:ext cx="12192000" cy="1177559"/>
          </a:xfrm>
          <a:prstGeom prst="rect">
            <a:avLst/>
          </a:prstGeom>
        </p:spPr>
      </p:pic>
      <p:sp>
        <p:nvSpPr>
          <p:cNvPr id="2" name="Title 1"/>
          <p:cNvSpPr>
            <a:spLocks noGrp="1"/>
          </p:cNvSpPr>
          <p:nvPr>
            <p:ph type="title"/>
          </p:nvPr>
        </p:nvSpPr>
        <p:spPr/>
        <p:txBody>
          <a:bodyPr/>
          <a:lstStyle>
            <a:lvl1pPr>
              <a:defRPr b="0">
                <a:solidFill>
                  <a:schemeClr val="tx1"/>
                </a:solidFill>
              </a:defRPr>
            </a:lvl1pPr>
          </a:lstStyle>
          <a:p>
            <a:r>
              <a:rPr lang="en-US" dirty="0" smtClean="0"/>
              <a:t>Click to edit Master title style</a:t>
            </a:r>
            <a:endParaRPr lang="en-US" dirty="0"/>
          </a:p>
        </p:txBody>
      </p:sp>
      <p:sp>
        <p:nvSpPr>
          <p:cNvPr id="7" name="Footer Placeholder 1"/>
          <p:cNvSpPr txBox="1">
            <a:spLocks/>
          </p:cNvSpPr>
          <p:nvPr userDrawn="1"/>
        </p:nvSpPr>
        <p:spPr>
          <a:xfrm>
            <a:off x="609600" y="3472543"/>
            <a:ext cx="10972800" cy="2207898"/>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600" dirty="0" smtClean="0">
                <a:solidFill>
                  <a:schemeClr val="tx2"/>
                </a:solidFill>
                <a:latin typeface="+mj-lt"/>
              </a:rPr>
              <a:t>For more information, contact CDC</a:t>
            </a:r>
            <a:br>
              <a:rPr lang="en-US" sz="1600" dirty="0" smtClean="0">
                <a:solidFill>
                  <a:schemeClr val="tx2"/>
                </a:solidFill>
                <a:latin typeface="+mj-lt"/>
              </a:rPr>
            </a:br>
            <a:r>
              <a:rPr lang="en-US" sz="1600" dirty="0" smtClean="0">
                <a:solidFill>
                  <a:schemeClr val="tx2"/>
                </a:solidFill>
                <a:latin typeface="+mj-lt"/>
              </a:rPr>
              <a:t>1-800-CDC-INFO (232-4636)</a:t>
            </a:r>
            <a:br>
              <a:rPr lang="en-US" sz="1600" dirty="0" smtClean="0">
                <a:solidFill>
                  <a:schemeClr val="tx2"/>
                </a:solidFill>
                <a:latin typeface="+mj-lt"/>
              </a:rPr>
            </a:br>
            <a:r>
              <a:rPr lang="en-US" sz="1600" dirty="0" smtClean="0">
                <a:solidFill>
                  <a:schemeClr val="tx2"/>
                </a:solidFill>
                <a:latin typeface="+mj-lt"/>
              </a:rPr>
              <a:t>TTY:  1-888-232-6348    </a:t>
            </a:r>
            <a:r>
              <a:rPr lang="en-US" sz="1600" dirty="0" smtClean="0">
                <a:solidFill>
                  <a:schemeClr val="tx2"/>
                </a:solidFill>
                <a:latin typeface="+mj-lt"/>
                <a:hlinkClick r:id="rId3"/>
              </a:rPr>
              <a:t>www.cdc.gov</a:t>
            </a:r>
            <a:endParaRPr lang="en-US" sz="1600" dirty="0" smtClean="0">
              <a:solidFill>
                <a:schemeClr val="tx2"/>
              </a:solidFill>
              <a:latin typeface="+mj-lt"/>
            </a:endParaRPr>
          </a:p>
          <a:p>
            <a:r>
              <a:rPr lang="en-US" sz="1600" dirty="0" smtClean="0">
                <a:solidFill>
                  <a:schemeClr val="tx2"/>
                </a:solidFill>
                <a:latin typeface="+mj-lt"/>
              </a:rPr>
              <a:t/>
            </a:r>
            <a:br>
              <a:rPr lang="en-US" sz="1600" dirty="0" smtClean="0">
                <a:solidFill>
                  <a:schemeClr val="tx2"/>
                </a:solidFill>
                <a:latin typeface="+mj-lt"/>
              </a:rPr>
            </a:br>
            <a:r>
              <a:rPr lang="en-US" sz="1200" dirty="0" smtClean="0">
                <a:solidFill>
                  <a:schemeClr val="tx2"/>
                </a:solidFill>
                <a:latin typeface="+mj-lt"/>
              </a:rPr>
              <a:t>The findings and conclusions in this report are those of the authors and do not necessarily represent the official position of the Centers for Disease Control and Prevention.</a:t>
            </a:r>
          </a:p>
          <a:p>
            <a:endParaRPr lang="en-US" sz="1200" dirty="0" smtClean="0">
              <a:solidFill>
                <a:schemeClr val="tx2"/>
              </a:solidFill>
              <a:latin typeface="+mj-lt"/>
            </a:endParaRPr>
          </a:p>
          <a:p>
            <a:r>
              <a:rPr lang="en-US" sz="1200" kern="1200" dirty="0" smtClean="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1200" kern="1200" baseline="0" dirty="0" smtClean="0">
                <a:solidFill>
                  <a:schemeClr val="tx2"/>
                </a:solidFill>
                <a:latin typeface="+mj-lt"/>
                <a:ea typeface="Calibri" panose="020F0502020204030204" pitchFamily="34" charset="0"/>
                <a:cs typeface="Times New Roman" panose="02020603050405020304" pitchFamily="18" charset="0"/>
              </a:rPr>
              <a:t> </a:t>
            </a:r>
            <a:r>
              <a:rPr lang="en-US" sz="1200" kern="1200" dirty="0" smtClean="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Tree>
    <p:extLst>
      <p:ext uri="{BB962C8B-B14F-4D97-AF65-F5344CB8AC3E}">
        <p14:creationId xmlns:p14="http://schemas.microsoft.com/office/powerpoint/2010/main" val="273380619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3048000" y="6281928"/>
            <a:ext cx="6807200" cy="182880"/>
          </a:xfrm>
          <a:prstGeom prst="rect">
            <a:avLst/>
          </a:prstGeom>
        </p:spPr>
        <p:txBody>
          <a:bodyPr/>
          <a:lstStyle>
            <a:lvl1pPr>
              <a:buNone/>
              <a:defRPr sz="1000" baseline="0">
                <a:solidFill>
                  <a:schemeClr val="accent2">
                    <a:lumMod val="50000"/>
                  </a:schemeClr>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3048000" y="6473952"/>
            <a:ext cx="6807200" cy="228600"/>
          </a:xfrm>
          <a:prstGeom prst="rect">
            <a:avLst/>
          </a:prstGeom>
        </p:spPr>
        <p:txBody>
          <a:bodyPr/>
          <a:lstStyle>
            <a:lvl1pPr>
              <a:buNone/>
              <a:defRPr sz="1000" baseline="0">
                <a:solidFill>
                  <a:schemeClr val="accent2">
                    <a:lumMod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225098668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smtClean="0"/>
              <a:t>*Citations and references</a:t>
            </a:r>
            <a:endParaRPr lang="en-US" dirty="0"/>
          </a:p>
        </p:txBody>
      </p:sp>
    </p:spTree>
    <p:extLst>
      <p:ext uri="{BB962C8B-B14F-4D97-AF65-F5344CB8AC3E}">
        <p14:creationId xmlns:p14="http://schemas.microsoft.com/office/powerpoint/2010/main" val="9100492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54479"/>
            <a:ext cx="5242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b="0">
                <a:solidFill>
                  <a:schemeClr val="tx2"/>
                </a:solidFill>
                <a:latin typeface="+mn-lt"/>
              </a:defRPr>
            </a:lvl2pPr>
            <a:lvl3pPr marL="731502" indent="-243834">
              <a:buClr>
                <a:schemeClr val="accent1"/>
              </a:buClr>
              <a:buSzPct val="100000"/>
              <a:buFont typeface="Arial" pitchFamily="34" charset="0"/>
              <a:buChar char="•"/>
              <a:defRPr sz="1800" b="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a:p>
            <a:pPr lvl="5"/>
            <a:r>
              <a:rPr lang="en-US" altLang="en-US" dirty="0" smtClean="0"/>
              <a:t>Sixth level</a:t>
            </a:r>
          </a:p>
          <a:p>
            <a:pPr lvl="6"/>
            <a:r>
              <a:rPr lang="en-US" altLang="en-US" dirty="0" smtClean="0"/>
              <a:t>Seventh level</a:t>
            </a:r>
          </a:p>
          <a:p>
            <a:pPr lvl="7"/>
            <a:r>
              <a:rPr lang="en-US" altLang="en-US" dirty="0" smtClean="0"/>
              <a:t>Eighth level</a:t>
            </a:r>
          </a:p>
          <a:p>
            <a:pPr lvl="8"/>
            <a:r>
              <a:rPr lang="en-US" altLang="en-US" dirty="0" smtClean="0"/>
              <a:t>Ninth level</a:t>
            </a:r>
          </a:p>
          <a:p>
            <a:pPr lvl="8"/>
            <a:r>
              <a:rPr lang="en-US" altLang="en-US" dirty="0" smtClean="0"/>
              <a:t>Tenth level</a:t>
            </a:r>
          </a:p>
        </p:txBody>
      </p:sp>
      <p:sp>
        <p:nvSpPr>
          <p:cNvPr id="13" name="Content Placeholder 2"/>
          <p:cNvSpPr>
            <a:spLocks noGrp="1"/>
          </p:cNvSpPr>
          <p:nvPr>
            <p:ph idx="10"/>
          </p:nvPr>
        </p:nvSpPr>
        <p:spPr>
          <a:xfrm>
            <a:off x="6339840" y="1554480"/>
            <a:ext cx="524256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a:p>
            <a:pPr lvl="5"/>
            <a:r>
              <a:rPr lang="en-US" altLang="en-US" dirty="0" smtClean="0"/>
              <a:t>Sixth level</a:t>
            </a:r>
          </a:p>
          <a:p>
            <a:pPr lvl="6"/>
            <a:r>
              <a:rPr lang="en-US" altLang="en-US" dirty="0" smtClean="0"/>
              <a:t>Seventh level</a:t>
            </a:r>
          </a:p>
          <a:p>
            <a:pPr lvl="7"/>
            <a:r>
              <a:rPr lang="en-US" altLang="en-US" dirty="0" smtClean="0"/>
              <a:t>Eighth level</a:t>
            </a:r>
          </a:p>
          <a:p>
            <a:pPr lvl="8"/>
            <a:r>
              <a:rPr lang="en-US" altLang="en-US" dirty="0" smtClean="0"/>
              <a:t>Ninth level</a:t>
            </a:r>
          </a:p>
          <a:p>
            <a:pPr lvl="8"/>
            <a:r>
              <a:rPr lang="en-US" altLang="en-US" dirty="0" smtClean="0"/>
              <a:t>Tenth level</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smtClean="0"/>
              <a:t>*Citations and references</a:t>
            </a:r>
            <a:endParaRPr lang="en-US" dirty="0"/>
          </a:p>
        </p:txBody>
      </p:sp>
    </p:spTree>
    <p:extLst>
      <p:ext uri="{BB962C8B-B14F-4D97-AF65-F5344CB8AC3E}">
        <p14:creationId xmlns:p14="http://schemas.microsoft.com/office/powerpoint/2010/main" val="207426263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4811485" y="1554480"/>
            <a:ext cx="6770916"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a:p>
            <a:pPr lvl="5"/>
            <a:r>
              <a:rPr lang="en-US" altLang="en-US" dirty="0" smtClean="0"/>
              <a:t>Sixth level</a:t>
            </a:r>
          </a:p>
          <a:p>
            <a:pPr lvl="6"/>
            <a:r>
              <a:rPr lang="en-US" altLang="en-US" dirty="0" smtClean="0"/>
              <a:t>Seventh level</a:t>
            </a:r>
          </a:p>
          <a:p>
            <a:pPr lvl="7"/>
            <a:r>
              <a:rPr lang="en-US" altLang="en-US" dirty="0" smtClean="0"/>
              <a:t>Eighth level</a:t>
            </a:r>
          </a:p>
          <a:p>
            <a:pPr lvl="8"/>
            <a:r>
              <a:rPr lang="en-US" altLang="en-US" dirty="0" smtClean="0"/>
              <a:t>Ninth level</a:t>
            </a:r>
          </a:p>
          <a:p>
            <a:pPr lvl="8"/>
            <a:r>
              <a:rPr lang="en-US" altLang="en-US" dirty="0" smtClean="0"/>
              <a:t>Tenth level</a:t>
            </a:r>
          </a:p>
        </p:txBody>
      </p:sp>
      <p:sp>
        <p:nvSpPr>
          <p:cNvPr id="3" name="Content Placeholder 2"/>
          <p:cNvSpPr>
            <a:spLocks noGrp="1"/>
          </p:cNvSpPr>
          <p:nvPr>
            <p:ph idx="1"/>
          </p:nvPr>
        </p:nvSpPr>
        <p:spPr>
          <a:xfrm>
            <a:off x="609598" y="1554479"/>
            <a:ext cx="3717957"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Courier New" panose="02070309020205020404" pitchFamily="49" charset="0"/>
              <a:buChar char="-"/>
              <a:defRPr sz="1800" b="0">
                <a:solidFill>
                  <a:schemeClr val="tx2"/>
                </a:solidFill>
              </a:defRPr>
            </a:lvl2pPr>
            <a:lvl3pPr marL="731502" indent="-243834">
              <a:buClr>
                <a:schemeClr val="accent1"/>
              </a:buClr>
              <a:buSzPct val="100000"/>
              <a:buFont typeface="Arial" pitchFamily="34" charset="0"/>
              <a:buChar char="•"/>
              <a:defRPr sz="1800" b="0">
                <a:solidFill>
                  <a:schemeClr val="tx2"/>
                </a:solidFill>
              </a:defRPr>
            </a:lvl3pPr>
            <a:lvl4pPr marL="1005840" indent="-243834">
              <a:buClr>
                <a:schemeClr val="accent1"/>
              </a:buClr>
              <a:buSzPct val="100000"/>
              <a:buFont typeface="Courier New" pitchFamily="49" charset="0"/>
              <a:buChar char="-"/>
              <a:defRPr sz="1800" baseline="0">
                <a:solidFill>
                  <a:schemeClr val="tx2"/>
                </a:solidFill>
              </a:defRPr>
            </a:lvl4pPr>
            <a:lvl5pPr marL="1219170" indent="-243834">
              <a:buClr>
                <a:schemeClr val="accent1"/>
              </a:buClr>
              <a:buSzPct val="100000"/>
              <a:buFont typeface="Calibri" panose="020F0502020204030204" pitchFamily="34" charset="0"/>
              <a:buChar char="»"/>
              <a:defRPr sz="1800">
                <a:solidFill>
                  <a:schemeClr val="tx2"/>
                </a:solidFill>
              </a:defRPr>
            </a:lvl5pPr>
            <a:lvl6pPr>
              <a:buClr>
                <a:schemeClr val="accent1"/>
              </a:buClr>
              <a:defRPr sz="1800">
                <a:solidFill>
                  <a:schemeClr val="tx2"/>
                </a:solidFill>
              </a:defRPr>
            </a:lvl6pPr>
            <a:lvl7pPr>
              <a:buClr>
                <a:schemeClr val="accent1"/>
              </a:buClr>
              <a:defRPr sz="1800">
                <a:solidFill>
                  <a:schemeClr val="tx2"/>
                </a:solidFill>
              </a:defRPr>
            </a:lvl7pPr>
            <a:lvl8pPr>
              <a:buClr>
                <a:schemeClr val="accent1"/>
              </a:buClr>
              <a:defRPr sz="1800" baseline="0">
                <a:solidFill>
                  <a:schemeClr val="tx2"/>
                </a:solidFill>
              </a:defRPr>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Eighth level</a:t>
            </a:r>
          </a:p>
          <a:p>
            <a:pPr lvl="7"/>
            <a:r>
              <a:rPr lang="en-US" dirty="0" smtClean="0"/>
              <a:t>Ninth level</a:t>
            </a:r>
          </a:p>
          <a:p>
            <a:pPr lvl="7"/>
            <a:r>
              <a:rPr lang="en-US" dirty="0" smtClean="0"/>
              <a:t>Tenth level</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smtClean="0"/>
              <a:t>*Citations and references</a:t>
            </a:r>
            <a:endParaRPr lang="en-US" dirty="0"/>
          </a:p>
        </p:txBody>
      </p:sp>
    </p:spTree>
    <p:extLst>
      <p:ext uri="{BB962C8B-B14F-4D97-AF65-F5344CB8AC3E}">
        <p14:creationId xmlns:p14="http://schemas.microsoft.com/office/powerpoint/2010/main" val="138709316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dirty="0"/>
          </a:p>
        </p:txBody>
      </p:sp>
      <p:sp>
        <p:nvSpPr>
          <p:cNvPr id="4"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smtClean="0"/>
              <a:t>*Citations and references</a:t>
            </a:r>
            <a:endParaRPr lang="en-US" dirty="0"/>
          </a:p>
        </p:txBody>
      </p:sp>
    </p:spTree>
    <p:extLst>
      <p:ext uri="{BB962C8B-B14F-4D97-AF65-F5344CB8AC3E}">
        <p14:creationId xmlns:p14="http://schemas.microsoft.com/office/powerpoint/2010/main" val="86571338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37520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mj-lt"/>
              </a:defRPr>
            </a:lvl1pPr>
          </a:lstStyle>
          <a:p>
            <a:r>
              <a:rPr lang="en-US" smtClean="0"/>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004876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TA SLIDE_OD_medium">
    <p:bg>
      <p:bgPr>
        <a:solidFill>
          <a:schemeClr val="bg2">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smtClean="0"/>
              <a:t>*Citations and references</a:t>
            </a:r>
            <a:endParaRPr lang="en-US" dirty="0"/>
          </a:p>
        </p:txBody>
      </p:sp>
      <p:sp>
        <p:nvSpPr>
          <p:cNvPr id="6" name="Content Placeholder 5"/>
          <p:cNvSpPr>
            <a:spLocks noGrp="1"/>
          </p:cNvSpPr>
          <p:nvPr>
            <p:ph sz="quarter" idx="14"/>
          </p:nvPr>
        </p:nvSpPr>
        <p:spPr>
          <a:xfrm>
            <a:off x="609600" y="1553891"/>
            <a:ext cx="10972800" cy="46214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233292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SLIDE_OD_dark">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20000"/>
                    <a:lumOff val="80000"/>
                  </a:schemeClr>
                </a:solidFill>
              </a:defRPr>
            </a:lvl1pPr>
          </a:lstStyle>
          <a:p>
            <a:r>
              <a:rPr lang="en-US" smtClean="0"/>
              <a:t>Click to edit Master title style</a:t>
            </a:r>
            <a:endParaRPr lang="en-US" dirty="0"/>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bg2"/>
                </a:solidFill>
              </a:defRPr>
            </a:lvl1pPr>
          </a:lstStyle>
          <a:p>
            <a:pPr lvl="0"/>
            <a:r>
              <a:rPr lang="en-US" dirty="0" smtClean="0"/>
              <a:t>*Citations and references</a:t>
            </a:r>
            <a:endParaRPr lang="en-US" dirty="0"/>
          </a:p>
        </p:txBody>
      </p:sp>
      <p:sp>
        <p:nvSpPr>
          <p:cNvPr id="4" name="Content Placeholder 3"/>
          <p:cNvSpPr>
            <a:spLocks noGrp="1"/>
          </p:cNvSpPr>
          <p:nvPr>
            <p:ph sz="quarter" idx="14"/>
          </p:nvPr>
        </p:nvSpPr>
        <p:spPr>
          <a:xfrm>
            <a:off x="609600" y="1553890"/>
            <a:ext cx="10972800" cy="462089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822320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a:p>
            <a:pPr lvl="5"/>
            <a:r>
              <a:rPr lang="en-US" altLang="en-US" dirty="0" smtClean="0"/>
              <a:t>Sixth level</a:t>
            </a:r>
          </a:p>
          <a:p>
            <a:pPr lvl="6"/>
            <a:r>
              <a:rPr lang="en-US" altLang="en-US" dirty="0" smtClean="0"/>
              <a:t>Seventh level</a:t>
            </a:r>
          </a:p>
          <a:p>
            <a:pPr lvl="7"/>
            <a:r>
              <a:rPr lang="en-US" altLang="en-US" dirty="0" smtClean="0"/>
              <a:t>Eighth level</a:t>
            </a:r>
          </a:p>
          <a:p>
            <a:pPr lvl="8"/>
            <a:r>
              <a:rPr lang="en-US" altLang="en-US" dirty="0" smtClean="0"/>
              <a:t>Ninth level</a:t>
            </a:r>
          </a:p>
          <a:p>
            <a:pPr lvl="8"/>
            <a:r>
              <a:rPr lang="en-US" altLang="en-US" dirty="0" smtClean="0"/>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pic>
        <p:nvPicPr>
          <p:cNvPr id="4" name="Picture 3"/>
          <p:cNvPicPr>
            <a:picLocks noChangeAspect="1"/>
          </p:cNvPicPr>
          <p:nvPr/>
        </p:nvPicPr>
        <p:blipFill rotWithShape="1">
          <a:blip r:embed="rId13"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13"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1691875556"/>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2" r:id="rId3"/>
    <p:sldLayoutId id="2147483853" r:id="rId4"/>
    <p:sldLayoutId id="2147483854" r:id="rId5"/>
    <p:sldLayoutId id="2147483855" r:id="rId6"/>
    <p:sldLayoutId id="2147483856" r:id="rId7"/>
    <p:sldLayoutId id="2147483850" r:id="rId8"/>
    <p:sldLayoutId id="2147483851" r:id="rId9"/>
    <p:sldLayoutId id="2147483857" r:id="rId10"/>
    <p:sldLayoutId id="2147483861" r:id="rId11"/>
  </p:sldLayoutIdLst>
  <p:transition>
    <p:fade/>
  </p:transition>
  <p:timing>
    <p:tnLst>
      <p:par>
        <p:cTn id="1" dur="indefinite" restart="never" nodeType="tmRoot"/>
      </p:par>
    </p:tnLst>
  </p:timing>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474916"/>
      </p:ext>
    </p:extLst>
  </p:cSld>
  <p:clrMap bg1="lt1" tx1="dk1" bg2="lt2" tx2="dk2" accent1="accent1" accent2="accent2" accent3="accent3" accent4="accent4" accent5="accent5" accent6="accent6" hlink="hlink" folHlink="folHlink"/>
  <p:transition>
    <p:fade/>
  </p:transition>
  <p:txStyles>
    <p:titleStyle>
      <a:lvl1pPr algn="ctr" defTabSz="914109" rtl="0" eaLnBrk="1" latinLnBrk="0" hangingPunct="1">
        <a:spcBef>
          <a:spcPct val="0"/>
        </a:spcBef>
        <a:buNone/>
        <a:defRPr sz="4400" kern="1200">
          <a:solidFill>
            <a:schemeClr val="tx1"/>
          </a:solidFill>
          <a:latin typeface="+mj-lt"/>
          <a:ea typeface="+mj-ea"/>
          <a:cs typeface="+mj-cs"/>
        </a:defRPr>
      </a:lvl1pPr>
    </p:titleStyle>
    <p:bodyStyle>
      <a:lvl1pPr marL="342791" indent="-342791" algn="l" defTabSz="91410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14" indent="-285660" algn="l" defTabSz="91410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36" indent="-228527" algn="l" defTabSz="91410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91"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46"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0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55"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1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64"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9" rtl="0" eaLnBrk="1" latinLnBrk="0" hangingPunct="1">
        <a:defRPr sz="1800" kern="1200">
          <a:solidFill>
            <a:schemeClr val="tx1"/>
          </a:solidFill>
          <a:latin typeface="+mn-lt"/>
          <a:ea typeface="+mn-ea"/>
          <a:cs typeface="+mn-cs"/>
        </a:defRPr>
      </a:lvl1pPr>
      <a:lvl2pPr marL="457056" algn="l" defTabSz="914109" rtl="0" eaLnBrk="1" latinLnBrk="0" hangingPunct="1">
        <a:defRPr sz="1800" kern="1200">
          <a:solidFill>
            <a:schemeClr val="tx1"/>
          </a:solidFill>
          <a:latin typeface="+mn-lt"/>
          <a:ea typeface="+mn-ea"/>
          <a:cs typeface="+mn-cs"/>
        </a:defRPr>
      </a:lvl2pPr>
      <a:lvl3pPr marL="914109" algn="l" defTabSz="914109" rtl="0" eaLnBrk="1" latinLnBrk="0" hangingPunct="1">
        <a:defRPr sz="1800" kern="1200">
          <a:solidFill>
            <a:schemeClr val="tx1"/>
          </a:solidFill>
          <a:latin typeface="+mn-lt"/>
          <a:ea typeface="+mn-ea"/>
          <a:cs typeface="+mn-cs"/>
        </a:defRPr>
      </a:lvl3pPr>
      <a:lvl4pPr marL="1371165" algn="l" defTabSz="914109" rtl="0" eaLnBrk="1" latinLnBrk="0" hangingPunct="1">
        <a:defRPr sz="1800" kern="1200">
          <a:solidFill>
            <a:schemeClr val="tx1"/>
          </a:solidFill>
          <a:latin typeface="+mn-lt"/>
          <a:ea typeface="+mn-ea"/>
          <a:cs typeface="+mn-cs"/>
        </a:defRPr>
      </a:lvl4pPr>
      <a:lvl5pPr marL="1828218" algn="l" defTabSz="914109" rtl="0" eaLnBrk="1" latinLnBrk="0" hangingPunct="1">
        <a:defRPr sz="1800" kern="1200">
          <a:solidFill>
            <a:schemeClr val="tx1"/>
          </a:solidFill>
          <a:latin typeface="+mn-lt"/>
          <a:ea typeface="+mn-ea"/>
          <a:cs typeface="+mn-cs"/>
        </a:defRPr>
      </a:lvl5pPr>
      <a:lvl6pPr marL="2285274" algn="l" defTabSz="914109" rtl="0" eaLnBrk="1" latinLnBrk="0" hangingPunct="1">
        <a:defRPr sz="1800" kern="1200">
          <a:solidFill>
            <a:schemeClr val="tx1"/>
          </a:solidFill>
          <a:latin typeface="+mn-lt"/>
          <a:ea typeface="+mn-ea"/>
          <a:cs typeface="+mn-cs"/>
        </a:defRPr>
      </a:lvl6pPr>
      <a:lvl7pPr marL="2742328" algn="l" defTabSz="914109" rtl="0" eaLnBrk="1" latinLnBrk="0" hangingPunct="1">
        <a:defRPr sz="1800" kern="1200">
          <a:solidFill>
            <a:schemeClr val="tx1"/>
          </a:solidFill>
          <a:latin typeface="+mn-lt"/>
          <a:ea typeface="+mn-ea"/>
          <a:cs typeface="+mn-cs"/>
        </a:defRPr>
      </a:lvl7pPr>
      <a:lvl8pPr marL="3199383" algn="l" defTabSz="914109" rtl="0" eaLnBrk="1" latinLnBrk="0" hangingPunct="1">
        <a:defRPr sz="1800" kern="1200">
          <a:solidFill>
            <a:schemeClr val="tx1"/>
          </a:solidFill>
          <a:latin typeface="+mn-lt"/>
          <a:ea typeface="+mn-ea"/>
          <a:cs typeface="+mn-cs"/>
        </a:defRPr>
      </a:lvl8pPr>
      <a:lvl9pPr marL="3656438" algn="l" defTabSz="9141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cdc.gov/flu/nivw/about.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dc.gov/flu/niv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mailto:fluinbox@cdc.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dc.gov/flu/partners/timeline/fightflu.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flu/partners/success_stories.htm" TargetMode="External"/><Relationship Id="rId2" Type="http://schemas.openxmlformats.org/officeDocument/2006/relationships/hyperlink" Target="mailto:fluinbox@cdc.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fluinbox@cdc.gov"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www.cdc.gov/flu/niv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609600" y="1480935"/>
            <a:ext cx="10972800" cy="1155779"/>
          </a:xfrm>
        </p:spPr>
        <p:txBody>
          <a:bodyPr/>
          <a:lstStyle/>
          <a:p>
            <a:r>
              <a:rPr lang="en-US" dirty="0" smtClean="0"/>
              <a:t>National Influenza Vaccination Week </a:t>
            </a:r>
            <a:br>
              <a:rPr lang="en-US" dirty="0" smtClean="0"/>
            </a:br>
            <a:r>
              <a:rPr lang="en-US" dirty="0" smtClean="0"/>
              <a:t>(NIVW) 2016</a:t>
            </a:r>
            <a:endParaRPr lang="en-US" dirty="0"/>
          </a:p>
        </p:txBody>
      </p:sp>
      <p:sp>
        <p:nvSpPr>
          <p:cNvPr id="15" name="Subtitle 14"/>
          <p:cNvSpPr>
            <a:spLocks noGrp="1"/>
          </p:cNvSpPr>
          <p:nvPr>
            <p:ph type="subTitle" idx="1"/>
          </p:nvPr>
        </p:nvSpPr>
        <p:spPr>
          <a:xfrm>
            <a:off x="609600" y="3082420"/>
            <a:ext cx="8534400" cy="457200"/>
          </a:xfrm>
        </p:spPr>
        <p:txBody>
          <a:bodyPr/>
          <a:lstStyle/>
          <a:p>
            <a:r>
              <a:rPr lang="en-US" dirty="0" smtClean="0"/>
              <a:t>Kathleen LaPorte</a:t>
            </a:r>
          </a:p>
          <a:p>
            <a:r>
              <a:rPr lang="en-US" sz="2000" dirty="0" smtClean="0"/>
              <a:t>Seasonal Flu Campaign Digital Lead </a:t>
            </a:r>
          </a:p>
          <a:p>
            <a:r>
              <a:rPr lang="en-US" sz="2000" dirty="0" smtClean="0"/>
              <a:t>National Center for Immunization and Respiratory Diseases</a:t>
            </a:r>
          </a:p>
          <a:p>
            <a:r>
              <a:rPr lang="en-US" sz="2000" dirty="0" smtClean="0"/>
              <a:t>Health Communication Science Office </a:t>
            </a:r>
          </a:p>
          <a:p>
            <a:endParaRPr lang="en-US" dirty="0" smtClean="0"/>
          </a:p>
          <a:p>
            <a:endParaRPr lang="en-US" dirty="0" smtClean="0"/>
          </a:p>
          <a:p>
            <a:endParaRPr lang="en-US" dirty="0"/>
          </a:p>
        </p:txBody>
      </p:sp>
      <p:sp>
        <p:nvSpPr>
          <p:cNvPr id="16" name="Text Placeholder 15"/>
          <p:cNvSpPr>
            <a:spLocks noGrp="1"/>
          </p:cNvSpPr>
          <p:nvPr>
            <p:ph type="body" sz="quarter" idx="10"/>
          </p:nvPr>
        </p:nvSpPr>
        <p:spPr>
          <a:xfrm>
            <a:off x="609600" y="5092818"/>
            <a:ext cx="8534400" cy="1295400"/>
          </a:xfrm>
        </p:spPr>
        <p:txBody>
          <a:bodyPr/>
          <a:lstStyle/>
          <a:p>
            <a:r>
              <a:rPr lang="en-US" dirty="0" smtClean="0"/>
              <a:t>November 17, 2016 </a:t>
            </a:r>
            <a:endParaRPr lang="en-US" dirty="0"/>
          </a:p>
        </p:txBody>
      </p:sp>
    </p:spTree>
    <p:extLst>
      <p:ext uri="{BB962C8B-B14F-4D97-AF65-F5344CB8AC3E}">
        <p14:creationId xmlns:p14="http://schemas.microsoft.com/office/powerpoint/2010/main" val="11093784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This year, NIVW will be </a:t>
            </a:r>
            <a:r>
              <a:rPr lang="en-US" b="1" dirty="0" smtClean="0"/>
              <a:t>December 4-10, 2016 </a:t>
            </a:r>
          </a:p>
          <a:p>
            <a:r>
              <a:rPr lang="en-US" dirty="0" smtClean="0"/>
              <a:t>Goals of NIVW: </a:t>
            </a:r>
          </a:p>
          <a:p>
            <a:pPr lvl="1"/>
            <a:r>
              <a:rPr lang="en-US" sz="2000" dirty="0" smtClean="0"/>
              <a:t>Highlight </a:t>
            </a:r>
            <a:r>
              <a:rPr lang="en-US" sz="2000" dirty="0"/>
              <a:t>the importance of continuing flu vaccination through the holiday season and </a:t>
            </a:r>
            <a:r>
              <a:rPr lang="en-US" sz="2000" dirty="0" smtClean="0"/>
              <a:t>beyond</a:t>
            </a:r>
          </a:p>
          <a:p>
            <a:pPr lvl="1"/>
            <a:r>
              <a:rPr lang="en-US" sz="2000" dirty="0"/>
              <a:t>Communicate the importance of flu vaccination for people who are at high risk of developing serious flu-related complications.</a:t>
            </a:r>
          </a:p>
          <a:p>
            <a:r>
              <a:rPr lang="en-US" dirty="0" smtClean="0"/>
              <a:t>Flu </a:t>
            </a:r>
            <a:r>
              <a:rPr lang="en-US" dirty="0"/>
              <a:t>vaccination coverage estimates from past years have shown that influenza vaccination activity drops quickly after the end of </a:t>
            </a:r>
            <a:r>
              <a:rPr lang="en-US" dirty="0" smtClean="0"/>
              <a:t>November</a:t>
            </a:r>
          </a:p>
          <a:p>
            <a:r>
              <a:rPr lang="en-US" dirty="0" smtClean="0"/>
              <a:t>NIVW occurs in December to remind people that even though the holiday season has arrived, it is not too late to get your flu vaccine </a:t>
            </a:r>
          </a:p>
        </p:txBody>
      </p:sp>
      <p:sp>
        <p:nvSpPr>
          <p:cNvPr id="3" name="Title 2"/>
          <p:cNvSpPr>
            <a:spLocks noGrp="1"/>
          </p:cNvSpPr>
          <p:nvPr>
            <p:ph type="title"/>
          </p:nvPr>
        </p:nvSpPr>
        <p:spPr/>
        <p:txBody>
          <a:bodyPr/>
          <a:lstStyle/>
          <a:p>
            <a:pPr algn="ctr"/>
            <a:r>
              <a:rPr lang="en-US" dirty="0" smtClean="0"/>
              <a:t>NIVW 2016</a:t>
            </a:r>
            <a:endParaRPr lang="en-US" dirty="0"/>
          </a:p>
        </p:txBody>
      </p:sp>
      <p:sp>
        <p:nvSpPr>
          <p:cNvPr id="4" name="Text Placeholder 3"/>
          <p:cNvSpPr>
            <a:spLocks noGrp="1"/>
          </p:cNvSpPr>
          <p:nvPr>
            <p:ph type="body" sz="quarter" idx="13"/>
          </p:nvPr>
        </p:nvSpPr>
        <p:spPr/>
        <p:txBody>
          <a:bodyPr/>
          <a:lstStyle/>
          <a:p>
            <a:r>
              <a:rPr lang="en-US" dirty="0" smtClean="0"/>
              <a:t>For more information about NIVW, visit: </a:t>
            </a:r>
            <a:r>
              <a:rPr lang="en-US" dirty="0" smtClean="0">
                <a:hlinkClick r:id="rId2"/>
              </a:rPr>
              <a:t>www.cdc.gov/flu/nivw/about.htm</a:t>
            </a:r>
            <a:r>
              <a:rPr lang="en-US" dirty="0" smtClean="0"/>
              <a:t> </a:t>
            </a:r>
            <a:endParaRPr lang="en-US" dirty="0"/>
          </a:p>
        </p:txBody>
      </p:sp>
    </p:spTree>
    <p:extLst>
      <p:ext uri="{BB962C8B-B14F-4D97-AF65-F5344CB8AC3E}">
        <p14:creationId xmlns:p14="http://schemas.microsoft.com/office/powerpoint/2010/main" val="30863522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r>
              <a:rPr lang="en-US" dirty="0" smtClean="0"/>
              <a:t>NIVW 2016 Key Messages </a:t>
            </a:r>
          </a:p>
          <a:p>
            <a:r>
              <a:rPr lang="en-US" dirty="0" smtClean="0"/>
              <a:t>Take 3 Actions Flu Listicle </a:t>
            </a:r>
          </a:p>
          <a:p>
            <a:r>
              <a:rPr lang="en-US" dirty="0" smtClean="0"/>
              <a:t>NIVW Communication Material:</a:t>
            </a:r>
          </a:p>
          <a:p>
            <a:pPr lvl="1"/>
            <a:r>
              <a:rPr lang="en-US" dirty="0" smtClean="0"/>
              <a:t>Social Media Messages and graphics</a:t>
            </a:r>
          </a:p>
          <a:p>
            <a:pPr lvl="1"/>
            <a:r>
              <a:rPr lang="en-US" dirty="0" smtClean="0"/>
              <a:t>Posters</a:t>
            </a:r>
          </a:p>
          <a:p>
            <a:pPr lvl="1"/>
            <a:r>
              <a:rPr lang="en-US" dirty="0" smtClean="0"/>
              <a:t>Web Badges</a:t>
            </a:r>
          </a:p>
          <a:p>
            <a:pPr lvl="1"/>
            <a:r>
              <a:rPr lang="en-US" dirty="0" smtClean="0"/>
              <a:t>Animated graphic</a:t>
            </a:r>
          </a:p>
          <a:p>
            <a:pPr marL="0" indent="0">
              <a:buNone/>
            </a:pPr>
            <a:endParaRPr lang="en-US" dirty="0"/>
          </a:p>
          <a:p>
            <a:pPr marL="0" indent="0">
              <a:buNone/>
            </a:pPr>
            <a:r>
              <a:rPr lang="en-US" dirty="0" smtClean="0"/>
              <a:t>All of these resources can be found online at </a:t>
            </a:r>
            <a:r>
              <a:rPr lang="en-US" dirty="0" smtClean="0">
                <a:hlinkClick r:id="rId3"/>
              </a:rPr>
              <a:t>www.cdc.gov/flu/nivw</a:t>
            </a:r>
            <a:endParaRPr lang="en-US" dirty="0" smtClean="0"/>
          </a:p>
          <a:p>
            <a:pPr marL="0" indent="0">
              <a:buNone/>
            </a:pPr>
            <a:r>
              <a:rPr lang="en-US" sz="2000" dirty="0" smtClean="0"/>
              <a:t>*content is currently in the process of being updated for the current season</a:t>
            </a:r>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pPr algn="ctr"/>
            <a:r>
              <a:rPr lang="en-US" dirty="0" smtClean="0"/>
              <a:t>NIVW Messages and Resources</a:t>
            </a:r>
            <a:endParaRPr lang="en-US" dirty="0"/>
          </a:p>
        </p:txBody>
      </p:sp>
      <p:pic>
        <p:nvPicPr>
          <p:cNvPr id="7" name="Picture 6"/>
          <p:cNvPicPr>
            <a:picLocks noChangeAspect="1"/>
          </p:cNvPicPr>
          <p:nvPr/>
        </p:nvPicPr>
        <p:blipFill>
          <a:blip r:embed="rId4"/>
          <a:stretch>
            <a:fillRect/>
          </a:stretch>
        </p:blipFill>
        <p:spPr>
          <a:xfrm>
            <a:off x="7031520" y="1287402"/>
            <a:ext cx="3699980" cy="2990286"/>
          </a:xfrm>
          <a:prstGeom prst="rect">
            <a:avLst/>
          </a:prstGeom>
        </p:spPr>
      </p:pic>
    </p:spTree>
    <p:extLst>
      <p:ext uri="{BB962C8B-B14F-4D97-AF65-F5344CB8AC3E}">
        <p14:creationId xmlns:p14="http://schemas.microsoft.com/office/powerpoint/2010/main" val="219501790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NIVW Activities </a:t>
            </a:r>
            <a:endParaRPr lang="en-US" dirty="0"/>
          </a:p>
        </p:txBody>
      </p:sp>
      <p:sp>
        <p:nvSpPr>
          <p:cNvPr id="5" name="Text Placeholder 3"/>
          <p:cNvSpPr>
            <a:spLocks noGrp="1"/>
          </p:cNvSpPr>
          <p:nvPr>
            <p:ph type="body" sz="quarter" idx="13"/>
          </p:nvPr>
        </p:nvSpPr>
        <p:spPr>
          <a:xfrm>
            <a:off x="609600" y="6400973"/>
            <a:ext cx="10972800" cy="459740"/>
          </a:xfrm>
        </p:spPr>
        <p:txBody>
          <a:bodyPr/>
          <a:lstStyle/>
          <a:p>
            <a:endParaRPr lang="en-US" dirty="0"/>
          </a:p>
          <a:p>
            <a:endParaRPr lang="en-US" dirty="0"/>
          </a:p>
          <a:p>
            <a:endParaRPr lang="en-US" dirty="0" smtClean="0"/>
          </a:p>
          <a:p>
            <a:endParaRPr lang="en-US" dirty="0"/>
          </a:p>
          <a:p>
            <a:endParaRPr lang="en-US" dirty="0" smtClean="0"/>
          </a:p>
          <a:p>
            <a:endParaRPr lang="en-US" dirty="0" smtClean="0"/>
          </a:p>
          <a:p>
            <a:r>
              <a:rPr lang="en-US" dirty="0" smtClean="0"/>
              <a:t>If you have questions </a:t>
            </a:r>
            <a:r>
              <a:rPr lang="en-US" dirty="0"/>
              <a:t>or </a:t>
            </a:r>
            <a:r>
              <a:rPr lang="en-US" dirty="0" smtClean="0"/>
              <a:t>are interested </a:t>
            </a:r>
            <a:r>
              <a:rPr lang="en-US" dirty="0"/>
              <a:t>in </a:t>
            </a:r>
            <a:r>
              <a:rPr lang="en-US" dirty="0" smtClean="0"/>
              <a:t>participating,  please </a:t>
            </a:r>
            <a:r>
              <a:rPr lang="en-US" dirty="0"/>
              <a:t>email: </a:t>
            </a:r>
            <a:r>
              <a:rPr lang="en-US" dirty="0" smtClean="0">
                <a:hlinkClick r:id="rId3"/>
              </a:rPr>
              <a:t>fluinbox@cdc.gov</a:t>
            </a:r>
            <a:r>
              <a:rPr lang="en-US" dirty="0" smtClean="0"/>
              <a:t>   </a:t>
            </a:r>
            <a:endParaRPr lang="en-US" dirty="0"/>
          </a:p>
          <a:p>
            <a:endParaRPr lang="en-US" dirty="0"/>
          </a:p>
        </p:txBody>
      </p:sp>
      <p:sp>
        <p:nvSpPr>
          <p:cNvPr id="2" name="Content Placeholder 1"/>
          <p:cNvSpPr>
            <a:spLocks noGrp="1"/>
          </p:cNvSpPr>
          <p:nvPr>
            <p:ph sz="quarter" idx="14"/>
          </p:nvPr>
        </p:nvSpPr>
        <p:spPr>
          <a:xfrm>
            <a:off x="609600" y="987136"/>
            <a:ext cx="10972800" cy="5188239"/>
          </a:xfrm>
        </p:spPr>
        <p:txBody>
          <a:bodyPr/>
          <a:lstStyle/>
          <a:p>
            <a:r>
              <a:rPr lang="en-US" dirty="0"/>
              <a:t>Blog-a-Thon: </a:t>
            </a:r>
          </a:p>
          <a:p>
            <a:pPr lvl="1"/>
            <a:r>
              <a:rPr lang="en-US" sz="1700" dirty="0" smtClean="0"/>
              <a:t>CDC will be kicking off a blog-a-thon Monday, December 4 with a post on CDC’s Public Health Matters.</a:t>
            </a:r>
          </a:p>
          <a:p>
            <a:pPr lvl="1"/>
            <a:r>
              <a:rPr lang="en-US" sz="1700" dirty="0" smtClean="0"/>
              <a:t>Blog-a-thon will feature blogs throughout the week of NIVW that push the importance of continuing flu vaccination. </a:t>
            </a:r>
          </a:p>
          <a:p>
            <a:pPr lvl="1"/>
            <a:r>
              <a:rPr lang="en-US" sz="1700" dirty="0" smtClean="0"/>
              <a:t>Partners are encouraged to participate and contribute a blog of their own.</a:t>
            </a:r>
          </a:p>
          <a:p>
            <a:pPr lvl="2"/>
            <a:r>
              <a:rPr lang="en-US" sz="1700" dirty="0" smtClean="0"/>
              <a:t>A Blog-a-thon badge will be available to accompany your blog post.</a:t>
            </a:r>
          </a:p>
          <a:p>
            <a:r>
              <a:rPr lang="en-US" dirty="0"/>
              <a:t>Twitter Hashtag Challenge: </a:t>
            </a:r>
          </a:p>
          <a:p>
            <a:pPr lvl="1"/>
            <a:r>
              <a:rPr lang="en-US" sz="1700" dirty="0" smtClean="0"/>
              <a:t>@</a:t>
            </a:r>
            <a:r>
              <a:rPr lang="en-US" sz="1700" dirty="0" err="1" smtClean="0"/>
              <a:t>CDCFlu</a:t>
            </a:r>
            <a:r>
              <a:rPr lang="en-US" sz="1700" dirty="0" smtClean="0"/>
              <a:t> Twitter will host a challenge game called #</a:t>
            </a:r>
            <a:r>
              <a:rPr lang="en-US" sz="1700" dirty="0" err="1" smtClean="0"/>
              <a:t>FluInAMovie</a:t>
            </a:r>
            <a:r>
              <a:rPr lang="en-US" sz="1700" dirty="0" smtClean="0"/>
              <a:t> on Wednesday, December 7 from 11am-1pm EST. </a:t>
            </a:r>
          </a:p>
          <a:p>
            <a:pPr lvl="1"/>
            <a:r>
              <a:rPr lang="en-US" sz="1700" dirty="0" smtClean="0"/>
              <a:t>How you can participate: </a:t>
            </a:r>
          </a:p>
          <a:p>
            <a:pPr lvl="3"/>
            <a:r>
              <a:rPr lang="en-US" sz="1700" dirty="0" smtClean="0"/>
              <a:t>Using the hashtag #</a:t>
            </a:r>
            <a:r>
              <a:rPr lang="en-US" sz="1700" dirty="0" err="1" smtClean="0"/>
              <a:t>FluInAMovie</a:t>
            </a:r>
            <a:r>
              <a:rPr lang="en-US" sz="1700" dirty="0" smtClean="0"/>
              <a:t>, tweet a popular movie title and replace one of the words in the title with the word “flu,” and share a message that emphasizes the importance of flu vaccination.   </a:t>
            </a:r>
          </a:p>
          <a:p>
            <a:pPr lvl="3"/>
            <a:r>
              <a:rPr lang="en-US" sz="1700" dirty="0" smtClean="0"/>
              <a:t>Example Tweet: </a:t>
            </a:r>
            <a:r>
              <a:rPr lang="en-US" sz="1700" dirty="0"/>
              <a:t>The Hunger Games: Catching Flu. </a:t>
            </a:r>
            <a:r>
              <a:rPr lang="en-US" sz="1700" dirty="0" smtClean="0"/>
              <a:t>Don’t </a:t>
            </a:r>
            <a:r>
              <a:rPr lang="en-US" sz="1700" dirty="0"/>
              <a:t>catch the #flu this season. A flu vaccine is 1st &amp; best protection against flu. #</a:t>
            </a:r>
            <a:r>
              <a:rPr lang="en-US" sz="1700" dirty="0" err="1"/>
              <a:t>FluInAMovie</a:t>
            </a:r>
            <a:r>
              <a:rPr lang="en-US" sz="1700" dirty="0"/>
              <a:t> </a:t>
            </a:r>
            <a:endParaRPr lang="en-US" sz="1700" dirty="0" smtClean="0"/>
          </a:p>
          <a:p>
            <a:r>
              <a:rPr lang="en-US" dirty="0" smtClean="0"/>
              <a:t> CDC's </a:t>
            </a:r>
            <a:r>
              <a:rPr lang="en-US" dirty="0"/>
              <a:t>#</a:t>
            </a:r>
            <a:r>
              <a:rPr lang="en-US" dirty="0" err="1"/>
              <a:t>FightFlu</a:t>
            </a:r>
            <a:r>
              <a:rPr lang="en-US" dirty="0"/>
              <a:t> Social Media Campaign </a:t>
            </a:r>
          </a:p>
          <a:p>
            <a:pPr lvl="1"/>
            <a:r>
              <a:rPr lang="en-US" sz="1700" dirty="0"/>
              <a:t>The #</a:t>
            </a:r>
            <a:r>
              <a:rPr lang="en-US" sz="1700" dirty="0" err="1"/>
              <a:t>FightFlu</a:t>
            </a:r>
            <a:r>
              <a:rPr lang="en-US" sz="1700" dirty="0"/>
              <a:t> social media campaign captures and shares flu vaccination activities. During or after getting a flu shot, share photos and videos of yourself (tag #</a:t>
            </a:r>
            <a:r>
              <a:rPr lang="en-US" sz="1700" dirty="0" err="1"/>
              <a:t>FightFlu</a:t>
            </a:r>
            <a:r>
              <a:rPr lang="en-US" sz="1700" dirty="0"/>
              <a:t>) on digital </a:t>
            </a:r>
            <a:r>
              <a:rPr lang="en-US" sz="1700" dirty="0" smtClean="0"/>
              <a:t>platforms. </a:t>
            </a:r>
          </a:p>
          <a:p>
            <a:pPr lvl="1"/>
            <a:r>
              <a:rPr lang="en-US" sz="1700" dirty="0" smtClean="0"/>
              <a:t>CDC </a:t>
            </a:r>
            <a:r>
              <a:rPr lang="en-US" sz="1700" dirty="0"/>
              <a:t>will post weekly updates to the campaign timeline: </a:t>
            </a:r>
            <a:r>
              <a:rPr lang="en-US" sz="1700" dirty="0">
                <a:hlinkClick r:id="rId4"/>
              </a:rPr>
              <a:t>https://</a:t>
            </a:r>
            <a:r>
              <a:rPr lang="en-US" sz="1700" dirty="0" smtClean="0">
                <a:hlinkClick r:id="rId4"/>
              </a:rPr>
              <a:t>www.cdc.gov/flu/partners/timeline/fightflu.htm</a:t>
            </a:r>
            <a:r>
              <a:rPr lang="en-US" sz="1700" dirty="0" smtClean="0"/>
              <a:t>. </a:t>
            </a:r>
            <a:endParaRPr lang="en-US" sz="1700" dirty="0"/>
          </a:p>
          <a:p>
            <a:pPr lvl="1"/>
            <a:endParaRPr lang="en-US" sz="1400" dirty="0" smtClean="0"/>
          </a:p>
          <a:p>
            <a:pPr lvl="1"/>
            <a:endParaRPr lang="en-US" sz="2000" dirty="0" smtClean="0"/>
          </a:p>
          <a:p>
            <a:pPr lvl="1"/>
            <a:endParaRPr lang="en-US" sz="2000" dirty="0"/>
          </a:p>
        </p:txBody>
      </p:sp>
    </p:spTree>
    <p:extLst>
      <p:ext uri="{BB962C8B-B14F-4D97-AF65-F5344CB8AC3E}">
        <p14:creationId xmlns:p14="http://schemas.microsoft.com/office/powerpoint/2010/main" val="109702961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CDC would love to hear about your successful NIVW activities and events!</a:t>
            </a:r>
          </a:p>
          <a:p>
            <a:r>
              <a:rPr lang="en-US" dirty="0" smtClean="0"/>
              <a:t>Share your story by submitting the </a:t>
            </a:r>
            <a:r>
              <a:rPr lang="en-US" dirty="0"/>
              <a:t>following information to </a:t>
            </a:r>
            <a:r>
              <a:rPr lang="en-US" dirty="0" smtClean="0">
                <a:hlinkClick r:id="rId2"/>
              </a:rPr>
              <a:t>fluinbox@cdc.gov</a:t>
            </a:r>
            <a:r>
              <a:rPr lang="en-US" dirty="0" smtClean="0"/>
              <a:t>. </a:t>
            </a:r>
          </a:p>
          <a:p>
            <a:pPr lvl="1"/>
            <a:r>
              <a:rPr lang="en-US" smtClean="0"/>
              <a:t>Write </a:t>
            </a:r>
            <a:r>
              <a:rPr lang="en-US" dirty="0"/>
              <a:t>a 250 word (maximum) description of your success story including name of organization, any collaborating organizations, when the event took place (either last flu season or this flu season only), and any evaluation taken from the activity.</a:t>
            </a:r>
          </a:p>
          <a:p>
            <a:pPr lvl="1"/>
            <a:r>
              <a:rPr lang="en-US" dirty="0"/>
              <a:t>Include a minimum of (1-2) pictures of the event. Acceptable file formats include JPG, GIF, and PNG. Preferred size at least 500 by 300 pixels (or larger).</a:t>
            </a:r>
          </a:p>
          <a:p>
            <a:pPr lvl="1"/>
            <a:r>
              <a:rPr lang="en-US" dirty="0"/>
              <a:t>Include contact information in case CDC follow up is needed. Please let us know if we can share your contact information within your success story in case other organizations would like to partner with you for future </a:t>
            </a:r>
            <a:r>
              <a:rPr lang="en-US" dirty="0" smtClean="0"/>
              <a:t>events.</a:t>
            </a:r>
          </a:p>
          <a:p>
            <a:r>
              <a:rPr lang="en-US" dirty="0"/>
              <a:t>Past Success Stories: </a:t>
            </a:r>
            <a:r>
              <a:rPr lang="en-US" dirty="0" smtClean="0">
                <a:hlinkClick r:id="rId3"/>
              </a:rPr>
              <a:t>https</a:t>
            </a:r>
            <a:r>
              <a:rPr lang="en-US" dirty="0">
                <a:hlinkClick r:id="rId3"/>
              </a:rPr>
              <a:t>://</a:t>
            </a:r>
            <a:r>
              <a:rPr lang="en-US" dirty="0" smtClean="0">
                <a:hlinkClick r:id="rId3"/>
              </a:rPr>
              <a:t>www.cdc.gov/flu/partners/success_stories.htm</a:t>
            </a:r>
            <a:r>
              <a:rPr lang="en-US" dirty="0" smtClean="0"/>
              <a:t>  </a:t>
            </a:r>
          </a:p>
        </p:txBody>
      </p:sp>
      <p:sp>
        <p:nvSpPr>
          <p:cNvPr id="3" name="Title 2"/>
          <p:cNvSpPr>
            <a:spLocks noGrp="1"/>
          </p:cNvSpPr>
          <p:nvPr>
            <p:ph type="title"/>
          </p:nvPr>
        </p:nvSpPr>
        <p:spPr/>
        <p:txBody>
          <a:bodyPr/>
          <a:lstStyle/>
          <a:p>
            <a:pPr algn="ctr"/>
            <a:r>
              <a:rPr lang="en-US" dirty="0" smtClean="0"/>
              <a:t>NIVW Success Stories </a:t>
            </a:r>
            <a:endParaRPr lang="en-US" dirty="0"/>
          </a:p>
        </p:txBody>
      </p:sp>
    </p:spTree>
    <p:extLst>
      <p:ext uri="{BB962C8B-B14F-4D97-AF65-F5344CB8AC3E}">
        <p14:creationId xmlns:p14="http://schemas.microsoft.com/office/powerpoint/2010/main" val="342498322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Questions? </a:t>
            </a:r>
            <a:endParaRPr lang="en-US" dirty="0"/>
          </a:p>
        </p:txBody>
      </p:sp>
      <p:sp>
        <p:nvSpPr>
          <p:cNvPr id="4" name="Content Placeholder 2"/>
          <p:cNvSpPr txBox="1">
            <a:spLocks/>
          </p:cNvSpPr>
          <p:nvPr/>
        </p:nvSpPr>
        <p:spPr>
          <a:xfrm>
            <a:off x="609600" y="1045004"/>
            <a:ext cx="10900064" cy="1916401"/>
          </a:xfrm>
          <a:prstGeom prst="rect">
            <a:avLst/>
          </a:prstGeom>
        </p:spPr>
        <p:txBody>
          <a:bodyPr/>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pPr marL="0" indent="0" algn="ctr">
              <a:buNone/>
            </a:pPr>
            <a:r>
              <a:rPr lang="en-US" dirty="0" smtClean="0"/>
              <a:t>Email to: </a:t>
            </a:r>
            <a:r>
              <a:rPr lang="en-US" dirty="0" smtClean="0">
                <a:hlinkClick r:id="rId3"/>
              </a:rPr>
              <a:t>fluinbox@cdc.gov</a:t>
            </a:r>
            <a:r>
              <a:rPr lang="en-US" dirty="0" smtClean="0"/>
              <a:t> or Visit: </a:t>
            </a:r>
            <a:r>
              <a:rPr lang="en-US" dirty="0" smtClean="0">
                <a:hlinkClick r:id="rId4"/>
              </a:rPr>
              <a:t>www.cdc.gov/flu/nivw</a:t>
            </a:r>
            <a:r>
              <a:rPr lang="en-US" dirty="0" smtClean="0"/>
              <a:t> </a:t>
            </a:r>
          </a:p>
          <a:p>
            <a:endParaRPr lang="en-US" dirty="0" smtClean="0"/>
          </a:p>
          <a:p>
            <a:endParaRPr lang="en-US" dirty="0" smtClean="0"/>
          </a:p>
        </p:txBody>
      </p:sp>
    </p:spTree>
    <p:extLst>
      <p:ext uri="{BB962C8B-B14F-4D97-AF65-F5344CB8AC3E}">
        <p14:creationId xmlns:p14="http://schemas.microsoft.com/office/powerpoint/2010/main" val="135724125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IRD-2016-9b">
  <a:themeElements>
    <a:clrScheme name="Custom 24">
      <a:dk1>
        <a:srgbClr val="0B40A5"/>
      </a:dk1>
      <a:lt1>
        <a:srgbClr val="FFFFFF"/>
      </a:lt1>
      <a:dk2>
        <a:srgbClr val="3B495B"/>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2.xml><?xml version="1.0" encoding="utf-8"?>
<a:theme xmlns:a="http://schemas.openxmlformats.org/drawingml/2006/main" name="CDC_OD_PPT_dark([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6733</TotalTime>
  <Words>625</Words>
  <Application>Microsoft Office PowerPoint</Application>
  <PresentationFormat>Widescreen</PresentationFormat>
  <Paragraphs>69</Paragraphs>
  <Slides>6</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Myriad Web Pro</vt:lpstr>
      <vt:lpstr>Times New Roman</vt:lpstr>
      <vt:lpstr>Wingdings</vt:lpstr>
      <vt:lpstr>Arial</vt:lpstr>
      <vt:lpstr>Courier New</vt:lpstr>
      <vt:lpstr>Calibri</vt:lpstr>
      <vt:lpstr>NCIRD-2016-9b</vt:lpstr>
      <vt:lpstr>CDC_OD_PPT_dark([1]</vt:lpstr>
      <vt:lpstr>National Influenza Vaccination Week  (NIVW) 2016</vt:lpstr>
      <vt:lpstr>NIVW 2016</vt:lpstr>
      <vt:lpstr>NIVW Messages and Resources</vt:lpstr>
      <vt:lpstr>NIVW Activities </vt:lpstr>
      <vt:lpstr>NIVW Success Stories </vt:lpstr>
      <vt:lpstr>Questions? </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Laurel Wood</cp:lastModifiedBy>
  <cp:revision>486</cp:revision>
  <cp:lastPrinted>2016-04-11T13:22:33Z</cp:lastPrinted>
  <dcterms:created xsi:type="dcterms:W3CDTF">2011-03-17T17:43:16Z</dcterms:created>
  <dcterms:modified xsi:type="dcterms:W3CDTF">2016-11-28T17:42:57Z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