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318" r:id="rId3"/>
    <p:sldId id="315" r:id="rId4"/>
    <p:sldId id="257" r:id="rId5"/>
    <p:sldId id="295" r:id="rId6"/>
    <p:sldId id="326" r:id="rId7"/>
    <p:sldId id="306" r:id="rId8"/>
    <p:sldId id="307" r:id="rId9"/>
    <p:sldId id="287" r:id="rId10"/>
    <p:sldId id="299" r:id="rId11"/>
    <p:sldId id="296" r:id="rId12"/>
    <p:sldId id="300" r:id="rId13"/>
    <p:sldId id="301" r:id="rId14"/>
    <p:sldId id="278" r:id="rId15"/>
    <p:sldId id="291" r:id="rId16"/>
    <p:sldId id="319" r:id="rId17"/>
    <p:sldId id="289" r:id="rId18"/>
    <p:sldId id="274" r:id="rId19"/>
    <p:sldId id="275" r:id="rId20"/>
    <p:sldId id="276" r:id="rId21"/>
    <p:sldId id="277" r:id="rId22"/>
    <p:sldId id="328" r:id="rId23"/>
    <p:sldId id="320" r:id="rId24"/>
    <p:sldId id="321" r:id="rId25"/>
    <p:sldId id="322" r:id="rId26"/>
    <p:sldId id="323" r:id="rId27"/>
    <p:sldId id="324" r:id="rId28"/>
    <p:sldId id="327"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rall, Susan (CDC/OID/NCIRD)" initials="FS(" lastIdx="9" clrIdx="0"/>
  <p:cmAuthor id="1" name="Peter Vigliarolo" initials="PV" lastIdx="1" clrIdx="1"/>
  <p:cmAuthor id="2" name="Debbye Rosen" initials="DR"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44597" autoAdjust="0"/>
  </p:normalViewPr>
  <p:slideViewPr>
    <p:cSldViewPr>
      <p:cViewPr varScale="1">
        <p:scale>
          <a:sx n="43" d="100"/>
          <a:sy n="43" d="100"/>
        </p:scale>
        <p:origin x="-254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98" y="108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75FA5EEB-1D29-4241-8A8F-CBE4C6731AE7}" type="datetimeFigureOut">
              <a:rPr lang="en-US" smtClean="0"/>
              <a:t>7/21/15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2B1B7B9-758A-4BE8-91EC-A6C094460EA7}" type="slidenum">
              <a:rPr lang="en-US" smtClean="0"/>
              <a:t>‹#›</a:t>
            </a:fld>
            <a:endParaRPr lang="en-US"/>
          </a:p>
        </p:txBody>
      </p:sp>
    </p:spTree>
    <p:extLst>
      <p:ext uri="{BB962C8B-B14F-4D97-AF65-F5344CB8AC3E}">
        <p14:creationId xmlns:p14="http://schemas.microsoft.com/office/powerpoint/2010/main" val="380297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B9598D1-7422-4779-9A56-FA7CB84F5DC4}" type="datetimeFigureOut">
              <a:rPr lang="en-US" smtClean="0"/>
              <a:t>7/21/15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FD95C5E-205B-4BA1-9BA8-AAFA119E6F50}" type="slidenum">
              <a:rPr lang="en-US" smtClean="0"/>
              <a:t>‹#›</a:t>
            </a:fld>
            <a:endParaRPr lang="en-US" dirty="0"/>
          </a:p>
        </p:txBody>
      </p:sp>
    </p:spTree>
    <p:extLst>
      <p:ext uri="{BB962C8B-B14F-4D97-AF65-F5344CB8AC3E}">
        <p14:creationId xmlns:p14="http://schemas.microsoft.com/office/powerpoint/2010/main" val="988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a:p>
          <a:p>
            <a:r>
              <a:rPr lang="en-US" dirty="0" smtClean="0"/>
              <a:t>When we think of vaccines, many often envision kids getting immunized for school or a vaccination reminder from a school nurse that features a cartoon character and a bandage.  </a:t>
            </a:r>
          </a:p>
          <a:p>
            <a:endParaRPr lang="en-US" dirty="0"/>
          </a:p>
          <a:p>
            <a:r>
              <a:rPr lang="en-US" dirty="0" smtClean="0"/>
              <a:t>What many of us do not realize is that vaccination is as important for adults as it is for children.</a:t>
            </a:r>
          </a:p>
          <a:p>
            <a:endParaRPr lang="en-US" dirty="0"/>
          </a:p>
          <a:p>
            <a:r>
              <a:rPr lang="en-US" dirty="0" smtClean="0"/>
              <a:t>Many infectious diseases and other viruses that are easily spread from person to person  are vaccine preventable.  </a:t>
            </a:r>
          </a:p>
          <a:p>
            <a:endParaRPr lang="en-US" dirty="0"/>
          </a:p>
          <a:p>
            <a:r>
              <a:rPr lang="en-US" dirty="0" smtClean="0"/>
              <a:t>Today, we will be talking about why adults need vaccines too and what we as a community need to pay attention to!</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a:t>
            </a:fld>
            <a:endParaRPr lang="en-US" dirty="0"/>
          </a:p>
        </p:txBody>
      </p:sp>
    </p:spTree>
    <p:extLst>
      <p:ext uri="{BB962C8B-B14F-4D97-AF65-F5344CB8AC3E}">
        <p14:creationId xmlns:p14="http://schemas.microsoft.com/office/powerpoint/2010/main" val="78829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10</a:t>
            </a:fld>
            <a:endParaRPr lang="en-US" dirty="0"/>
          </a:p>
        </p:txBody>
      </p:sp>
    </p:spTree>
    <p:extLst>
      <p:ext uri="{BB962C8B-B14F-4D97-AF65-F5344CB8AC3E}">
        <p14:creationId xmlns:p14="http://schemas.microsoft.com/office/powerpoint/2010/main" val="263783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11</a:t>
            </a:fld>
            <a:endParaRPr lang="en-US" dirty="0"/>
          </a:p>
        </p:txBody>
      </p:sp>
    </p:spTree>
    <p:extLst>
      <p:ext uri="{BB962C8B-B14F-4D97-AF65-F5344CB8AC3E}">
        <p14:creationId xmlns:p14="http://schemas.microsoft.com/office/powerpoint/2010/main" val="353054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12</a:t>
            </a:fld>
            <a:endParaRPr lang="en-US" dirty="0"/>
          </a:p>
        </p:txBody>
      </p:sp>
    </p:spTree>
    <p:extLst>
      <p:ext uri="{BB962C8B-B14F-4D97-AF65-F5344CB8AC3E}">
        <p14:creationId xmlns:p14="http://schemas.microsoft.com/office/powerpoint/2010/main" val="121118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13</a:t>
            </a:fld>
            <a:endParaRPr lang="en-US" dirty="0"/>
          </a:p>
        </p:txBody>
      </p:sp>
    </p:spTree>
    <p:extLst>
      <p:ext uri="{BB962C8B-B14F-4D97-AF65-F5344CB8AC3E}">
        <p14:creationId xmlns:p14="http://schemas.microsoft.com/office/powerpoint/2010/main" val="209764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the top 10 reasons aren’t compelling enough to convince you, here are some sobering statistics about vaccine-preventable diseases</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14</a:t>
            </a:fld>
            <a:endParaRPr lang="en-US" dirty="0"/>
          </a:p>
        </p:txBody>
      </p:sp>
    </p:spTree>
    <p:extLst>
      <p:ext uri="{BB962C8B-B14F-4D97-AF65-F5344CB8AC3E}">
        <p14:creationId xmlns:p14="http://schemas.microsoft.com/office/powerpoint/2010/main" val="138889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15</a:t>
            </a:fld>
            <a:endParaRPr lang="en-US" dirty="0"/>
          </a:p>
        </p:txBody>
      </p:sp>
    </p:spTree>
    <p:extLst>
      <p:ext uri="{BB962C8B-B14F-4D97-AF65-F5344CB8AC3E}">
        <p14:creationId xmlns:p14="http://schemas.microsoft.com/office/powerpoint/2010/main" val="400064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vaccination rates for adults overall is low, recent data from the U.S. Centers for Disease Control and Prevention (CDC) show it is even worse in in diverse racial and ethnic groups in our communities when compared to the general population.</a:t>
            </a:r>
          </a:p>
          <a:p>
            <a:endParaRPr lang="en-US" dirty="0"/>
          </a:p>
          <a:p>
            <a:r>
              <a:rPr lang="en-US" dirty="0" smtClean="0"/>
              <a:t>These new data tell us that little progress has been made overall in improving adult vaccinations in our communities and that the problem of lagging adult vaccinations is even worse in our African American, Hispanic/Latino, and Asian communities.</a:t>
            </a:r>
          </a:p>
          <a:p>
            <a:endParaRPr lang="en-US" dirty="0"/>
          </a:p>
          <a:p>
            <a:r>
              <a:rPr lang="en-US" dirty="0" smtClean="0"/>
              <a:t>We can and must do better!</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16</a:t>
            </a:fld>
            <a:endParaRPr lang="en-US" dirty="0"/>
          </a:p>
        </p:txBody>
      </p:sp>
    </p:spTree>
    <p:extLst>
      <p:ext uri="{BB962C8B-B14F-4D97-AF65-F5344CB8AC3E}">
        <p14:creationId xmlns:p14="http://schemas.microsoft.com/office/powerpoint/2010/main" val="263640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the literal definition of what immunization standards are in the medical community.</a:t>
            </a:r>
          </a:p>
          <a:p>
            <a:endParaRPr lang="en-US" dirty="0"/>
          </a:p>
          <a:p>
            <a:r>
              <a:rPr lang="en-US" dirty="0" smtClean="0"/>
              <a:t>For OUR community, the takeaway is that we should be getting immunization counseling and/or assessment from our healthcare providers whether it is a doctor, a pharmacist or a physician’s assistant.  </a:t>
            </a:r>
          </a:p>
          <a:p>
            <a:endParaRPr lang="en-US" dirty="0"/>
          </a:p>
          <a:p>
            <a:r>
              <a:rPr lang="en-US" dirty="0" smtClean="0"/>
              <a:t>If they aren't talking with you about which vaccines are right for you, then ask them!</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17</a:t>
            </a:fld>
            <a:endParaRPr lang="en-US" dirty="0"/>
          </a:p>
        </p:txBody>
      </p:sp>
    </p:spTree>
    <p:extLst>
      <p:ext uri="{BB962C8B-B14F-4D97-AF65-F5344CB8AC3E}">
        <p14:creationId xmlns:p14="http://schemas.microsoft.com/office/powerpoint/2010/main" val="187000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as a community, do to encourage adults to get immunized? </a:t>
            </a:r>
          </a:p>
          <a:p>
            <a:endParaRPr lang="en-US" dirty="0"/>
          </a:p>
          <a:p>
            <a:r>
              <a:rPr lang="en-US" dirty="0" smtClean="0"/>
              <a:t>First and foremost, we need to set an example for others by getting the immunizations that are recommended.</a:t>
            </a:r>
          </a:p>
          <a:p>
            <a:endParaRPr lang="en-US" dirty="0"/>
          </a:p>
          <a:p>
            <a:r>
              <a:rPr lang="en-US" dirty="0" smtClean="0"/>
              <a:t>Insist on a conversation with your healthcare provider about which vaccines are right for you. </a:t>
            </a:r>
          </a:p>
          <a:p>
            <a:endParaRPr lang="en-US" dirty="0"/>
          </a:p>
          <a:p>
            <a:r>
              <a:rPr lang="en-US" dirty="0" smtClean="0"/>
              <a:t>If they don't discuss vaccines with you, ask them or consider talking to another healthcare provider who will. </a:t>
            </a:r>
          </a:p>
          <a:p>
            <a:endParaRPr lang="en-US" dirty="0"/>
          </a:p>
          <a:p>
            <a:r>
              <a:rPr lang="en-US" dirty="0" smtClean="0"/>
              <a:t>Remind family, loved ones, and co-workers about the importance of being</a:t>
            </a:r>
            <a:r>
              <a:rPr lang="en-US" baseline="0" dirty="0" smtClean="0"/>
              <a:t> up-to-date on</a:t>
            </a:r>
            <a:r>
              <a:rPr lang="en-US" dirty="0" smtClean="0"/>
              <a:t> adult vaccines. Don't let yourself or others go without this important health benefit</a:t>
            </a:r>
          </a:p>
          <a:p>
            <a:endParaRPr lang="en-US" dirty="0"/>
          </a:p>
          <a:p>
            <a:r>
              <a:rPr lang="en-US" dirty="0" smtClean="0"/>
              <a:t>Bottom line: we need to educate ourselves about which </a:t>
            </a:r>
            <a:r>
              <a:rPr lang="en-US" dirty="0"/>
              <a:t>vaccines are right for </a:t>
            </a:r>
            <a:r>
              <a:rPr lang="en-US" dirty="0" smtClean="0"/>
              <a:t>each of us.  We also need to encourage </a:t>
            </a:r>
            <a:r>
              <a:rPr lang="en-US" dirty="0"/>
              <a:t>others in </a:t>
            </a:r>
            <a:r>
              <a:rPr lang="en-US" dirty="0" smtClean="0"/>
              <a:t>our family, at work, or </a:t>
            </a:r>
            <a:r>
              <a:rPr lang="en-US" dirty="0"/>
              <a:t>community to </a:t>
            </a:r>
            <a:r>
              <a:rPr lang="en-US" dirty="0" smtClean="0"/>
              <a:t>learn more.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18</a:t>
            </a:fld>
            <a:endParaRPr lang="en-US" dirty="0"/>
          </a:p>
        </p:txBody>
      </p:sp>
    </p:spTree>
    <p:extLst>
      <p:ext uri="{BB962C8B-B14F-4D97-AF65-F5344CB8AC3E}">
        <p14:creationId xmlns:p14="http://schemas.microsoft.com/office/powerpoint/2010/main" val="182236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19</a:t>
            </a:fld>
            <a:endParaRPr lang="en-US" dirty="0"/>
          </a:p>
        </p:txBody>
      </p:sp>
    </p:spTree>
    <p:extLst>
      <p:ext uri="{BB962C8B-B14F-4D97-AF65-F5344CB8AC3E}">
        <p14:creationId xmlns:p14="http://schemas.microsoft.com/office/powerpoint/2010/main" val="19901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of prevention does not come easily to many adults.  We tend to think of medical interventions as treating a disease rather than preventing one from happening in the first place.</a:t>
            </a:r>
          </a:p>
          <a:p>
            <a:endParaRPr lang="en-US" dirty="0"/>
          </a:p>
          <a:p>
            <a:r>
              <a:rPr lang="en-US" dirty="0" smtClean="0"/>
              <a:t>Vaccines – our best weapon at preventing infectious diseases and other viruses – not only protect you, but also helps protect those around you.  This means your family, children, friends, co-workers – basically anyone else in your community…OUR COMMUNITY.</a:t>
            </a:r>
          </a:p>
          <a:p>
            <a:endParaRPr lang="en-US" dirty="0"/>
          </a:p>
          <a:p>
            <a:r>
              <a:rPr lang="en-US" dirty="0" smtClean="0"/>
              <a:t>This is especially important because very young infants are often  too young to receive a vaccine.  This is also true for some people who have certain medical conditions.</a:t>
            </a:r>
          </a:p>
          <a:p>
            <a:endParaRPr lang="en-US" dirty="0"/>
          </a:p>
          <a:p>
            <a:r>
              <a:rPr lang="en-US" dirty="0" smtClean="0"/>
              <a:t>Let’s face it, when vaccines work in OUR community what happens?  Anyone?  Well, the answer is “absolutely nothing”  -- do we value that enough?</a:t>
            </a:r>
          </a:p>
          <a:p>
            <a:endParaRPr lang="en-US" dirty="0"/>
          </a:p>
          <a:p>
            <a:r>
              <a:rPr lang="en-US" dirty="0" smtClean="0"/>
              <a:t>We have all seen our communities become disrupted when there is a measles, whooping cough, meningitis or flu  outbreak, but do we really appreciate the gift of PREVENTION that vaccines give our communities?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3422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20</a:t>
            </a:fld>
            <a:endParaRPr lang="en-US" dirty="0"/>
          </a:p>
        </p:txBody>
      </p:sp>
    </p:spTree>
    <p:extLst>
      <p:ext uri="{BB962C8B-B14F-4D97-AF65-F5344CB8AC3E}">
        <p14:creationId xmlns:p14="http://schemas.microsoft.com/office/powerpoint/2010/main" val="427281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31838"/>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21</a:t>
            </a:fld>
            <a:endParaRPr lang="en-US" dirty="0"/>
          </a:p>
        </p:txBody>
      </p:sp>
    </p:spTree>
    <p:extLst>
      <p:ext uri="{BB962C8B-B14F-4D97-AF65-F5344CB8AC3E}">
        <p14:creationId xmlns:p14="http://schemas.microsoft.com/office/powerpoint/2010/main" val="263462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 want to relay some personal stories about people’s experiences with vaccine preventable diseases.  But before touching on these stories, does anyone here in the room have a story to relay?</a:t>
            </a:r>
            <a:br>
              <a:rPr lang="en-US" dirty="0" smtClean="0"/>
            </a:br>
            <a:endParaRPr lang="en-US" dirty="0" smtClean="0"/>
          </a:p>
          <a:p>
            <a:r>
              <a:rPr lang="en-US" i="1" u="sng" dirty="0" smtClean="0"/>
              <a:t>(Note to presenter: if you have a local story to include, please add a slide here with that pertinent information and be sure to get permission from the individual(s) involved that you can use his/her name and story for educational purposes).</a:t>
            </a:r>
            <a:endParaRPr lang="en-US" i="1" u="sng" dirty="0"/>
          </a:p>
        </p:txBody>
      </p:sp>
      <p:sp>
        <p:nvSpPr>
          <p:cNvPr id="4" name="Slide Number Placeholder 3"/>
          <p:cNvSpPr>
            <a:spLocks noGrp="1"/>
          </p:cNvSpPr>
          <p:nvPr>
            <p:ph type="sldNum" sz="quarter" idx="10"/>
          </p:nvPr>
        </p:nvSpPr>
        <p:spPr/>
        <p:txBody>
          <a:bodyPr/>
          <a:lstStyle/>
          <a:p>
            <a:fld id="{1FD95C5E-205B-4BA1-9BA8-AAFA119E6F50}" type="slidenum">
              <a:rPr lang="en-US" smtClean="0"/>
              <a:t>23</a:t>
            </a:fld>
            <a:endParaRPr lang="en-US" dirty="0"/>
          </a:p>
        </p:txBody>
      </p:sp>
    </p:spTree>
    <p:extLst>
      <p:ext uri="{BB962C8B-B14F-4D97-AF65-F5344CB8AC3E}">
        <p14:creationId xmlns:p14="http://schemas.microsoft.com/office/powerpoint/2010/main" val="302598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SPEAKER: Click on the link to familiarize yourself with Christian’s full story)</a:t>
            </a:r>
          </a:p>
          <a:p>
            <a:endParaRPr lang="en-US" dirty="0"/>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24</a:t>
            </a:fld>
            <a:endParaRPr lang="en-US" dirty="0"/>
          </a:p>
        </p:txBody>
      </p:sp>
    </p:spTree>
    <p:extLst>
      <p:ext uri="{BB962C8B-B14F-4D97-AF65-F5344CB8AC3E}">
        <p14:creationId xmlns:p14="http://schemas.microsoft.com/office/powerpoint/2010/main" val="119989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7" y="4389437"/>
            <a:ext cx="5560060" cy="4156234"/>
          </a:xfrm>
        </p:spPr>
        <p:txBody>
          <a:bodyPr/>
          <a:lstStyle/>
          <a:p>
            <a:r>
              <a:rPr lang="en-US" dirty="0" smtClean="0"/>
              <a:t>(Note to Speaker: Click on the link to familiarize yourself with Linda’s full story)</a:t>
            </a:r>
          </a:p>
          <a:p>
            <a:endParaRPr lang="en-US" dirty="0"/>
          </a:p>
          <a:p>
            <a:r>
              <a:rPr lang="en-US" dirty="0" smtClean="0"/>
              <a:t>Linda</a:t>
            </a:r>
            <a:r>
              <a:rPr lang="en-US" baseline="0" dirty="0" smtClean="0"/>
              <a:t> has</a:t>
            </a:r>
            <a:r>
              <a:rPr lang="en-US" dirty="0" smtClean="0"/>
              <a:t> </a:t>
            </a:r>
            <a:r>
              <a:rPr lang="en-US" dirty="0"/>
              <a:t>a close friend who is 86 years young, and a dynamic testament on how to grow older gracefully. </a:t>
            </a:r>
            <a:r>
              <a:rPr lang="en-US" dirty="0" smtClean="0"/>
              <a:t>Unfortunately</a:t>
            </a:r>
            <a:r>
              <a:rPr lang="en-US" dirty="0"/>
              <a:t>, a few years ago, </a:t>
            </a:r>
            <a:r>
              <a:rPr lang="en-US" dirty="0" smtClean="0"/>
              <a:t>Linda </a:t>
            </a:r>
            <a:r>
              <a:rPr lang="en-US" dirty="0"/>
              <a:t>discovered that </a:t>
            </a:r>
            <a:r>
              <a:rPr lang="en-US" dirty="0" smtClean="0"/>
              <a:t>she </a:t>
            </a:r>
            <a:r>
              <a:rPr lang="en-US" dirty="0"/>
              <a:t>wasn’t practicing what </a:t>
            </a:r>
            <a:r>
              <a:rPr lang="en-US" dirty="0" smtClean="0"/>
              <a:t>she </a:t>
            </a:r>
            <a:r>
              <a:rPr lang="en-US" dirty="0"/>
              <a:t>preached </a:t>
            </a:r>
            <a:r>
              <a:rPr lang="en-US" dirty="0" smtClean="0"/>
              <a:t>in</a:t>
            </a:r>
            <a:r>
              <a:rPr lang="en-US" baseline="0" dirty="0" smtClean="0"/>
              <a:t> her</a:t>
            </a:r>
            <a:r>
              <a:rPr lang="en-US" dirty="0" smtClean="0"/>
              <a:t> </a:t>
            </a:r>
            <a:r>
              <a:rPr lang="en-US" dirty="0"/>
              <a:t>personal relationships. It wasn’t until </a:t>
            </a:r>
            <a:r>
              <a:rPr lang="en-US" dirty="0" smtClean="0"/>
              <a:t>her </a:t>
            </a:r>
            <a:r>
              <a:rPr lang="en-US" dirty="0"/>
              <a:t>friend developed pneumococcal pneumonia </a:t>
            </a:r>
            <a:r>
              <a:rPr lang="en-US" dirty="0" smtClean="0"/>
              <a:t>that she </a:t>
            </a:r>
            <a:r>
              <a:rPr lang="en-US" dirty="0"/>
              <a:t>realized </a:t>
            </a:r>
            <a:r>
              <a:rPr lang="en-US" dirty="0" smtClean="0"/>
              <a:t>she </a:t>
            </a:r>
            <a:r>
              <a:rPr lang="en-US" dirty="0"/>
              <a:t>had never asked </a:t>
            </a:r>
            <a:r>
              <a:rPr lang="en-US" dirty="0" smtClean="0"/>
              <a:t>her friend </a:t>
            </a:r>
            <a:r>
              <a:rPr lang="en-US" dirty="0"/>
              <a:t>if she had been immunized or talked to her about the benefits and safety of the pneumococcal polysaccharide vaccine (PPV23). </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25</a:t>
            </a:fld>
            <a:endParaRPr lang="en-US" dirty="0"/>
          </a:p>
        </p:txBody>
      </p:sp>
    </p:spTree>
    <p:extLst>
      <p:ext uri="{BB962C8B-B14F-4D97-AF65-F5344CB8AC3E}">
        <p14:creationId xmlns:p14="http://schemas.microsoft.com/office/powerpoint/2010/main" val="1814051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speaker: click on the link to familiarize yourself with Joan’s full story)</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26</a:t>
            </a:fld>
            <a:endParaRPr lang="en-US" dirty="0"/>
          </a:p>
        </p:txBody>
      </p:sp>
    </p:spTree>
    <p:extLst>
      <p:ext uri="{BB962C8B-B14F-4D97-AF65-F5344CB8AC3E}">
        <p14:creationId xmlns:p14="http://schemas.microsoft.com/office/powerpoint/2010/main" val="2973144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speaker: click on the link to familiarize yourself with Jacob’s full story)</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27</a:t>
            </a:fld>
            <a:endParaRPr lang="en-US" dirty="0"/>
          </a:p>
        </p:txBody>
      </p:sp>
    </p:spTree>
    <p:extLst>
      <p:ext uri="{BB962C8B-B14F-4D97-AF65-F5344CB8AC3E}">
        <p14:creationId xmlns:p14="http://schemas.microsoft.com/office/powerpoint/2010/main" val="20301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speaker: click on the link to familiarize yourself with Dr. </a:t>
            </a:r>
            <a:r>
              <a:rPr lang="en-US" dirty="0" err="1" smtClean="0"/>
              <a:t>Chochrane’s</a:t>
            </a:r>
            <a:r>
              <a:rPr lang="en-US" dirty="0" smtClean="0"/>
              <a:t> full story)</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28</a:t>
            </a:fld>
            <a:endParaRPr lang="en-US" dirty="0"/>
          </a:p>
        </p:txBody>
      </p:sp>
    </p:spTree>
    <p:extLst>
      <p:ext uri="{BB962C8B-B14F-4D97-AF65-F5344CB8AC3E}">
        <p14:creationId xmlns:p14="http://schemas.microsoft.com/office/powerpoint/2010/main" val="20301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only look at some headlines to see that diseases can easily strike adults </a:t>
            </a:r>
          </a:p>
          <a:p>
            <a:endParaRPr lang="en-US" dirty="0"/>
          </a:p>
          <a:p>
            <a:pPr marL="171450" indent="-171450">
              <a:buFont typeface="Arial" pitchFamily="34" charset="0"/>
              <a:buChar char="•"/>
            </a:pPr>
            <a:r>
              <a:rPr lang="en-US" dirty="0" smtClean="0"/>
              <a:t>Actress Angelina Jolie missed the premiere of her movie, </a:t>
            </a:r>
            <a:r>
              <a:rPr lang="en-US" i="1" dirty="0" smtClean="0"/>
              <a:t>Unbroken</a:t>
            </a:r>
            <a:r>
              <a:rPr lang="en-US" dirty="0" smtClean="0"/>
              <a:t>, in Dec 2014  because she contracted chicken pox.</a:t>
            </a:r>
          </a:p>
          <a:p>
            <a:pPr marL="171450" indent="-171450">
              <a:buFont typeface="Arial" pitchFamily="34" charset="0"/>
              <a:buChar char="•"/>
            </a:pPr>
            <a:endParaRPr lang="en-US" dirty="0"/>
          </a:p>
          <a:p>
            <a:pPr marL="171450" indent="-171450">
              <a:buFont typeface="Arial" pitchFamily="34" charset="0"/>
              <a:buChar char="•"/>
            </a:pPr>
            <a:r>
              <a:rPr lang="en-US" dirty="0" smtClean="0"/>
              <a:t>Mumps outbreaks swept through several teams of the National Hockey League  with 13 players and two referees contracted  the disease as it easily spread through the locker rooms. </a:t>
            </a:r>
          </a:p>
          <a:p>
            <a:pPr marL="171450" indent="-171450">
              <a:buFont typeface="Arial" pitchFamily="34" charset="0"/>
              <a:buChar char="•"/>
            </a:pPr>
            <a:endParaRPr lang="en-US" dirty="0"/>
          </a:p>
          <a:p>
            <a:pPr marL="171450" indent="-171450">
              <a:buFont typeface="Arial" pitchFamily="34" charset="0"/>
              <a:buChar char="•"/>
            </a:pPr>
            <a:r>
              <a:rPr lang="en-US" dirty="0" smtClean="0"/>
              <a:t>And measles made headlines as Minnie Mouse’s dress pattern was displayed across news stations and the internet worldwide with </a:t>
            </a:r>
            <a:r>
              <a:rPr lang="en-US" b="1" dirty="0" smtClean="0"/>
              <a:t>56%</a:t>
            </a:r>
            <a:r>
              <a:rPr lang="en-US" dirty="0" smtClean="0"/>
              <a:t> of the reported cases in Disneyland occurring </a:t>
            </a:r>
            <a:r>
              <a:rPr lang="en-US" b="1" u="sng" dirty="0" smtClean="0"/>
              <a:t>in adults </a:t>
            </a:r>
            <a:r>
              <a:rPr lang="en-US" dirty="0" smtClean="0"/>
              <a:t>– NOT children.  This all points what happens when not enough people in our communities are vaccinated – DISEASES COME BACK</a:t>
            </a:r>
          </a:p>
          <a:p>
            <a:pPr marL="171450" indent="-171450">
              <a:buFont typeface="Arial" pitchFamily="34" charset="0"/>
              <a:buChar char="•"/>
            </a:pP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3</a:t>
            </a:fld>
            <a:endParaRPr lang="en-US" dirty="0"/>
          </a:p>
        </p:txBody>
      </p:sp>
    </p:spTree>
    <p:extLst>
      <p:ext uri="{BB962C8B-B14F-4D97-AF65-F5344CB8AC3E}">
        <p14:creationId xmlns:p14="http://schemas.microsoft.com/office/powerpoint/2010/main" val="19660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many reasons why more adults aren’t getting vaccinated, the biggest reason is that most are simply unaware that they should</a:t>
            </a:r>
          </a:p>
          <a:p>
            <a:endParaRPr lang="en-US" dirty="0"/>
          </a:p>
          <a:p>
            <a:r>
              <a:rPr lang="en-US" dirty="0" smtClean="0"/>
              <a:t>Each year, vaccine preventable diseases claim the lives of </a:t>
            </a:r>
            <a:r>
              <a:rPr lang="en-US" sz="1200" kern="1200" dirty="0" smtClean="0">
                <a:solidFill>
                  <a:schemeClr val="tx1"/>
                </a:solidFill>
                <a:effectLst/>
                <a:latin typeface="+mn-lt"/>
                <a:ea typeface="+mn-ea"/>
                <a:cs typeface="+mn-cs"/>
              </a:rPr>
              <a:t>tens of thousands of</a:t>
            </a:r>
            <a:r>
              <a:rPr lang="en-US" dirty="0" smtClean="0"/>
              <a:t> adults.  While childhood vaccination rates are high, most adults don’t know that </a:t>
            </a:r>
            <a:r>
              <a:rPr lang="en-US" i="1" dirty="0" smtClean="0"/>
              <a:t>there</a:t>
            </a:r>
            <a:r>
              <a:rPr lang="en-US" i="1" baseline="0" dirty="0" smtClean="0"/>
              <a:t> are vaccines recommended for them</a:t>
            </a:r>
            <a:r>
              <a:rPr lang="en-US" baseline="0" dirty="0" smtClean="0"/>
              <a:t>. </a:t>
            </a:r>
            <a:r>
              <a:rPr lang="en-US" i="1" baseline="0" dirty="0" smtClean="0"/>
              <a:t>They might know about the annual flu vaccine, they don’t know much about other vaccine preventable diseases that affect adults. </a:t>
            </a:r>
            <a:endParaRPr lang="en-US" i="1" dirty="0" smtClean="0"/>
          </a:p>
          <a:p>
            <a:endParaRPr lang="en-US" dirty="0"/>
          </a:p>
          <a:p>
            <a:r>
              <a:rPr lang="en-US" dirty="0" smtClean="0"/>
              <a:t>Most adults don’t get vaccinated because they don’t think they need them </a:t>
            </a:r>
            <a:r>
              <a:rPr lang="en-US" i="1" dirty="0" smtClean="0"/>
              <a:t>(they</a:t>
            </a:r>
            <a:r>
              <a:rPr lang="en-US" i="1" baseline="0" dirty="0" smtClean="0"/>
              <a:t> are for kids, old people, or those with poor health)</a:t>
            </a:r>
            <a:r>
              <a:rPr lang="en-US" i="1" dirty="0" smtClean="0"/>
              <a:t> or </a:t>
            </a:r>
            <a:r>
              <a:rPr lang="en-US" i="1" dirty="0" smtClean="0">
                <a:solidFill>
                  <a:srgbClr val="FF0000"/>
                </a:solidFill>
              </a:rPr>
              <a:t>they don’t know which ones they need</a:t>
            </a:r>
            <a:r>
              <a:rPr lang="en-US" dirty="0" smtClean="0"/>
              <a:t>.  Further, many providers haven’t encouraged adults to get vaccinated,</a:t>
            </a:r>
            <a:r>
              <a:rPr lang="en-US" baseline="0" dirty="0" smtClean="0"/>
              <a:t> </a:t>
            </a:r>
            <a:r>
              <a:rPr lang="en-US" i="1" baseline="0" dirty="0" smtClean="0"/>
              <a:t>which is a critical factor in whether they get vaccinated.</a:t>
            </a:r>
          </a:p>
          <a:p>
            <a:endParaRPr lang="en-US" dirty="0"/>
          </a:p>
          <a:p>
            <a:r>
              <a:rPr lang="en-US" dirty="0" smtClean="0"/>
              <a:t>This is slowly changing , however, as we see  adult vaccines being offered more and more.  And they need to with influenza, pneumococcal disease, whooping cough and shingles affecting our adults communities  -- and all being vaccine preventable.</a:t>
            </a:r>
          </a:p>
          <a:p>
            <a:endParaRPr lang="en-US" dirty="0"/>
          </a:p>
          <a:p>
            <a:r>
              <a:rPr lang="en-US" dirty="0"/>
              <a:t>We as a community need to </a:t>
            </a:r>
            <a:r>
              <a:rPr lang="en-US" dirty="0" smtClean="0"/>
              <a:t>prioritize </a:t>
            </a:r>
            <a:r>
              <a:rPr lang="en-US" dirty="0"/>
              <a:t>adult </a:t>
            </a:r>
            <a:r>
              <a:rPr lang="en-US" dirty="0" smtClean="0"/>
              <a:t>vaccinations and seek them out</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4</a:t>
            </a:fld>
            <a:endParaRPr lang="en-US" dirty="0"/>
          </a:p>
        </p:txBody>
      </p:sp>
    </p:spTree>
    <p:extLst>
      <p:ext uri="{BB962C8B-B14F-4D97-AF65-F5344CB8AC3E}">
        <p14:creationId xmlns:p14="http://schemas.microsoft.com/office/powerpoint/2010/main" val="198595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As </a:t>
            </a:r>
            <a:r>
              <a:rPr lang="en-US" dirty="0"/>
              <a:t>adults, we need to do more about setting the example in our </a:t>
            </a:r>
            <a:r>
              <a:rPr lang="en-US" dirty="0" smtClean="0"/>
              <a:t>communities, </a:t>
            </a:r>
            <a:r>
              <a:rPr lang="en-US" dirty="0"/>
              <a:t>that it is much better to avoid disease than to treat it</a:t>
            </a:r>
            <a:r>
              <a:rPr lang="en-US" dirty="0" smtClean="0"/>
              <a:t>.</a:t>
            </a:r>
          </a:p>
          <a:p>
            <a:endParaRPr lang="en-US" dirty="0"/>
          </a:p>
          <a:p>
            <a:r>
              <a:rPr lang="en-US" dirty="0" smtClean="0"/>
              <a:t>We may not realize we need to get vaccinated</a:t>
            </a:r>
            <a:r>
              <a:rPr lang="en-US" baseline="0" dirty="0" smtClean="0"/>
              <a:t> or</a:t>
            </a:r>
            <a:r>
              <a:rPr lang="en-US" dirty="0" smtClean="0"/>
              <a:t> we may not have been told by our healthcare provider to get vaccinated.</a:t>
            </a:r>
          </a:p>
          <a:p>
            <a:endParaRPr lang="en-US" dirty="0"/>
          </a:p>
          <a:p>
            <a:r>
              <a:rPr lang="en-US" dirty="0" smtClean="0"/>
              <a:t>Like everything else in life, if we want to be healthy , avoid diseases, and protect those in our community, our family, and our co-workers from diseases, we need to be more proactive .</a:t>
            </a:r>
          </a:p>
          <a:p>
            <a:endParaRPr lang="en-US" dirty="0"/>
          </a:p>
          <a:p>
            <a:r>
              <a:rPr lang="en-US" dirty="0" smtClean="0"/>
              <a:t>We need to take charge!</a:t>
            </a:r>
            <a:endParaRPr lang="en-US" dirty="0"/>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5</a:t>
            </a:fld>
            <a:endParaRPr lang="en-US" dirty="0"/>
          </a:p>
        </p:txBody>
      </p:sp>
    </p:spTree>
    <p:extLst>
      <p:ext uri="{BB962C8B-B14F-4D97-AF65-F5344CB8AC3E}">
        <p14:creationId xmlns:p14="http://schemas.microsoft.com/office/powerpoint/2010/main" val="11953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Personal</a:t>
            </a:r>
            <a:r>
              <a:rPr lang="en-US" baseline="0" dirty="0" smtClean="0"/>
              <a:t> stories are important to put a face on why vaccines are important. You can insert your own example here or see other examples at the end of this slide set.]</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6</a:t>
            </a:fld>
            <a:endParaRPr lang="en-US" dirty="0"/>
          </a:p>
        </p:txBody>
      </p:sp>
    </p:spTree>
    <p:extLst>
      <p:ext uri="{BB962C8B-B14F-4D97-AF65-F5344CB8AC3E}">
        <p14:creationId xmlns:p14="http://schemas.microsoft.com/office/powerpoint/2010/main" val="297738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following are recommended adult vaccines and vaccines you may need depending on age, health condition, immunization status, or other risk factors (i.e., job, lifestyle, etc.)</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7</a:t>
            </a:fld>
            <a:endParaRPr lang="en-US" dirty="0"/>
          </a:p>
        </p:txBody>
      </p:sp>
    </p:spTree>
    <p:extLst>
      <p:ext uri="{BB962C8B-B14F-4D97-AF65-F5344CB8AC3E}">
        <p14:creationId xmlns:p14="http://schemas.microsoft.com/office/powerpoint/2010/main" val="266716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95C5E-205B-4BA1-9BA8-AAFA119E6F50}" type="slidenum">
              <a:rPr lang="en-US" smtClean="0"/>
              <a:t>8</a:t>
            </a:fld>
            <a:endParaRPr lang="en-US" dirty="0"/>
          </a:p>
        </p:txBody>
      </p:sp>
    </p:spTree>
    <p:extLst>
      <p:ext uri="{BB962C8B-B14F-4D97-AF65-F5344CB8AC3E}">
        <p14:creationId xmlns:p14="http://schemas.microsoft.com/office/powerpoint/2010/main" val="312294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I’m going to give you the top 10 reasons of why all adults need to seek recommended vaccinations</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9</a:t>
            </a:fld>
            <a:endParaRPr lang="en-US" dirty="0"/>
          </a:p>
        </p:txBody>
      </p:sp>
    </p:spTree>
    <p:extLst>
      <p:ext uri="{BB962C8B-B14F-4D97-AF65-F5344CB8AC3E}">
        <p14:creationId xmlns:p14="http://schemas.microsoft.com/office/powerpoint/2010/main" val="266755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E9B54-ACC4-445A-90CD-330A574CD204}" type="datetime1">
              <a:rPr lang="en-US" smtClean="0"/>
              <a:t>7/21/15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280423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06513-53A8-4BDD-9D49-2522D14CE1F9}" type="datetime1">
              <a:rPr lang="en-US" smtClean="0"/>
              <a:t>7/21/15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236177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5CCA0-8650-4A5F-A5A5-5A883B1713AB}" type="datetime1">
              <a:rPr lang="en-US" smtClean="0"/>
              <a:t>7/21/15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91726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C8CB5-3EC1-4F57-BA76-17531D8CC52A}" type="datetime1">
              <a:rPr lang="en-US" smtClean="0"/>
              <a:t>7/21/15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27600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C6ED9-EDE8-47BF-8F5D-14CF64703FF9}" type="datetime1">
              <a:rPr lang="en-US" smtClean="0"/>
              <a:t>7/21/15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33739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C1BFE-1206-4BA0-94BB-D61E138A6777}" type="datetime1">
              <a:rPr lang="en-US" smtClean="0"/>
              <a:t>7/21/15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317301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679A2-4091-4B6C-A6AE-570363AFC4EC}" type="datetime1">
              <a:rPr lang="en-US" smtClean="0"/>
              <a:t>7/21/15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110328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DFE94-8ECB-4F0D-A276-01067377CD7E}" type="datetime1">
              <a:rPr lang="en-US" smtClean="0"/>
              <a:t>7/21/15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399233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84848-7A9B-4D5D-B1ED-D5496B53B983}" type="datetime1">
              <a:rPr lang="en-US" smtClean="0"/>
              <a:t>7/21/15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34896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AD5D1-CE84-4AA4-84D0-51E0326543E2}" type="datetime1">
              <a:rPr lang="en-US" smtClean="0"/>
              <a:t>7/21/15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11967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E01A-2959-46AE-AA5C-FBD3B75C2F21}" type="datetime1">
              <a:rPr lang="en-US" smtClean="0"/>
              <a:t>7/21/15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903C6-2233-4088-A5D7-59A91790C925}" type="slidenum">
              <a:rPr lang="en-US" smtClean="0"/>
              <a:t>‹#›</a:t>
            </a:fld>
            <a:endParaRPr lang="en-US" dirty="0"/>
          </a:p>
        </p:txBody>
      </p:sp>
    </p:spTree>
    <p:extLst>
      <p:ext uri="{BB962C8B-B14F-4D97-AF65-F5344CB8AC3E}">
        <p14:creationId xmlns:p14="http://schemas.microsoft.com/office/powerpoint/2010/main" val="801812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5829D-17C0-4E88-AC1B-4D5646D00BCE}" type="datetime1">
              <a:rPr lang="en-US" smtClean="0"/>
              <a:t>7/21/15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03C6-2233-4088-A5D7-59A91790C925}" type="slidenum">
              <a:rPr lang="en-US" smtClean="0"/>
              <a:t>‹#›</a:t>
            </a:fld>
            <a:endParaRPr lang="en-US" dirty="0"/>
          </a:p>
        </p:txBody>
      </p:sp>
    </p:spTree>
    <p:extLst>
      <p:ext uri="{BB962C8B-B14F-4D97-AF65-F5344CB8AC3E}">
        <p14:creationId xmlns:p14="http://schemas.microsoft.com/office/powerpoint/2010/main" val="31477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adultvaccination.org/10-reasons-to-be-vaccinat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adultvaccination.org/10-reasons-to-be-vaccinat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care.gov/" TargetMode="External"/><Relationship Id="rId4" Type="http://schemas.openxmlformats.org/officeDocument/2006/relationships/hyperlink" Target="http://www.adultvaccination.org/10-reasons-to-be-vaccinated"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2a.cdc.gov/nip/adultimmsched/"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vaccine.healthmap.org/"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accines/adults/index.html" TargetMode="External"/><Relationship Id="rId4" Type="http://schemas.openxmlformats.org/officeDocument/2006/relationships/hyperlink" Target="http://www.cdc.gov/vaccines/adults/find-pay-vaccines.html" TargetMode="External"/><Relationship Id="rId5" Type="http://schemas.openxmlformats.org/officeDocument/2006/relationships/hyperlink" Target="http://www2a.cdc.gov/nip/adultimmsched/" TargetMode="External"/><Relationship Id="rId6" Type="http://schemas.openxmlformats.org/officeDocument/2006/relationships/hyperlink" Target="http://www.immunizationforwomen.org/" TargetMode="External"/><Relationship Id="rId7" Type="http://schemas.openxmlformats.org/officeDocument/2006/relationships/hyperlink" Target="http://www.immunize.org/" TargetMode="External"/><Relationship Id="rId8" Type="http://schemas.openxmlformats.org/officeDocument/2006/relationships/hyperlink" Target="http://www.vaccineinformation.org/" TargetMode="External"/><Relationship Id="rId9" Type="http://schemas.openxmlformats.org/officeDocument/2006/relationships/hyperlink" Target="http://www.adultvaccination.org/" TargetMode="External"/><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voicesforvaccines.org/what-the-pneumonia-vaccine-gave-me/"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nfid.org/real-stories-real-people/joan-shingles.html" TargetMode="External"/><Relationship Id="rId4" Type="http://schemas.openxmlformats.org/officeDocument/2006/relationships/image" Target="../media/image19.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adultvaccination.org/10-reasons-to-be-vaccin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a:solidFill>
            <a:srgbClr val="002060"/>
          </a:solidFill>
          <a:ln w="28575">
            <a:solidFill>
              <a:srgbClr val="002060"/>
            </a:solidFill>
          </a:ln>
        </p:spPr>
        <p:txBody>
          <a:bodyPr/>
          <a:lstStyle/>
          <a:p>
            <a:r>
              <a:rPr lang="en-US" b="1" dirty="0" smtClean="0">
                <a:solidFill>
                  <a:schemeClr val="bg1"/>
                </a:solidFill>
              </a:rPr>
              <a:t>Adults Need Vaccines, Too!</a:t>
            </a:r>
            <a:endParaRPr lang="en-US" b="1" dirty="0">
              <a:solidFill>
                <a:schemeClr val="bg1"/>
              </a:solidFill>
            </a:endParaRPr>
          </a:p>
        </p:txBody>
      </p:sp>
      <p:sp>
        <p:nvSpPr>
          <p:cNvPr id="3" name="Subtitle 2"/>
          <p:cNvSpPr>
            <a:spLocks noGrp="1"/>
          </p:cNvSpPr>
          <p:nvPr>
            <p:ph type="subTitle" idx="1"/>
          </p:nvPr>
        </p:nvSpPr>
        <p:spPr>
          <a:xfrm>
            <a:off x="838200" y="2819400"/>
            <a:ext cx="7620000" cy="2809875"/>
          </a:xfrm>
        </p:spPr>
        <p:txBody>
          <a:bodyPr>
            <a:normAutofit/>
          </a:bodyPr>
          <a:lstStyle/>
          <a:p>
            <a:pPr>
              <a:spcBef>
                <a:spcPts val="0"/>
              </a:spcBef>
            </a:pPr>
            <a:r>
              <a:rPr lang="en-US" sz="2800" b="1" i="1" dirty="0" smtClean="0">
                <a:solidFill>
                  <a:schemeClr val="bg1">
                    <a:lumMod val="50000"/>
                  </a:schemeClr>
                </a:solidFill>
              </a:rPr>
              <a:t>Why We </a:t>
            </a:r>
            <a:r>
              <a:rPr lang="en-US" sz="2800" b="1" i="1" u="sng" dirty="0" smtClean="0">
                <a:solidFill>
                  <a:schemeClr val="bg1">
                    <a:lumMod val="50000"/>
                  </a:schemeClr>
                </a:solidFill>
              </a:rPr>
              <a:t>Need </a:t>
            </a:r>
            <a:r>
              <a:rPr lang="en-US" sz="2800" b="1" i="1" dirty="0" smtClean="0">
                <a:solidFill>
                  <a:schemeClr val="bg1">
                    <a:lumMod val="50000"/>
                  </a:schemeClr>
                </a:solidFill>
              </a:rPr>
              <a:t>to Set the Standard to Educate Ourselves About &amp; Encourage </a:t>
            </a:r>
          </a:p>
          <a:p>
            <a:pPr>
              <a:spcBef>
                <a:spcPts val="0"/>
              </a:spcBef>
            </a:pPr>
            <a:r>
              <a:rPr lang="en-US" sz="2800" b="1" i="1" dirty="0" smtClean="0">
                <a:solidFill>
                  <a:schemeClr val="bg1">
                    <a:lumMod val="50000"/>
                  </a:schemeClr>
                </a:solidFill>
              </a:rPr>
              <a:t>Vaccination in Our Communities</a:t>
            </a:r>
            <a:endParaRPr lang="en-US" sz="2800" b="1" i="1" dirty="0">
              <a:solidFill>
                <a:schemeClr val="bg1">
                  <a:lumMod val="50000"/>
                </a:schemeClr>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315" y="4281011"/>
            <a:ext cx="2388870" cy="158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2617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20125"/>
          </a:xfrm>
        </p:spPr>
        <p:txBody>
          <a:bodyPr>
            <a:noAutofit/>
          </a:bodyPr>
          <a:lstStyle/>
          <a:p>
            <a:pPr marL="457200" lvl="0" indent="-457200">
              <a:spcBef>
                <a:spcPts val="300"/>
              </a:spcBef>
              <a:spcAft>
                <a:spcPts val="300"/>
              </a:spcAft>
              <a:buFont typeface="+mj-lt"/>
              <a:buAutoNum type="arabicPeriod" startAt="3"/>
            </a:pPr>
            <a:r>
              <a:rPr lang="en-US" sz="2400" b="1" dirty="0" smtClean="0">
                <a:solidFill>
                  <a:prstClr val="black"/>
                </a:solidFill>
              </a:rPr>
              <a:t>Getting </a:t>
            </a:r>
            <a:r>
              <a:rPr lang="en-US" sz="2400" b="1" dirty="0">
                <a:solidFill>
                  <a:prstClr val="black"/>
                </a:solidFill>
              </a:rPr>
              <a:t>immunized protects not just you, but other vulnerable people in your </a:t>
            </a:r>
            <a:r>
              <a:rPr lang="en-US" sz="2400" b="1" dirty="0" smtClean="0">
                <a:solidFill>
                  <a:prstClr val="black"/>
                </a:solidFill>
              </a:rPr>
              <a:t>community, </a:t>
            </a:r>
            <a:r>
              <a:rPr lang="en-US" sz="2400" b="1" dirty="0">
                <a:solidFill>
                  <a:prstClr val="black"/>
                </a:solidFill>
              </a:rPr>
              <a:t>such as: </a:t>
            </a:r>
          </a:p>
          <a:p>
            <a:pPr lvl="1">
              <a:spcBef>
                <a:spcPts val="300"/>
              </a:spcBef>
              <a:spcAft>
                <a:spcPts val="300"/>
              </a:spcAft>
              <a:buFont typeface="Arial" panose="020B0604020202020204" pitchFamily="34" charset="0"/>
              <a:buChar char="•"/>
            </a:pPr>
            <a:r>
              <a:rPr lang="en-US" sz="2100" dirty="0">
                <a:solidFill>
                  <a:prstClr val="black"/>
                </a:solidFill>
              </a:rPr>
              <a:t>Babies too young to get vaccinated</a:t>
            </a:r>
          </a:p>
          <a:p>
            <a:pPr lvl="1">
              <a:spcBef>
                <a:spcPts val="300"/>
              </a:spcBef>
              <a:spcAft>
                <a:spcPts val="300"/>
              </a:spcAft>
              <a:buFont typeface="Arial" panose="020B0604020202020204" pitchFamily="34" charset="0"/>
              <a:buChar char="•"/>
            </a:pPr>
            <a:r>
              <a:rPr lang="en-US" sz="2100" dirty="0">
                <a:solidFill>
                  <a:prstClr val="black"/>
                </a:solidFill>
              </a:rPr>
              <a:t>Older grandparents/family members </a:t>
            </a:r>
          </a:p>
          <a:p>
            <a:pPr lvl="1">
              <a:spcBef>
                <a:spcPts val="300"/>
              </a:spcBef>
              <a:spcAft>
                <a:spcPts val="300"/>
              </a:spcAft>
              <a:buFont typeface="Arial" panose="020B0604020202020204" pitchFamily="34" charset="0"/>
              <a:buChar char="•"/>
            </a:pPr>
            <a:r>
              <a:rPr lang="en-US" sz="2100" dirty="0">
                <a:solidFill>
                  <a:prstClr val="black"/>
                </a:solidFill>
              </a:rPr>
              <a:t>Co-workers who can spread germs to others</a:t>
            </a:r>
          </a:p>
          <a:p>
            <a:pPr marL="457200" lvl="0" indent="-457200" defTabSz="744538">
              <a:spcBef>
                <a:spcPts val="300"/>
              </a:spcBef>
              <a:spcAft>
                <a:spcPts val="300"/>
              </a:spcAft>
              <a:buFont typeface="+mj-lt"/>
              <a:buAutoNum type="arabicPeriod" startAt="4"/>
            </a:pPr>
            <a:r>
              <a:rPr lang="en-US" sz="2400" b="1" dirty="0"/>
              <a:t>Some “newer” vaccines are just for adults and teens</a:t>
            </a:r>
          </a:p>
          <a:p>
            <a:pPr lvl="1">
              <a:spcBef>
                <a:spcPts val="300"/>
              </a:spcBef>
              <a:spcAft>
                <a:spcPts val="300"/>
              </a:spcAft>
              <a:buFont typeface="Arial" panose="020B0604020202020204" pitchFamily="34" charset="0"/>
              <a:buChar char="•"/>
            </a:pPr>
            <a:r>
              <a:rPr lang="en-US" sz="2100" dirty="0">
                <a:solidFill>
                  <a:prstClr val="black"/>
                </a:solidFill>
              </a:rPr>
              <a:t>Shingles (a.k.a. “zoster”) is a good example of a painful disease with possible life-long after-affects one can avoid by getting vaccinated</a:t>
            </a:r>
          </a:p>
          <a:p>
            <a:pPr lvl="1">
              <a:spcBef>
                <a:spcPts val="300"/>
              </a:spcBef>
              <a:spcAft>
                <a:spcPts val="300"/>
              </a:spcAft>
              <a:buFont typeface="Arial" panose="020B0604020202020204" pitchFamily="34" charset="0"/>
              <a:buChar char="•"/>
            </a:pPr>
            <a:r>
              <a:rPr lang="en-US" sz="2100" dirty="0">
                <a:solidFill>
                  <a:prstClr val="black"/>
                </a:solidFill>
              </a:rPr>
              <a:t>Human Papillomavirus (HPV) vaccine (depending on type) can prevent cervical cancer in young women and genital warts/anal cancer in both </a:t>
            </a:r>
            <a:r>
              <a:rPr lang="en-US" sz="2100" dirty="0" smtClean="0">
                <a:solidFill>
                  <a:prstClr val="black"/>
                </a:solidFill>
              </a:rPr>
              <a:t>sexes</a:t>
            </a:r>
            <a:endParaRPr lang="en-US" sz="2100" b="1" dirty="0">
              <a:solidFill>
                <a:prstClr val="black"/>
              </a:solidFill>
            </a:endParaRPr>
          </a:p>
        </p:txBody>
      </p:sp>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Why Adults Need Vaccines, Too</a:t>
            </a:r>
            <a:endParaRPr lang="en-US" b="1" dirty="0">
              <a:solidFill>
                <a:schemeClr val="bg1"/>
              </a:solidFill>
            </a:endParaRPr>
          </a:p>
        </p:txBody>
      </p:sp>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88050-3A72-4E60-BD1C-F07C81310C98}" type="slidenum">
              <a:rPr lang="en-US" smtClean="0">
                <a:solidFill>
                  <a:schemeClr val="bg1">
                    <a:lumMod val="50000"/>
                  </a:schemeClr>
                </a:solidFill>
              </a:rPr>
              <a:t>10</a:t>
            </a:fld>
            <a:endParaRPr lang="en-US" dirty="0">
              <a:solidFill>
                <a:schemeClr val="bg1">
                  <a:lumMod val="50000"/>
                </a:schemeClr>
              </a:solidFill>
            </a:endParaRPr>
          </a:p>
        </p:txBody>
      </p:sp>
    </p:spTree>
    <p:extLst>
      <p:ext uri="{BB962C8B-B14F-4D97-AF65-F5344CB8AC3E}">
        <p14:creationId xmlns:p14="http://schemas.microsoft.com/office/powerpoint/2010/main" val="1427326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075"/>
            <a:ext cx="8229600" cy="4239125"/>
          </a:xfrm>
        </p:spPr>
        <p:txBody>
          <a:bodyPr>
            <a:normAutofit/>
          </a:bodyPr>
          <a:lstStyle/>
          <a:p>
            <a:pPr marL="0" lvl="0" indent="0" defTabSz="461963">
              <a:spcBef>
                <a:spcPts val="300"/>
              </a:spcBef>
              <a:spcAft>
                <a:spcPts val="300"/>
              </a:spcAft>
              <a:buNone/>
            </a:pPr>
            <a:r>
              <a:rPr lang="en-US" sz="2400" b="1" dirty="0" smtClean="0">
                <a:solidFill>
                  <a:prstClr val="black"/>
                </a:solidFill>
              </a:rPr>
              <a:t>5.	Adults are, in general, too busy to spend time being sick   	(responsibilities, activities, travel, etc.)</a:t>
            </a:r>
            <a:endParaRPr lang="en-US" sz="2400" b="1" dirty="0">
              <a:solidFill>
                <a:prstClr val="black"/>
              </a:solidFill>
            </a:endParaRPr>
          </a:p>
          <a:p>
            <a:pPr marL="0" lvl="0" indent="0" defTabSz="461963">
              <a:spcBef>
                <a:spcPts val="300"/>
              </a:spcBef>
              <a:spcAft>
                <a:spcPts val="300"/>
              </a:spcAft>
              <a:buNone/>
            </a:pPr>
            <a:endParaRPr lang="en-US" sz="2400" b="1" dirty="0" smtClean="0">
              <a:solidFill>
                <a:prstClr val="black"/>
              </a:solidFill>
            </a:endParaRPr>
          </a:p>
          <a:p>
            <a:pPr marL="0" lvl="0" indent="0" defTabSz="461963">
              <a:spcBef>
                <a:spcPts val="300"/>
              </a:spcBef>
              <a:spcAft>
                <a:spcPts val="300"/>
              </a:spcAft>
              <a:buNone/>
            </a:pPr>
            <a:r>
              <a:rPr lang="en-US" sz="2400" b="1" dirty="0" smtClean="0">
                <a:solidFill>
                  <a:prstClr val="black"/>
                </a:solidFill>
              </a:rPr>
              <a:t>6</a:t>
            </a:r>
            <a:r>
              <a:rPr lang="en-US" sz="2400" b="1" dirty="0">
                <a:solidFill>
                  <a:prstClr val="black"/>
                </a:solidFill>
              </a:rPr>
              <a:t>.	Many adults with health conditions are highly vulnerable to 	vaccine-preventable diseases (VPDs)</a:t>
            </a:r>
          </a:p>
          <a:p>
            <a:pPr lvl="1">
              <a:spcBef>
                <a:spcPts val="300"/>
              </a:spcBef>
              <a:spcAft>
                <a:spcPts val="300"/>
              </a:spcAft>
              <a:buFont typeface="Arial" panose="020B0604020202020204" pitchFamily="34" charset="0"/>
              <a:buChar char="•"/>
            </a:pPr>
            <a:r>
              <a:rPr lang="en-US" sz="2200" dirty="0">
                <a:solidFill>
                  <a:prstClr val="black"/>
                </a:solidFill>
              </a:rPr>
              <a:t>Pregnant women</a:t>
            </a:r>
          </a:p>
          <a:p>
            <a:pPr lvl="1">
              <a:spcBef>
                <a:spcPts val="300"/>
              </a:spcBef>
              <a:spcAft>
                <a:spcPts val="300"/>
              </a:spcAft>
              <a:buFont typeface="Arial" panose="020B0604020202020204" pitchFamily="34" charset="0"/>
              <a:buChar char="•"/>
            </a:pPr>
            <a:r>
              <a:rPr lang="en-US" sz="2200" dirty="0">
                <a:solidFill>
                  <a:prstClr val="black"/>
                </a:solidFill>
              </a:rPr>
              <a:t>Those with asthma, heart/lung disease or diabetes </a:t>
            </a:r>
          </a:p>
          <a:p>
            <a:pPr lvl="1">
              <a:spcBef>
                <a:spcPts val="300"/>
              </a:spcBef>
              <a:spcAft>
                <a:spcPts val="300"/>
              </a:spcAft>
              <a:buFont typeface="Arial" panose="020B0604020202020204" pitchFamily="34" charset="0"/>
              <a:buChar char="•"/>
            </a:pPr>
            <a:r>
              <a:rPr lang="en-US" sz="2200" dirty="0">
                <a:solidFill>
                  <a:prstClr val="black"/>
                </a:solidFill>
              </a:rPr>
              <a:t>Those with HIV/weakened immune system or liver disease</a:t>
            </a:r>
            <a:endParaRPr lang="en-US" sz="2200" dirty="0"/>
          </a:p>
          <a:p>
            <a:pPr lvl="1">
              <a:lnSpc>
                <a:spcPct val="90000"/>
              </a:lnSpc>
              <a:buFont typeface="Arial" panose="020B0604020202020204" pitchFamily="34" charset="0"/>
              <a:buChar char="•"/>
            </a:pPr>
            <a:endParaRPr lang="en-US" sz="1100" dirty="0">
              <a:solidFill>
                <a:prstClr val="black"/>
              </a:solidFill>
            </a:endParaRPr>
          </a:p>
          <a:p>
            <a:pPr marL="0" indent="0">
              <a:buNone/>
            </a:pPr>
            <a:endParaRPr lang="en-US" sz="2400" dirty="0"/>
          </a:p>
          <a:p>
            <a:pPr marL="514350" indent="-514350">
              <a:buFont typeface="+mj-lt"/>
              <a:buAutoNum type="arabicPeriod"/>
            </a:pPr>
            <a:endParaRPr lang="en-US" sz="2400" dirty="0"/>
          </a:p>
        </p:txBody>
      </p:sp>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Why Adults Need Vaccines, Too</a:t>
            </a:r>
            <a:endParaRPr lang="en-US" b="1" dirty="0">
              <a:solidFill>
                <a:schemeClr val="bg1"/>
              </a:solidFill>
            </a:endParaRPr>
          </a:p>
        </p:txBody>
      </p:sp>
      <p:sp>
        <p:nvSpPr>
          <p:cNvPr id="7" name="TextBox 6"/>
          <p:cNvSpPr txBox="1"/>
          <p:nvPr/>
        </p:nvSpPr>
        <p:spPr>
          <a:xfrm>
            <a:off x="1981200" y="6019800"/>
            <a:ext cx="6400800" cy="523220"/>
          </a:xfrm>
          <a:prstGeom prst="rect">
            <a:avLst/>
          </a:prstGeom>
          <a:noFill/>
        </p:spPr>
        <p:txBody>
          <a:bodyPr wrap="square" rtlCol="0">
            <a:spAutoFit/>
          </a:bodyPr>
          <a:lstStyle/>
          <a:p>
            <a:pPr lvl="0" algn="ctr"/>
            <a:r>
              <a:rPr lang="en-US" sz="1400" dirty="0">
                <a:solidFill>
                  <a:prstClr val="black"/>
                </a:solidFill>
              </a:rPr>
              <a:t>Source: Adapted from National Foundation for Infectious Diseases (NFID)’s 10 Reasons To be Vaccinated (</a:t>
            </a:r>
            <a:r>
              <a:rPr lang="en-US" sz="1400" dirty="0">
                <a:solidFill>
                  <a:prstClr val="black"/>
                </a:solidFill>
                <a:hlinkClick r:id="rId3"/>
              </a:rPr>
              <a:t>http://www.adultvaccination.org/10-reasons-to-be-vaccinated</a:t>
            </a:r>
            <a:r>
              <a:rPr lang="en-US" sz="1400" dirty="0">
                <a:solidFill>
                  <a:prstClr val="black"/>
                </a:solidFill>
              </a:rPr>
              <a:t>)</a:t>
            </a:r>
          </a:p>
        </p:txBody>
      </p:sp>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A17D7D-3795-45B4-B1D5-741110FD00B1}" type="slidenum">
              <a:rPr lang="en-US" smtClean="0">
                <a:solidFill>
                  <a:schemeClr val="bg1">
                    <a:lumMod val="50000"/>
                  </a:schemeClr>
                </a:solidFill>
              </a:rPr>
              <a:t>11</a:t>
            </a:fld>
            <a:endParaRPr lang="en-US" dirty="0">
              <a:solidFill>
                <a:schemeClr val="bg1">
                  <a:lumMod val="50000"/>
                </a:schemeClr>
              </a:solidFill>
            </a:endParaRPr>
          </a:p>
        </p:txBody>
      </p:sp>
    </p:spTree>
    <p:extLst>
      <p:ext uri="{BB962C8B-B14F-4D97-AF65-F5344CB8AC3E}">
        <p14:creationId xmlns:p14="http://schemas.microsoft.com/office/powerpoint/2010/main" val="2829926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075"/>
            <a:ext cx="8229600" cy="4239125"/>
          </a:xfrm>
        </p:spPr>
        <p:txBody>
          <a:bodyPr>
            <a:normAutofit/>
          </a:bodyPr>
          <a:lstStyle/>
          <a:p>
            <a:pPr marL="457200" indent="-457200">
              <a:buFont typeface="+mj-lt"/>
              <a:buAutoNum type="arabicPeriod" startAt="7"/>
            </a:pPr>
            <a:r>
              <a:rPr lang="en-US" sz="2400" b="1" dirty="0" smtClean="0">
                <a:solidFill>
                  <a:prstClr val="black"/>
                </a:solidFill>
              </a:rPr>
              <a:t>We </a:t>
            </a:r>
            <a:r>
              <a:rPr lang="en-US" sz="2400" b="1" dirty="0">
                <a:solidFill>
                  <a:prstClr val="black"/>
                </a:solidFill>
              </a:rPr>
              <a:t>are living longer than ever before: 1 in 5 Americans will be 65 years of age by 2030</a:t>
            </a:r>
          </a:p>
          <a:p>
            <a:pPr lvl="1">
              <a:lnSpc>
                <a:spcPct val="80000"/>
              </a:lnSpc>
              <a:buFont typeface="Arial" panose="020B0604020202020204" pitchFamily="34" charset="0"/>
              <a:buChar char="•"/>
            </a:pPr>
            <a:r>
              <a:rPr lang="en-US" sz="2200" dirty="0">
                <a:solidFill>
                  <a:prstClr val="black"/>
                </a:solidFill>
              </a:rPr>
              <a:t>As we age, our immune systems weaken, making us even more vulnerable to infection</a:t>
            </a:r>
          </a:p>
          <a:p>
            <a:pPr marL="741363" lvl="2" indent="-279400">
              <a:lnSpc>
                <a:spcPct val="80000"/>
              </a:lnSpc>
            </a:pPr>
            <a:r>
              <a:rPr lang="en-US" sz="2200" dirty="0" smtClean="0">
                <a:solidFill>
                  <a:prstClr val="black"/>
                </a:solidFill>
              </a:rPr>
              <a:t>Older adults are at higher risk for contracting and developing serious complications due to influenza</a:t>
            </a:r>
            <a:r>
              <a:rPr lang="en-US" sz="2200" dirty="0">
                <a:solidFill>
                  <a:prstClr val="black"/>
                </a:solidFill>
              </a:rPr>
              <a:t>, invasive pneumococcal disease, and </a:t>
            </a:r>
            <a:r>
              <a:rPr lang="en-US" sz="2200" dirty="0" smtClean="0">
                <a:solidFill>
                  <a:prstClr val="black"/>
                </a:solidFill>
              </a:rPr>
              <a:t>shingles</a:t>
            </a:r>
            <a:endParaRPr lang="en-US" sz="2200" dirty="0">
              <a:solidFill>
                <a:prstClr val="black"/>
              </a:solidFill>
            </a:endParaRPr>
          </a:p>
          <a:p>
            <a:pPr marL="457200" indent="-457200">
              <a:buFont typeface="+mj-lt"/>
              <a:buAutoNum type="arabicPeriod" startAt="7"/>
            </a:pPr>
            <a:r>
              <a:rPr lang="en-US" sz="2400" b="1" dirty="0">
                <a:solidFill>
                  <a:prstClr val="black"/>
                </a:solidFill>
              </a:rPr>
              <a:t>Vaccine-preventable diseases are expensive</a:t>
            </a:r>
          </a:p>
          <a:p>
            <a:pPr marL="741363" lvl="1" indent="-279400">
              <a:buFont typeface="Arial" panose="020B0604020202020204" pitchFamily="34" charset="0"/>
              <a:buChar char="•"/>
            </a:pPr>
            <a:r>
              <a:rPr lang="en-US" sz="2200" dirty="0">
                <a:solidFill>
                  <a:prstClr val="black"/>
                </a:solidFill>
              </a:rPr>
              <a:t>Being sick with the flu can last up to 15 days and cause adults to miss an average of six work days</a:t>
            </a:r>
          </a:p>
          <a:p>
            <a:pPr marL="741363" lvl="1" indent="-279400">
              <a:buFont typeface="Arial" panose="020B0604020202020204" pitchFamily="34" charset="0"/>
              <a:buChar char="•"/>
            </a:pPr>
            <a:r>
              <a:rPr lang="en-US" sz="2200" dirty="0">
                <a:solidFill>
                  <a:prstClr val="black"/>
                </a:solidFill>
              </a:rPr>
              <a:t>Adults who get hepatitis A lose an average of one month of work</a:t>
            </a:r>
          </a:p>
          <a:p>
            <a:pPr marL="0" indent="0">
              <a:buNone/>
            </a:pPr>
            <a:endParaRPr lang="en-US" sz="2400" dirty="0"/>
          </a:p>
          <a:p>
            <a:pPr marL="514350" indent="-514350">
              <a:buFont typeface="+mj-lt"/>
              <a:buAutoNum type="arabicPeriod"/>
            </a:pPr>
            <a:endParaRPr lang="en-US" sz="2400" dirty="0"/>
          </a:p>
        </p:txBody>
      </p:sp>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Why Adults Need Vaccines, Too</a:t>
            </a:r>
            <a:endParaRPr lang="en-US" b="1" dirty="0">
              <a:solidFill>
                <a:schemeClr val="bg1"/>
              </a:solidFill>
            </a:endParaRPr>
          </a:p>
        </p:txBody>
      </p:sp>
      <p:sp>
        <p:nvSpPr>
          <p:cNvPr id="8" name="Content Placeholder 2"/>
          <p:cNvSpPr txBox="1">
            <a:spLocks/>
          </p:cNvSpPr>
          <p:nvPr/>
        </p:nvSpPr>
        <p:spPr>
          <a:xfrm>
            <a:off x="1676400" y="5970068"/>
            <a:ext cx="68580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prstClr val="black"/>
                </a:solidFill>
              </a:rPr>
              <a:t>Source: Adapted from National Foundation for Infectious Diseases (NFID)’s 10 Reasons To be Vaccinated (</a:t>
            </a:r>
            <a:r>
              <a:rPr lang="en-US" sz="1400" dirty="0" smtClean="0">
                <a:solidFill>
                  <a:prstClr val="black"/>
                </a:solidFill>
                <a:hlinkClick r:id="rId3"/>
              </a:rPr>
              <a:t>http://www.adultvaccination.org/10-reasons-to-be-vaccinated</a:t>
            </a:r>
            <a:r>
              <a:rPr lang="en-US" sz="1400" dirty="0" smtClean="0">
                <a:solidFill>
                  <a:prstClr val="black"/>
                </a:solidFill>
              </a:rPr>
              <a:t>)</a:t>
            </a:r>
          </a:p>
          <a:p>
            <a:endParaRPr lang="en-US" dirty="0"/>
          </a:p>
        </p:txBody>
      </p:sp>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7D72BA-36B5-4A40-BECF-DC5656AD0A45}" type="slidenum">
              <a:rPr lang="en-US" smtClean="0">
                <a:solidFill>
                  <a:schemeClr val="bg1">
                    <a:lumMod val="50000"/>
                  </a:schemeClr>
                </a:solidFill>
              </a:rPr>
              <a:t>12</a:t>
            </a:fld>
            <a:endParaRPr lang="en-US" dirty="0">
              <a:solidFill>
                <a:schemeClr val="bg1">
                  <a:lumMod val="50000"/>
                </a:schemeClr>
              </a:solidFill>
            </a:endParaRPr>
          </a:p>
        </p:txBody>
      </p:sp>
    </p:spTree>
    <p:extLst>
      <p:ext uri="{BB962C8B-B14F-4D97-AF65-F5344CB8AC3E}">
        <p14:creationId xmlns:p14="http://schemas.microsoft.com/office/powerpoint/2010/main" val="3829393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075"/>
            <a:ext cx="8229600" cy="4584720"/>
          </a:xfrm>
        </p:spPr>
        <p:txBody>
          <a:bodyPr>
            <a:normAutofit lnSpcReduction="10000"/>
          </a:bodyPr>
          <a:lstStyle/>
          <a:p>
            <a:pPr marL="0" indent="0">
              <a:spcBef>
                <a:spcPts val="300"/>
              </a:spcBef>
              <a:spcAft>
                <a:spcPts val="300"/>
              </a:spcAft>
              <a:buNone/>
              <a:tabLst>
                <a:tab pos="461963" algn="l"/>
              </a:tabLst>
            </a:pPr>
            <a:r>
              <a:rPr lang="en-US" sz="2200" b="1" dirty="0">
                <a:solidFill>
                  <a:prstClr val="black"/>
                </a:solidFill>
              </a:rPr>
              <a:t>9.</a:t>
            </a:r>
            <a:r>
              <a:rPr lang="en-US" sz="2400" b="1" dirty="0">
                <a:solidFill>
                  <a:prstClr val="black"/>
                </a:solidFill>
              </a:rPr>
              <a:t>	Vaccines are recommended by the nation’s top doctors</a:t>
            </a:r>
          </a:p>
          <a:p>
            <a:pPr marL="744538" lvl="1" indent="-287338">
              <a:spcBef>
                <a:spcPts val="300"/>
              </a:spcBef>
              <a:spcAft>
                <a:spcPts val="300"/>
              </a:spcAft>
              <a:buFont typeface="Arial" panose="020B0604020202020204" pitchFamily="34" charset="0"/>
              <a:buChar char="•"/>
            </a:pPr>
            <a:r>
              <a:rPr lang="en-US" sz="2200" dirty="0">
                <a:solidFill>
                  <a:prstClr val="black"/>
                </a:solidFill>
              </a:rPr>
              <a:t>Vaccines are safe, but vaccine preventable diseases kill </a:t>
            </a:r>
            <a:r>
              <a:rPr lang="en-US" sz="2200" dirty="0"/>
              <a:t>tens of thousands</a:t>
            </a:r>
            <a:r>
              <a:rPr lang="en-US" sz="2200" dirty="0" smtClean="0">
                <a:solidFill>
                  <a:prstClr val="black"/>
                </a:solidFill>
              </a:rPr>
              <a:t> </a:t>
            </a:r>
            <a:r>
              <a:rPr lang="en-US" sz="2200" dirty="0">
                <a:solidFill>
                  <a:prstClr val="black"/>
                </a:solidFill>
              </a:rPr>
              <a:t>US adults each year</a:t>
            </a:r>
          </a:p>
          <a:p>
            <a:pPr marL="744538" lvl="1" indent="-287338">
              <a:spcBef>
                <a:spcPts val="300"/>
              </a:spcBef>
              <a:spcAft>
                <a:spcPts val="300"/>
              </a:spcAft>
              <a:buFont typeface="Arial" panose="020B0604020202020204" pitchFamily="34" charset="0"/>
              <a:buChar char="•"/>
            </a:pPr>
            <a:r>
              <a:rPr lang="en-US" sz="2200" dirty="0">
                <a:solidFill>
                  <a:prstClr val="black"/>
                </a:solidFill>
              </a:rPr>
              <a:t>Most adult vaccines are covered by private insurance </a:t>
            </a:r>
            <a:r>
              <a:rPr lang="en-US" sz="2200" dirty="0" smtClean="0">
                <a:solidFill>
                  <a:prstClr val="black"/>
                </a:solidFill>
              </a:rPr>
              <a:t>and those </a:t>
            </a:r>
            <a:r>
              <a:rPr lang="en-US" sz="2200" dirty="0">
                <a:solidFill>
                  <a:prstClr val="black"/>
                </a:solidFill>
              </a:rPr>
              <a:t>65 years of age or older are eligible for Medicaid.  Adults without health insurance can visit </a:t>
            </a:r>
            <a:r>
              <a:rPr lang="en-US" sz="2200" dirty="0">
                <a:solidFill>
                  <a:prstClr val="black"/>
                </a:solidFill>
                <a:hlinkClick r:id="rId3"/>
              </a:rPr>
              <a:t>www.HealthCare.gov</a:t>
            </a:r>
            <a:r>
              <a:rPr lang="en-US" sz="2200" dirty="0">
                <a:solidFill>
                  <a:prstClr val="black"/>
                </a:solidFill>
              </a:rPr>
              <a:t> or contact their local health department for information about vaccine coverage</a:t>
            </a:r>
          </a:p>
          <a:p>
            <a:pPr marL="465138" indent="-465138" defTabSz="457200">
              <a:spcBef>
                <a:spcPts val="300"/>
              </a:spcBef>
              <a:spcAft>
                <a:spcPts val="300"/>
              </a:spcAft>
              <a:buNone/>
            </a:pPr>
            <a:r>
              <a:rPr lang="en-US" sz="2200" b="1" dirty="0">
                <a:solidFill>
                  <a:prstClr val="black"/>
                </a:solidFill>
              </a:rPr>
              <a:t>10.	</a:t>
            </a:r>
            <a:r>
              <a:rPr lang="en-US" sz="2400" b="1" dirty="0" smtClean="0">
                <a:solidFill>
                  <a:prstClr val="black"/>
                </a:solidFill>
              </a:rPr>
              <a:t>Like diet and exercise, vaccines are an important part of staying healthy  </a:t>
            </a:r>
            <a:endParaRPr lang="en-US" sz="2400" b="1" dirty="0">
              <a:solidFill>
                <a:prstClr val="black"/>
              </a:solidFill>
            </a:endParaRPr>
          </a:p>
          <a:p>
            <a:pPr marL="744538" lvl="1" indent="-287338">
              <a:spcBef>
                <a:spcPts val="300"/>
              </a:spcBef>
              <a:spcAft>
                <a:spcPts val="300"/>
              </a:spcAft>
              <a:buFont typeface="Arial" panose="020B0604020202020204" pitchFamily="34" charset="0"/>
              <a:buChar char="•"/>
            </a:pPr>
            <a:r>
              <a:rPr lang="en-US" sz="2200" dirty="0">
                <a:solidFill>
                  <a:prstClr val="black"/>
                </a:solidFill>
              </a:rPr>
              <a:t>Vaccines play a vital role in helping the immune system and keeping adults healthy, just like eating wholesome foods and exercising regularly</a:t>
            </a:r>
          </a:p>
          <a:p>
            <a:pPr marL="0" indent="0">
              <a:buNone/>
            </a:pPr>
            <a:endParaRPr lang="en-US" sz="2400" dirty="0"/>
          </a:p>
          <a:p>
            <a:pPr marL="514350" indent="-514350">
              <a:buFont typeface="+mj-lt"/>
              <a:buAutoNum type="arabicPeriod"/>
            </a:pPr>
            <a:endParaRPr lang="en-US" sz="2400" dirty="0"/>
          </a:p>
        </p:txBody>
      </p:sp>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Why Adults Need Vaccines, Too</a:t>
            </a:r>
            <a:endParaRPr lang="en-US" b="1" dirty="0">
              <a:solidFill>
                <a:schemeClr val="bg1"/>
              </a:solidFill>
            </a:endParaRPr>
          </a:p>
        </p:txBody>
      </p:sp>
      <p:sp>
        <p:nvSpPr>
          <p:cNvPr id="7" name="Content Placeholder 2"/>
          <p:cNvSpPr txBox="1">
            <a:spLocks/>
          </p:cNvSpPr>
          <p:nvPr/>
        </p:nvSpPr>
        <p:spPr>
          <a:xfrm>
            <a:off x="1676400" y="5970068"/>
            <a:ext cx="68580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prstClr val="black"/>
                </a:solidFill>
              </a:rPr>
              <a:t>Source: Adapted from National Foundation for Infectious Diseases (NFID)’s 10 Reasons To be Vaccinated (</a:t>
            </a:r>
            <a:r>
              <a:rPr lang="en-US" sz="1400" dirty="0" smtClean="0">
                <a:solidFill>
                  <a:prstClr val="black"/>
                </a:solidFill>
                <a:hlinkClick r:id="rId4"/>
              </a:rPr>
              <a:t>http://www.adultvaccination.org/10-reasons-to-be-vaccinated</a:t>
            </a:r>
            <a:r>
              <a:rPr lang="en-US" sz="1400" dirty="0" smtClean="0">
                <a:solidFill>
                  <a:prstClr val="black"/>
                </a:solidFill>
              </a:rPr>
              <a:t>)</a:t>
            </a:r>
          </a:p>
          <a:p>
            <a:endParaRPr lang="en-US" dirty="0"/>
          </a:p>
        </p:txBody>
      </p:sp>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24ADC-AEDB-4D09-849D-52C215AE3CF6}" type="slidenum">
              <a:rPr lang="en-US" smtClean="0">
                <a:solidFill>
                  <a:schemeClr val="bg1">
                    <a:lumMod val="50000"/>
                  </a:schemeClr>
                </a:solidFill>
              </a:rPr>
              <a:t>13</a:t>
            </a:fld>
            <a:endParaRPr lang="en-US" dirty="0">
              <a:solidFill>
                <a:schemeClr val="bg1">
                  <a:lumMod val="50000"/>
                </a:schemeClr>
              </a:solidFill>
            </a:endParaRPr>
          </a:p>
        </p:txBody>
      </p:sp>
    </p:spTree>
    <p:extLst>
      <p:ext uri="{BB962C8B-B14F-4D97-AF65-F5344CB8AC3E}">
        <p14:creationId xmlns:p14="http://schemas.microsoft.com/office/powerpoint/2010/main" val="2569801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p:cNvSpPr txBox="1"/>
          <p:nvPr/>
        </p:nvSpPr>
        <p:spPr>
          <a:xfrm>
            <a:off x="2078595" y="5867400"/>
            <a:ext cx="6705600"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tabLst>
                <a:tab pos="457200" algn="l"/>
              </a:tabLst>
            </a:pPr>
            <a:r>
              <a:rPr lang="en-US" sz="1100" b="1" dirty="0">
                <a:solidFill>
                  <a:schemeClr val="tx2"/>
                </a:solidFill>
                <a:cs typeface="Arial"/>
              </a:rPr>
              <a:t>CDC. Estimates of deaths associated with seasonal influenza – United States, 1976-2007. MMWR. 2010;59(33):1057-1062.</a:t>
            </a:r>
            <a:endParaRPr lang="en-US" sz="1100" b="1" dirty="0">
              <a:solidFill>
                <a:schemeClr val="tx2"/>
              </a:solidFill>
              <a:latin typeface="Times New Roman"/>
              <a:ea typeface="Times New Roman"/>
            </a:endParaRPr>
          </a:p>
          <a:p>
            <a:pPr marL="342900" indent="-342900">
              <a:buFont typeface="+mj-lt"/>
              <a:buAutoNum type="arabicPeriod"/>
              <a:tabLst>
                <a:tab pos="457200" algn="l"/>
              </a:tabLst>
            </a:pPr>
            <a:r>
              <a:rPr lang="en-US" sz="1100" b="1" dirty="0">
                <a:solidFill>
                  <a:schemeClr val="tx2"/>
                </a:solidFill>
                <a:cs typeface="Arial"/>
              </a:rPr>
              <a:t>CDC. Notifiable Diseases and Mortality Tables. MMWR </a:t>
            </a:r>
            <a:r>
              <a:rPr lang="en-US" sz="1100" b="1" dirty="0" smtClean="0">
                <a:solidFill>
                  <a:schemeClr val="tx2"/>
                </a:solidFill>
                <a:cs typeface="Arial"/>
              </a:rPr>
              <a:t>2015. 63(53): ND-733 </a:t>
            </a:r>
            <a:r>
              <a:rPr lang="en-US" sz="1100" b="1" dirty="0">
                <a:solidFill>
                  <a:schemeClr val="tx2"/>
                </a:solidFill>
                <a:cs typeface="Arial"/>
              </a:rPr>
              <a:t>– </a:t>
            </a:r>
            <a:r>
              <a:rPr lang="en-US" sz="1100" b="1" dirty="0" smtClean="0">
                <a:solidFill>
                  <a:schemeClr val="tx2"/>
                </a:solidFill>
                <a:cs typeface="Arial"/>
              </a:rPr>
              <a:t>ND-746.</a:t>
            </a:r>
            <a:endParaRPr lang="en-US" sz="1100" b="1" dirty="0">
              <a:solidFill>
                <a:schemeClr val="tx2"/>
              </a:solidFill>
              <a:latin typeface="Times New Roman"/>
              <a:ea typeface="Times New Roman"/>
            </a:endParaRPr>
          </a:p>
          <a:p>
            <a:pPr marL="342900" marR="0" lvl="0" indent="-342900">
              <a:spcBef>
                <a:spcPts val="0"/>
              </a:spcBef>
              <a:spcAft>
                <a:spcPts val="0"/>
              </a:spcAft>
              <a:buFont typeface="+mj-lt"/>
              <a:buAutoNum type="arabicPeriod"/>
              <a:tabLst>
                <a:tab pos="457200" algn="l"/>
              </a:tabLst>
            </a:pPr>
            <a:r>
              <a:rPr lang="en-US" sz="1100" b="1" dirty="0" smtClean="0">
                <a:solidFill>
                  <a:schemeClr val="tx2"/>
                </a:solidFill>
                <a:latin typeface="Calibri"/>
                <a:cs typeface="Arial"/>
              </a:rPr>
              <a:t>CDC</a:t>
            </a:r>
            <a:r>
              <a:rPr lang="en-US" sz="1100" b="1" dirty="0">
                <a:solidFill>
                  <a:schemeClr val="tx2"/>
                </a:solidFill>
                <a:latin typeface="Calibri"/>
                <a:cs typeface="Arial"/>
              </a:rPr>
              <a:t>. Active Bacterial Core Surveillance. </a:t>
            </a:r>
            <a:r>
              <a:rPr lang="en-US" sz="1100" b="1" u="sng" dirty="0">
                <a:solidFill>
                  <a:schemeClr val="tx2"/>
                </a:solidFill>
                <a:latin typeface="Calibri"/>
                <a:cs typeface="Arial"/>
              </a:rPr>
              <a:t>http://www.cdc.gov/abcs/reports-findings/survreports/spneu10.pdf</a:t>
            </a:r>
            <a:r>
              <a:rPr lang="en-US" sz="1100" b="1" dirty="0" smtClean="0">
                <a:solidFill>
                  <a:schemeClr val="tx2"/>
                </a:solidFill>
                <a:latin typeface="Calibri"/>
                <a:cs typeface="Arial"/>
              </a:rPr>
              <a:t>.</a:t>
            </a:r>
            <a:endParaRPr lang="en-US" sz="1100" b="1" dirty="0">
              <a:solidFill>
                <a:schemeClr val="tx2"/>
              </a:solidFill>
              <a:latin typeface="Times New Roman"/>
              <a:ea typeface="Times New Roman"/>
            </a:endParaRPr>
          </a:p>
        </p:txBody>
      </p:sp>
      <p:sp>
        <p:nvSpPr>
          <p:cNvPr id="5" name="Rectangle 4"/>
          <p:cNvSpPr/>
          <p:nvPr/>
        </p:nvSpPr>
        <p:spPr>
          <a:xfrm>
            <a:off x="76200" y="113071"/>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Some Sobering Facts…</a:t>
            </a:r>
            <a:endParaRPr lang="en-US" b="1" dirty="0">
              <a:solidFill>
                <a:schemeClr val="bg1"/>
              </a:solidFill>
            </a:endParaRPr>
          </a:p>
        </p:txBody>
      </p:sp>
      <p:sp>
        <p:nvSpPr>
          <p:cNvPr id="3" name="Content Placeholder 2"/>
          <p:cNvSpPr>
            <a:spLocks noGrp="1"/>
          </p:cNvSpPr>
          <p:nvPr>
            <p:ph idx="1"/>
          </p:nvPr>
        </p:nvSpPr>
        <p:spPr>
          <a:xfrm>
            <a:off x="4800600" y="1379625"/>
            <a:ext cx="4114800" cy="4525963"/>
          </a:xfrm>
        </p:spPr>
        <p:txBody>
          <a:bodyPr>
            <a:normAutofit fontScale="85000" lnSpcReduction="10000"/>
          </a:bodyPr>
          <a:lstStyle/>
          <a:p>
            <a:pPr marL="0" indent="0">
              <a:lnSpc>
                <a:spcPct val="110000"/>
              </a:lnSpc>
              <a:spcBef>
                <a:spcPts val="300"/>
              </a:spcBef>
              <a:spcAft>
                <a:spcPts val="300"/>
              </a:spcAft>
              <a:buNone/>
            </a:pPr>
            <a:r>
              <a:rPr lang="en-US" sz="2600" b="1" dirty="0" smtClean="0"/>
              <a:t>From 3,000 - 49,000 deaths &amp; more then 200,000 hospitalizations per year</a:t>
            </a:r>
            <a:r>
              <a:rPr lang="en-US" sz="2600" b="1" baseline="30000" dirty="0" smtClean="0"/>
              <a:t>1</a:t>
            </a:r>
            <a:endParaRPr lang="en-US" sz="2600" b="1" dirty="0" smtClean="0"/>
          </a:p>
          <a:p>
            <a:pPr marL="0" indent="0">
              <a:lnSpc>
                <a:spcPct val="110000"/>
              </a:lnSpc>
              <a:spcBef>
                <a:spcPts val="300"/>
              </a:spcBef>
              <a:spcAft>
                <a:spcPts val="300"/>
              </a:spcAft>
              <a:buNone/>
            </a:pPr>
            <a:endParaRPr lang="en-US" sz="2600" b="1" dirty="0" smtClean="0"/>
          </a:p>
          <a:p>
            <a:pPr marL="0" indent="0">
              <a:lnSpc>
                <a:spcPct val="110000"/>
              </a:lnSpc>
              <a:spcBef>
                <a:spcPts val="300"/>
              </a:spcBef>
              <a:spcAft>
                <a:spcPts val="300"/>
              </a:spcAft>
              <a:buNone/>
            </a:pPr>
            <a:r>
              <a:rPr lang="en-US" sz="2600" b="1" dirty="0" smtClean="0"/>
              <a:t>&gt;28,000 cases per year in 2013 and 2014</a:t>
            </a:r>
          </a:p>
          <a:p>
            <a:pPr marL="0" indent="0">
              <a:lnSpc>
                <a:spcPct val="110000"/>
              </a:lnSpc>
              <a:spcBef>
                <a:spcPts val="300"/>
              </a:spcBef>
              <a:spcAft>
                <a:spcPts val="300"/>
              </a:spcAft>
              <a:buNone/>
            </a:pPr>
            <a:r>
              <a:rPr lang="en-US" sz="2400" dirty="0" smtClean="0"/>
              <a:t>Infants exposed to infected adults are at greatest risk of death</a:t>
            </a:r>
          </a:p>
          <a:p>
            <a:pPr marL="0" indent="0">
              <a:lnSpc>
                <a:spcPct val="110000"/>
              </a:lnSpc>
              <a:spcBef>
                <a:spcPts val="300"/>
              </a:spcBef>
              <a:spcAft>
                <a:spcPts val="300"/>
              </a:spcAft>
              <a:buNone/>
            </a:pPr>
            <a:endParaRPr lang="en-US" sz="1400" b="1" dirty="0" smtClean="0"/>
          </a:p>
          <a:p>
            <a:pPr marL="0" indent="0">
              <a:lnSpc>
                <a:spcPct val="110000"/>
              </a:lnSpc>
              <a:spcBef>
                <a:spcPts val="300"/>
              </a:spcBef>
              <a:spcAft>
                <a:spcPts val="300"/>
              </a:spcAft>
              <a:buNone/>
            </a:pPr>
            <a:r>
              <a:rPr lang="en-US" sz="2600" b="1" dirty="0" smtClean="0"/>
              <a:t>Nearly 40,000 cases of invasive pneumococcal disease resulting in 4,000 deaths in 2010</a:t>
            </a:r>
            <a:r>
              <a:rPr lang="en-US" sz="2600" b="1" baseline="30000" dirty="0" smtClean="0"/>
              <a:t>3</a:t>
            </a:r>
            <a:endParaRPr lang="en-US" sz="2600" b="1" dirty="0"/>
          </a:p>
          <a:p>
            <a:pPr marL="0" indent="0">
              <a:buNone/>
            </a:pPr>
            <a:endParaRPr lang="en-US" sz="2800" dirty="0"/>
          </a:p>
        </p:txBody>
      </p:sp>
      <p:sp>
        <p:nvSpPr>
          <p:cNvPr id="8" name="Rectangle 7"/>
          <p:cNvSpPr/>
          <p:nvPr/>
        </p:nvSpPr>
        <p:spPr>
          <a:xfrm>
            <a:off x="228600" y="1532499"/>
            <a:ext cx="2815194" cy="769441"/>
          </a:xfrm>
          <a:prstGeom prst="rect">
            <a:avLst/>
          </a:prstGeom>
          <a:noFill/>
        </p:spPr>
        <p:txBody>
          <a:bodyPr wrap="none" lIns="91440" tIns="45720" rIns="91440" bIns="45720">
            <a:spAutoFit/>
          </a:bodyPr>
          <a:lstStyle/>
          <a:p>
            <a:pPr algn="ct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INFLUENZA</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228600" y="3022831"/>
            <a:ext cx="2668615" cy="769441"/>
          </a:xfrm>
          <a:prstGeom prst="rect">
            <a:avLst/>
          </a:prstGeom>
          <a:noFill/>
        </p:spPr>
        <p:txBody>
          <a:bodyPr wrap="non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PERTUSSIS</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Rectangle 9"/>
          <p:cNvSpPr/>
          <p:nvPr/>
        </p:nvSpPr>
        <p:spPr>
          <a:xfrm>
            <a:off x="152400" y="4855188"/>
            <a:ext cx="4228144" cy="769441"/>
          </a:xfrm>
          <a:prstGeom prst="rect">
            <a:avLst/>
          </a:prstGeom>
          <a:noFill/>
        </p:spPr>
        <p:txBody>
          <a:bodyPr wrap="none" lIns="91440" tIns="45720" rIns="91440" bIns="45720">
            <a:spAutoFit/>
          </a:bodyPr>
          <a:lstStyle/>
          <a:p>
            <a:pPr algn="ct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PNEUMOCOCCAL</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ight Arrow 10"/>
          <p:cNvSpPr/>
          <p:nvPr/>
        </p:nvSpPr>
        <p:spPr>
          <a:xfrm>
            <a:off x="3043794" y="1768540"/>
            <a:ext cx="1756806" cy="304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119994" y="3255151"/>
            <a:ext cx="1680606" cy="304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4495800" y="5015029"/>
            <a:ext cx="304800" cy="304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00A019-D695-42CD-BB5D-256D9BF8A4F1}" type="slidenum">
              <a:rPr lang="en-US" smtClean="0">
                <a:solidFill>
                  <a:schemeClr val="bg1">
                    <a:lumMod val="50000"/>
                  </a:schemeClr>
                </a:solidFill>
              </a:rPr>
              <a:t>14</a:t>
            </a:fld>
            <a:endParaRPr lang="en-US" dirty="0">
              <a:solidFill>
                <a:schemeClr val="bg1">
                  <a:lumMod val="50000"/>
                </a:schemeClr>
              </a:solidFill>
            </a:endParaRPr>
          </a:p>
        </p:txBody>
      </p:sp>
    </p:spTree>
    <p:extLst>
      <p:ext uri="{BB962C8B-B14F-4D97-AF65-F5344CB8AC3E}">
        <p14:creationId xmlns:p14="http://schemas.microsoft.com/office/powerpoint/2010/main" val="24230322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91"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More Sobering Facts…</a:t>
            </a:r>
            <a:endParaRPr lang="en-US" b="1" dirty="0">
              <a:solidFill>
                <a:schemeClr val="bg1"/>
              </a:solidFill>
            </a:endParaRPr>
          </a:p>
        </p:txBody>
      </p:sp>
      <p:sp>
        <p:nvSpPr>
          <p:cNvPr id="3" name="Content Placeholder 2"/>
          <p:cNvSpPr>
            <a:spLocks noGrp="1"/>
          </p:cNvSpPr>
          <p:nvPr>
            <p:ph idx="1"/>
          </p:nvPr>
        </p:nvSpPr>
        <p:spPr>
          <a:xfrm>
            <a:off x="4786423" y="1447800"/>
            <a:ext cx="4114800" cy="5181600"/>
          </a:xfrm>
        </p:spPr>
        <p:txBody>
          <a:bodyPr>
            <a:normAutofit fontScale="40000" lnSpcReduction="20000"/>
          </a:bodyPr>
          <a:lstStyle/>
          <a:p>
            <a:pPr marL="0" lvl="0" indent="0">
              <a:lnSpc>
                <a:spcPct val="120000"/>
              </a:lnSpc>
              <a:spcBef>
                <a:spcPts val="300"/>
              </a:spcBef>
              <a:spcAft>
                <a:spcPts val="300"/>
              </a:spcAft>
              <a:buNone/>
            </a:pPr>
            <a:r>
              <a:rPr lang="en-US" sz="5000" b="1" dirty="0">
                <a:solidFill>
                  <a:prstClr val="black"/>
                </a:solidFill>
              </a:rPr>
              <a:t>Every year, </a:t>
            </a:r>
            <a:r>
              <a:rPr lang="en-US" sz="5000" b="1" dirty="0" smtClean="0">
                <a:solidFill>
                  <a:prstClr val="black"/>
                </a:solidFill>
              </a:rPr>
              <a:t>1 </a:t>
            </a:r>
            <a:r>
              <a:rPr lang="en-US" sz="5000" b="1" dirty="0">
                <a:solidFill>
                  <a:prstClr val="black"/>
                </a:solidFill>
              </a:rPr>
              <a:t>million people </a:t>
            </a:r>
            <a:r>
              <a:rPr lang="en-US" sz="5000" b="1" dirty="0" smtClean="0">
                <a:solidFill>
                  <a:prstClr val="black"/>
                </a:solidFill>
              </a:rPr>
              <a:t>experience this painful condition</a:t>
            </a:r>
            <a:r>
              <a:rPr lang="en-US" sz="5000" b="1" baseline="30000" dirty="0" smtClean="0">
                <a:solidFill>
                  <a:prstClr val="black"/>
                </a:solidFill>
              </a:rPr>
              <a:t>1</a:t>
            </a:r>
            <a:endParaRPr lang="en-US" sz="5000" b="1" dirty="0" smtClean="0">
              <a:solidFill>
                <a:prstClr val="black"/>
              </a:solidFill>
            </a:endParaRPr>
          </a:p>
          <a:p>
            <a:pPr marL="0" lvl="0" indent="0">
              <a:lnSpc>
                <a:spcPct val="120000"/>
              </a:lnSpc>
              <a:spcBef>
                <a:spcPts val="300"/>
              </a:spcBef>
              <a:spcAft>
                <a:spcPts val="300"/>
              </a:spcAft>
              <a:buNone/>
            </a:pPr>
            <a:r>
              <a:rPr lang="en-US" sz="5000" dirty="0" smtClean="0">
                <a:solidFill>
                  <a:prstClr val="black"/>
                </a:solidFill>
              </a:rPr>
              <a:t>The rate of Shingles disease </a:t>
            </a:r>
            <a:r>
              <a:rPr lang="en-US" sz="5000" dirty="0">
                <a:solidFill>
                  <a:prstClr val="black"/>
                </a:solidFill>
              </a:rPr>
              <a:t>increases with </a:t>
            </a:r>
            <a:r>
              <a:rPr lang="en-US" sz="5000" dirty="0" smtClean="0">
                <a:solidFill>
                  <a:prstClr val="black"/>
                </a:solidFill>
              </a:rPr>
              <a:t>age; many  </a:t>
            </a:r>
            <a:r>
              <a:rPr lang="en-US" sz="5000" dirty="0">
                <a:solidFill>
                  <a:prstClr val="black"/>
                </a:solidFill>
              </a:rPr>
              <a:t>people </a:t>
            </a:r>
            <a:r>
              <a:rPr lang="en-US" sz="5000" dirty="0" smtClean="0">
                <a:solidFill>
                  <a:prstClr val="black"/>
                </a:solidFill>
              </a:rPr>
              <a:t>can develop </a:t>
            </a:r>
            <a:r>
              <a:rPr lang="en-US" sz="5000" dirty="0">
                <a:solidFill>
                  <a:prstClr val="black"/>
                </a:solidFill>
              </a:rPr>
              <a:t>a painful after-shingles condition called </a:t>
            </a:r>
            <a:r>
              <a:rPr lang="en-US" sz="5000" dirty="0" err="1" smtClean="0">
                <a:solidFill>
                  <a:prstClr val="black"/>
                </a:solidFill>
              </a:rPr>
              <a:t>postherpetic</a:t>
            </a:r>
            <a:r>
              <a:rPr lang="en-US" sz="5000" dirty="0" smtClean="0">
                <a:solidFill>
                  <a:prstClr val="black"/>
                </a:solidFill>
              </a:rPr>
              <a:t> neuralgia, or “PHN”, where pain can last for months.</a:t>
            </a:r>
            <a:endParaRPr lang="en-US" sz="5000" dirty="0">
              <a:solidFill>
                <a:prstClr val="black"/>
              </a:solidFill>
            </a:endParaRPr>
          </a:p>
          <a:p>
            <a:pPr marL="0" lvl="0" indent="0">
              <a:lnSpc>
                <a:spcPct val="120000"/>
              </a:lnSpc>
              <a:spcBef>
                <a:spcPts val="300"/>
              </a:spcBef>
              <a:spcAft>
                <a:spcPts val="300"/>
              </a:spcAft>
              <a:buNone/>
            </a:pPr>
            <a:endParaRPr lang="en-US" sz="5000" b="1" dirty="0" smtClean="0">
              <a:solidFill>
                <a:prstClr val="black"/>
              </a:solidFill>
            </a:endParaRPr>
          </a:p>
          <a:p>
            <a:pPr marL="0" lvl="0" indent="0">
              <a:lnSpc>
                <a:spcPct val="120000"/>
              </a:lnSpc>
              <a:spcBef>
                <a:spcPts val="300"/>
              </a:spcBef>
              <a:spcAft>
                <a:spcPts val="300"/>
              </a:spcAft>
              <a:buNone/>
            </a:pPr>
            <a:r>
              <a:rPr lang="en-US" sz="5000" b="1" dirty="0" smtClean="0">
                <a:solidFill>
                  <a:prstClr val="black"/>
                </a:solidFill>
              </a:rPr>
              <a:t>Caused </a:t>
            </a:r>
            <a:r>
              <a:rPr lang="en-US" sz="5000" b="1" dirty="0">
                <a:solidFill>
                  <a:prstClr val="black"/>
                </a:solidFill>
              </a:rPr>
              <a:t>by a virus that attacks the liver, causing lifelong infection, cirrhosis (scarring) of the liver, liver cancer, liver failure, and </a:t>
            </a:r>
            <a:r>
              <a:rPr lang="en-US" sz="5000" b="1" dirty="0" smtClean="0">
                <a:solidFill>
                  <a:prstClr val="black"/>
                </a:solidFill>
              </a:rPr>
              <a:t>death</a:t>
            </a:r>
            <a:r>
              <a:rPr lang="en-US" sz="5000" b="1" baseline="30000" dirty="0" smtClean="0">
                <a:solidFill>
                  <a:prstClr val="black"/>
                </a:solidFill>
              </a:rPr>
              <a:t>2</a:t>
            </a:r>
            <a:endParaRPr lang="en-US" sz="5000" dirty="0" smtClean="0">
              <a:solidFill>
                <a:prstClr val="black"/>
              </a:solidFill>
            </a:endParaRPr>
          </a:p>
          <a:p>
            <a:pPr marL="0" lvl="0" indent="0">
              <a:lnSpc>
                <a:spcPct val="120000"/>
              </a:lnSpc>
              <a:spcBef>
                <a:spcPts val="300"/>
              </a:spcBef>
              <a:spcAft>
                <a:spcPts val="300"/>
              </a:spcAft>
              <a:buNone/>
            </a:pPr>
            <a:r>
              <a:rPr lang="en-US" sz="5000" dirty="0" smtClean="0">
                <a:solidFill>
                  <a:prstClr val="black"/>
                </a:solidFill>
              </a:rPr>
              <a:t>There </a:t>
            </a:r>
            <a:r>
              <a:rPr lang="en-US" sz="5000" dirty="0">
                <a:solidFill>
                  <a:prstClr val="black"/>
                </a:solidFill>
              </a:rPr>
              <a:t>are about 35,000 </a:t>
            </a:r>
            <a:r>
              <a:rPr lang="en-US" sz="5000" dirty="0" smtClean="0">
                <a:solidFill>
                  <a:prstClr val="black"/>
                </a:solidFill>
              </a:rPr>
              <a:t>cases, </a:t>
            </a:r>
            <a:r>
              <a:rPr lang="en-US" sz="5000" dirty="0">
                <a:solidFill>
                  <a:prstClr val="black"/>
                </a:solidFill>
              </a:rPr>
              <a:t>90% among adults</a:t>
            </a:r>
          </a:p>
          <a:p>
            <a:pPr marL="0" indent="0">
              <a:buNone/>
            </a:pPr>
            <a:endParaRPr lang="en-US" sz="2800" dirty="0"/>
          </a:p>
        </p:txBody>
      </p:sp>
      <p:sp>
        <p:nvSpPr>
          <p:cNvPr id="8" name="Rectangle 7"/>
          <p:cNvSpPr/>
          <p:nvPr/>
        </p:nvSpPr>
        <p:spPr>
          <a:xfrm>
            <a:off x="203569" y="1837409"/>
            <a:ext cx="2463431" cy="769441"/>
          </a:xfrm>
          <a:prstGeom prst="rect">
            <a:avLst/>
          </a:prstGeom>
          <a:noFill/>
        </p:spPr>
        <p:txBody>
          <a:bodyPr wrap="none" lIns="91440" tIns="45720" rIns="91440" bIns="45720">
            <a:spAutoFit/>
          </a:bodyPr>
          <a:lstStyle/>
          <a:p>
            <a:pPr algn="ct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SHINGLES</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90711" y="4259759"/>
            <a:ext cx="2944397" cy="769441"/>
          </a:xfrm>
          <a:prstGeom prst="rect">
            <a:avLst/>
          </a:prstGeom>
          <a:noFill/>
        </p:spPr>
        <p:txBody>
          <a:bodyPr wrap="non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HEPATITIS B</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ight Arrow 10"/>
          <p:cNvSpPr/>
          <p:nvPr/>
        </p:nvSpPr>
        <p:spPr>
          <a:xfrm>
            <a:off x="2667000" y="2073450"/>
            <a:ext cx="2133600" cy="304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119994" y="4495800"/>
            <a:ext cx="1680606" cy="304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03569" y="5334000"/>
            <a:ext cx="4597031" cy="677108"/>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457200" algn="l"/>
              </a:tabLst>
            </a:pPr>
            <a:r>
              <a:rPr lang="en-US" sz="1000" b="1" dirty="0">
                <a:solidFill>
                  <a:schemeClr val="tx2"/>
                </a:solidFill>
                <a:cs typeface="Arial"/>
              </a:rPr>
              <a:t>CDC. Viral Hepatitis Surveillance United States, 2010. National Center for HIV/AIDS, Viral Hepatitis, STD&amp; TB Prevention/Division of Viral Hepatitis. </a:t>
            </a:r>
          </a:p>
          <a:p>
            <a:pPr marL="342900" marR="0" lvl="0" indent="-342900">
              <a:spcBef>
                <a:spcPts val="0"/>
              </a:spcBef>
              <a:spcAft>
                <a:spcPts val="0"/>
              </a:spcAft>
              <a:buFont typeface="+mj-lt"/>
              <a:buAutoNum type="arabicPeriod"/>
              <a:tabLst>
                <a:tab pos="457200" algn="l"/>
              </a:tabLst>
            </a:pPr>
            <a:r>
              <a:rPr lang="en-US" sz="1000" b="1" dirty="0">
                <a:solidFill>
                  <a:schemeClr val="tx2"/>
                </a:solidFill>
                <a:cs typeface="Arial"/>
              </a:rPr>
              <a:t>CDC. Prevention of Herpes Zoster. MMWR 2008. 57(RR-5): 1-30.</a:t>
            </a:r>
          </a:p>
          <a:p>
            <a:endParaRPr lang="en-US" sz="800" dirty="0"/>
          </a:p>
        </p:txBody>
      </p:sp>
      <p:sp>
        <p:nvSpPr>
          <p:cNvPr id="13"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7CB211-53D3-43F0-A8AB-D4ACE1BFEC1E}" type="slidenum">
              <a:rPr lang="en-US" smtClean="0">
                <a:solidFill>
                  <a:schemeClr val="bg1">
                    <a:lumMod val="50000"/>
                  </a:schemeClr>
                </a:solidFill>
              </a:rPr>
              <a:t>15</a:t>
            </a:fld>
            <a:endParaRPr lang="en-US" dirty="0">
              <a:solidFill>
                <a:schemeClr val="bg1">
                  <a:lumMod val="50000"/>
                </a:schemeClr>
              </a:solidFill>
            </a:endParaRPr>
          </a:p>
        </p:txBody>
      </p:sp>
    </p:spTree>
    <p:extLst>
      <p:ext uri="{BB962C8B-B14F-4D97-AF65-F5344CB8AC3E}">
        <p14:creationId xmlns:p14="http://schemas.microsoft.com/office/powerpoint/2010/main" val="3495938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Adult vaccine rates in diverse racial and ethnic communities continue to be lower, for example</a:t>
            </a:r>
          </a:p>
          <a:p>
            <a:pPr lvl="1"/>
            <a:r>
              <a:rPr lang="en-US" sz="2200" dirty="0" smtClean="0"/>
              <a:t>Tetanus, Diphtheria, Pertussis (</a:t>
            </a:r>
            <a:r>
              <a:rPr lang="en-US" sz="2200" dirty="0" err="1" smtClean="0"/>
              <a:t>Tdap</a:t>
            </a:r>
            <a:r>
              <a:rPr lang="en-US" sz="2200" dirty="0" smtClean="0"/>
              <a:t>) for adults 19 or older</a:t>
            </a:r>
          </a:p>
          <a:p>
            <a:pPr lvl="2"/>
            <a:r>
              <a:rPr lang="en-US" sz="2000" dirty="0" smtClean="0"/>
              <a:t>African American: 12.6%; Hispanic/Latino: 10.2%; Asians: 15.5%; Whites: 19.7%</a:t>
            </a:r>
          </a:p>
          <a:p>
            <a:pPr lvl="1"/>
            <a:r>
              <a:rPr lang="en-US" sz="2200" dirty="0" smtClean="0"/>
              <a:t>Shingles (Herpes Zoster) for adults 60 or older</a:t>
            </a:r>
          </a:p>
          <a:p>
            <a:pPr lvl="2"/>
            <a:r>
              <a:rPr lang="en-US" sz="2000" dirty="0" smtClean="0"/>
              <a:t>African Americans: 10.7%; Hispanic/Latino: 9.5%; Whites: 27.4%</a:t>
            </a:r>
          </a:p>
          <a:p>
            <a:pPr lvl="1"/>
            <a:r>
              <a:rPr lang="en-US" sz="2200" dirty="0">
                <a:solidFill>
                  <a:prstClr val="black"/>
                </a:solidFill>
              </a:rPr>
              <a:t>Human Papillomavirus (</a:t>
            </a:r>
            <a:r>
              <a:rPr lang="en-US" sz="2200" dirty="0" smtClean="0">
                <a:solidFill>
                  <a:prstClr val="black"/>
                </a:solidFill>
              </a:rPr>
              <a:t>HPV) for women 19 – 26 years</a:t>
            </a:r>
          </a:p>
          <a:p>
            <a:pPr lvl="2"/>
            <a:r>
              <a:rPr lang="en-US" sz="1800" dirty="0" smtClean="0">
                <a:solidFill>
                  <a:prstClr val="black"/>
                </a:solidFill>
              </a:rPr>
              <a:t>African Americans: 30.6%; Hispanic/Latino: 30.3%; Asians: 19.8%; Whites: 41.7%</a:t>
            </a:r>
            <a:endParaRPr lang="en-US" sz="1800" dirty="0"/>
          </a:p>
        </p:txBody>
      </p:sp>
      <p:sp>
        <p:nvSpPr>
          <p:cNvPr id="5" name="Title 4"/>
          <p:cNvSpPr>
            <a:spLocks noGrp="1"/>
          </p:cNvSpPr>
          <p:nvPr>
            <p:ph type="title"/>
          </p:nvPr>
        </p:nvSpPr>
        <p:spPr>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r>
              <a:rPr lang="en-US" dirty="0">
                <a:solidFill>
                  <a:schemeClr val="bg1"/>
                </a:solidFill>
              </a:rPr>
              <a:t>More Sobering Facts…</a:t>
            </a:r>
            <a:r>
              <a:rPr lang="en-US" b="1" dirty="0">
                <a:solidFill>
                  <a:schemeClr val="bg1"/>
                </a:solidFill>
              </a:rPr>
              <a:t/>
            </a:r>
            <a:br>
              <a:rPr lang="en-US" b="1" dirty="0">
                <a:solidFill>
                  <a:schemeClr val="bg1"/>
                </a:solidFill>
              </a:rPr>
            </a:b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67300"/>
            <a:ext cx="34194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5481935"/>
            <a:ext cx="3733800" cy="461665"/>
          </a:xfrm>
          <a:prstGeom prst="rect">
            <a:avLst/>
          </a:prstGeom>
          <a:noFill/>
        </p:spPr>
        <p:txBody>
          <a:bodyPr wrap="square" rtlCol="0">
            <a:spAutoFit/>
          </a:bodyPr>
          <a:lstStyle/>
          <a:p>
            <a:r>
              <a:rPr lang="en-US" sz="1200" dirty="0" smtClean="0"/>
              <a:t>Source: Vaccine Coverage Rates Among Adults: MMWR: 2015, Vol. 64/No. 4, pp. 95-102</a:t>
            </a:r>
            <a:endParaRPr lang="en-US" sz="1200" dirty="0"/>
          </a:p>
        </p:txBody>
      </p:sp>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C9B0B9-E896-46AC-ACC2-A1ECA01FAB8A}" type="slidenum">
              <a:rPr lang="en-US" smtClean="0">
                <a:solidFill>
                  <a:schemeClr val="bg1">
                    <a:lumMod val="50000"/>
                  </a:schemeClr>
                </a:solidFill>
              </a:rPr>
              <a:t>16</a:t>
            </a:fld>
            <a:endParaRPr lang="en-US" dirty="0">
              <a:solidFill>
                <a:schemeClr val="bg1">
                  <a:lumMod val="50000"/>
                </a:schemeClr>
              </a:solidFill>
            </a:endParaRPr>
          </a:p>
        </p:txBody>
      </p:sp>
    </p:spTree>
    <p:extLst>
      <p:ext uri="{BB962C8B-B14F-4D97-AF65-F5344CB8AC3E}">
        <p14:creationId xmlns:p14="http://schemas.microsoft.com/office/powerpoint/2010/main" val="5974481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524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What Are Immunization Standards?</a:t>
            </a:r>
            <a:endParaRPr lang="en-US" b="1" dirty="0">
              <a:solidFill>
                <a:schemeClr val="bg1"/>
              </a:solidFill>
            </a:endParaRPr>
          </a:p>
        </p:txBody>
      </p:sp>
      <p:sp>
        <p:nvSpPr>
          <p:cNvPr id="3" name="Content Placeholder 2"/>
          <p:cNvSpPr>
            <a:spLocks noGrp="1"/>
          </p:cNvSpPr>
          <p:nvPr>
            <p:ph idx="1"/>
          </p:nvPr>
        </p:nvSpPr>
        <p:spPr>
          <a:xfrm>
            <a:off x="457200" y="1447800"/>
            <a:ext cx="8229600" cy="4525963"/>
          </a:xfrm>
        </p:spPr>
        <p:txBody>
          <a:bodyPr>
            <a:noAutofit/>
          </a:bodyPr>
          <a:lstStyle/>
          <a:p>
            <a:pPr marL="0" indent="0">
              <a:spcBef>
                <a:spcPts val="300"/>
              </a:spcBef>
              <a:spcAft>
                <a:spcPts val="300"/>
              </a:spcAft>
              <a:buNone/>
            </a:pPr>
            <a:r>
              <a:rPr lang="en-US" sz="2400" b="1" dirty="0" smtClean="0"/>
              <a:t>Immunization standards were developed to guide healthcare providers in improving vaccination rates </a:t>
            </a:r>
          </a:p>
          <a:p>
            <a:pPr>
              <a:spcBef>
                <a:spcPts val="300"/>
              </a:spcBef>
              <a:spcAft>
                <a:spcPts val="300"/>
              </a:spcAft>
            </a:pPr>
            <a:r>
              <a:rPr lang="en-US" sz="2200" dirty="0" smtClean="0"/>
              <a:t>Vaccines are recommended by nation’s top medical experts</a:t>
            </a:r>
          </a:p>
          <a:p>
            <a:pPr lvl="1">
              <a:spcBef>
                <a:spcPts val="300"/>
              </a:spcBef>
              <a:spcAft>
                <a:spcPts val="300"/>
              </a:spcAft>
            </a:pPr>
            <a:r>
              <a:rPr lang="en-US" sz="2000" dirty="0" smtClean="0"/>
              <a:t>Standards are based on extensive review of disease patterns, who is at risk, how vaccines work and for how long, etc.</a:t>
            </a:r>
          </a:p>
          <a:p>
            <a:pPr>
              <a:spcBef>
                <a:spcPts val="300"/>
              </a:spcBef>
              <a:spcAft>
                <a:spcPts val="300"/>
              </a:spcAft>
            </a:pPr>
            <a:r>
              <a:rPr lang="en-US" sz="2200" dirty="0"/>
              <a:t>Standards outline </a:t>
            </a:r>
            <a:r>
              <a:rPr lang="en-US" sz="2200" dirty="0" smtClean="0"/>
              <a:t>the healthcare </a:t>
            </a:r>
            <a:r>
              <a:rPr lang="en-US" sz="2200" dirty="0"/>
              <a:t>provider’s role in counseling patients on recommended vaccines </a:t>
            </a:r>
          </a:p>
          <a:p>
            <a:pPr lvl="1">
              <a:spcBef>
                <a:spcPts val="300"/>
              </a:spcBef>
              <a:spcAft>
                <a:spcPts val="300"/>
              </a:spcAft>
            </a:pPr>
            <a:r>
              <a:rPr lang="en-US" sz="2000" dirty="0"/>
              <a:t>If </a:t>
            </a:r>
            <a:r>
              <a:rPr lang="en-US" sz="2000" dirty="0" smtClean="0"/>
              <a:t>your healthcare provider isn’t talking to you about vaccines, then ask them!</a:t>
            </a:r>
            <a:endParaRPr lang="en-US" sz="2000" dirty="0"/>
          </a:p>
          <a:p>
            <a:pPr marL="0" indent="0" algn="ctr">
              <a:buNone/>
            </a:pPr>
            <a:endParaRPr lang="en-US" sz="2400" b="1" u="sng" dirty="0" smtClean="0">
              <a:solidFill>
                <a:srgbClr val="002060"/>
              </a:solidFill>
            </a:endParaRPr>
          </a:p>
          <a:p>
            <a:pPr marL="0" indent="0" algn="ctr">
              <a:buNone/>
            </a:pPr>
            <a:r>
              <a:rPr lang="en-US" sz="2400" b="1" u="sng" dirty="0" smtClean="0">
                <a:solidFill>
                  <a:srgbClr val="002060"/>
                </a:solidFill>
              </a:rPr>
              <a:t>Bottom line</a:t>
            </a:r>
            <a:r>
              <a:rPr lang="en-US" sz="2400" b="1" dirty="0" smtClean="0">
                <a:solidFill>
                  <a:srgbClr val="002060"/>
                </a:solidFill>
              </a:rPr>
              <a:t>: It </a:t>
            </a:r>
            <a:r>
              <a:rPr lang="en-US" sz="2400" b="1" dirty="0">
                <a:solidFill>
                  <a:srgbClr val="002060"/>
                </a:solidFill>
              </a:rPr>
              <a:t>is very important to get vaccines as recommended to get the maximum benefit!</a:t>
            </a:r>
          </a:p>
          <a:p>
            <a:pPr lvl="1"/>
            <a:endParaRPr lang="en-US" sz="2000" dirty="0" smtClean="0"/>
          </a:p>
          <a:p>
            <a:pPr lvl="1"/>
            <a:endParaRPr lang="en-US" sz="2000" dirty="0" smtClean="0"/>
          </a:p>
          <a:p>
            <a:pPr marL="457200" lvl="1" indent="0">
              <a:buNone/>
            </a:pPr>
            <a:endParaRPr lang="en-US" sz="2000" dirty="0" smtClean="0"/>
          </a:p>
        </p:txBody>
      </p:sp>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E2D7B-0D60-434B-9125-30F0470370E7}" type="slidenum">
              <a:rPr lang="en-US" smtClean="0">
                <a:solidFill>
                  <a:schemeClr val="bg1">
                    <a:lumMod val="50000"/>
                  </a:schemeClr>
                </a:solidFill>
              </a:rPr>
              <a:t>17</a:t>
            </a:fld>
            <a:endParaRPr lang="en-US" dirty="0">
              <a:solidFill>
                <a:schemeClr val="bg1">
                  <a:lumMod val="50000"/>
                </a:schemeClr>
              </a:solidFill>
            </a:endParaRPr>
          </a:p>
        </p:txBody>
      </p:sp>
    </p:spTree>
    <p:extLst>
      <p:ext uri="{BB962C8B-B14F-4D97-AF65-F5344CB8AC3E}">
        <p14:creationId xmlns:p14="http://schemas.microsoft.com/office/powerpoint/2010/main" val="21274844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0063">
            <a:off x="7094554" y="5123638"/>
            <a:ext cx="177079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8600" y="1456664"/>
            <a:ext cx="8534400" cy="4944136"/>
          </a:xfrm>
        </p:spPr>
        <p:txBody>
          <a:bodyPr>
            <a:normAutofit/>
          </a:bodyPr>
          <a:lstStyle/>
          <a:p>
            <a:pPr marL="0" indent="0">
              <a:spcBef>
                <a:spcPts val="300"/>
              </a:spcBef>
              <a:spcAft>
                <a:spcPts val="300"/>
              </a:spcAft>
              <a:buNone/>
            </a:pPr>
            <a:r>
              <a:rPr lang="en-US" sz="2400" b="1" dirty="0" smtClean="0"/>
              <a:t>What can we - as a community - do to encourage adults to get </a:t>
            </a:r>
            <a:r>
              <a:rPr lang="en-US" sz="2400" b="1" dirty="0"/>
              <a:t>i</a:t>
            </a:r>
            <a:r>
              <a:rPr lang="en-US" sz="2400" b="1" dirty="0" smtClean="0"/>
              <a:t>mmunized? </a:t>
            </a:r>
          </a:p>
          <a:p>
            <a:pPr>
              <a:spcBef>
                <a:spcPts val="300"/>
              </a:spcBef>
              <a:spcAft>
                <a:spcPts val="300"/>
              </a:spcAft>
            </a:pPr>
            <a:r>
              <a:rPr lang="en-US" sz="2200" dirty="0" smtClean="0"/>
              <a:t>Create an environment that encourages other adults to:</a:t>
            </a:r>
          </a:p>
          <a:p>
            <a:pPr lvl="1">
              <a:spcBef>
                <a:spcPts val="300"/>
              </a:spcBef>
              <a:spcAft>
                <a:spcPts val="300"/>
              </a:spcAft>
            </a:pPr>
            <a:r>
              <a:rPr lang="en-US" sz="2000" dirty="0" smtClean="0"/>
              <a:t>Set an example for others by educating themselves about recommended vaccines</a:t>
            </a:r>
          </a:p>
          <a:p>
            <a:pPr lvl="1">
              <a:spcBef>
                <a:spcPts val="300"/>
              </a:spcBef>
              <a:spcAft>
                <a:spcPts val="300"/>
              </a:spcAft>
            </a:pPr>
            <a:r>
              <a:rPr lang="en-US" sz="2000" dirty="0" smtClean="0"/>
              <a:t>Ask healthcare providers or pharmacists about what vaccines are needed</a:t>
            </a:r>
          </a:p>
          <a:p>
            <a:pPr lvl="2">
              <a:spcBef>
                <a:spcPts val="300"/>
              </a:spcBef>
              <a:spcAft>
                <a:spcPts val="300"/>
              </a:spcAft>
            </a:pPr>
            <a:r>
              <a:rPr lang="en-US" sz="1800" dirty="0" smtClean="0"/>
              <a:t>Be persistent in seeking vaccination as not all healthcare providers offer vaccination</a:t>
            </a:r>
          </a:p>
          <a:p>
            <a:pPr lvl="1">
              <a:spcBef>
                <a:spcPts val="300"/>
              </a:spcBef>
              <a:spcAft>
                <a:spcPts val="300"/>
              </a:spcAft>
            </a:pPr>
            <a:r>
              <a:rPr lang="en-US" sz="2000" dirty="0" smtClean="0"/>
              <a:t>Remind family, loved ones, and co-workers about the importance of being up-to-date on vaccines that adults need</a:t>
            </a:r>
          </a:p>
          <a:p>
            <a:pPr lvl="1"/>
            <a:endParaRPr lang="en-US" dirty="0" smtClean="0"/>
          </a:p>
          <a:p>
            <a:pPr lvl="1"/>
            <a:endParaRPr lang="en-US" dirty="0" smtClean="0"/>
          </a:p>
          <a:p>
            <a:pPr lvl="1"/>
            <a:endParaRPr lang="en-US" dirty="0"/>
          </a:p>
        </p:txBody>
      </p:sp>
      <p:sp>
        <p:nvSpPr>
          <p:cNvPr id="5"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Setting Our Own “Standards”</a:t>
            </a:r>
            <a:endParaRPr lang="en-US" b="1" dirty="0">
              <a:solidFill>
                <a:schemeClr val="bg1"/>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228" y="5029200"/>
            <a:ext cx="2209800" cy="16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ECBA10-6260-42FB-A096-E44939326A82}" type="slidenum">
              <a:rPr lang="en-US" smtClean="0">
                <a:solidFill>
                  <a:schemeClr val="bg1">
                    <a:lumMod val="50000"/>
                  </a:schemeClr>
                </a:solidFill>
              </a:rPr>
              <a:t>18</a:t>
            </a:fld>
            <a:endParaRPr lang="en-US" dirty="0">
              <a:solidFill>
                <a:schemeClr val="bg1">
                  <a:lumMod val="50000"/>
                </a:schemeClr>
              </a:solidFill>
            </a:endParaRPr>
          </a:p>
        </p:txBody>
      </p:sp>
    </p:spTree>
    <p:extLst>
      <p:ext uri="{BB962C8B-B14F-4D97-AF65-F5344CB8AC3E}">
        <p14:creationId xmlns:p14="http://schemas.microsoft.com/office/powerpoint/2010/main" val="38707876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If At First You Don’t Succeed</a:t>
            </a:r>
            <a:endParaRPr lang="en-US" b="1" dirty="0">
              <a:solidFill>
                <a:schemeClr val="bg1"/>
              </a:solidFill>
            </a:endParaRPr>
          </a:p>
        </p:txBody>
      </p:sp>
      <p:sp>
        <p:nvSpPr>
          <p:cNvPr id="3" name="Content Placeholder 2"/>
          <p:cNvSpPr>
            <a:spLocks noGrp="1"/>
          </p:cNvSpPr>
          <p:nvPr>
            <p:ph idx="1"/>
          </p:nvPr>
        </p:nvSpPr>
        <p:spPr>
          <a:xfrm>
            <a:off x="2438400" y="1600200"/>
            <a:ext cx="6248400" cy="4525963"/>
          </a:xfrm>
        </p:spPr>
        <p:txBody>
          <a:bodyPr>
            <a:normAutofit/>
          </a:bodyPr>
          <a:lstStyle/>
          <a:p>
            <a:pPr marL="0" indent="0">
              <a:spcBef>
                <a:spcPts val="300"/>
              </a:spcBef>
              <a:spcAft>
                <a:spcPts val="300"/>
              </a:spcAft>
              <a:buNone/>
            </a:pPr>
            <a:r>
              <a:rPr lang="en-US" sz="2400" b="1" dirty="0" smtClean="0"/>
              <a:t>While primary providers may or may not offer immunizations, as adults, we should </a:t>
            </a:r>
            <a:r>
              <a:rPr lang="en-US" sz="2400" b="1" u="sng" dirty="0" smtClean="0"/>
              <a:t>set the standard for ourselves </a:t>
            </a:r>
            <a:r>
              <a:rPr lang="en-US" sz="2400" b="1" dirty="0" smtClean="0"/>
              <a:t>and our communities!</a:t>
            </a:r>
          </a:p>
          <a:p>
            <a:pPr>
              <a:spcBef>
                <a:spcPts val="300"/>
              </a:spcBef>
              <a:spcAft>
                <a:spcPts val="300"/>
              </a:spcAft>
            </a:pPr>
            <a:r>
              <a:rPr lang="en-US" sz="2200" dirty="0" smtClean="0"/>
              <a:t>What can we do?</a:t>
            </a:r>
          </a:p>
          <a:p>
            <a:pPr lvl="1">
              <a:spcBef>
                <a:spcPts val="300"/>
              </a:spcBef>
              <a:spcAft>
                <a:spcPts val="300"/>
              </a:spcAft>
            </a:pPr>
            <a:r>
              <a:rPr lang="en-US" sz="2000" dirty="0" smtClean="0"/>
              <a:t>Take the CDC Quiz, use it to ask your HCP about getting vaccinated: </a:t>
            </a:r>
          </a:p>
          <a:p>
            <a:pPr marL="857250" lvl="2" indent="0">
              <a:spcBef>
                <a:spcPts val="300"/>
              </a:spcBef>
              <a:spcAft>
                <a:spcPts val="300"/>
              </a:spcAft>
              <a:buNone/>
            </a:pPr>
            <a:r>
              <a:rPr lang="en-US" sz="2000" dirty="0">
                <a:hlinkClick r:id="rId3"/>
              </a:rPr>
              <a:t>http://www2a.cdc.gov/nip/adultimmsched</a:t>
            </a:r>
            <a:r>
              <a:rPr lang="en-US" sz="2000" dirty="0" smtClean="0">
                <a:hlinkClick r:id="rId3"/>
              </a:rPr>
              <a:t>/</a:t>
            </a:r>
            <a:endParaRPr lang="en-US" sz="2000" dirty="0" smtClean="0"/>
          </a:p>
          <a:p>
            <a:pPr lvl="1">
              <a:spcBef>
                <a:spcPts val="300"/>
              </a:spcBef>
              <a:spcAft>
                <a:spcPts val="300"/>
              </a:spcAft>
            </a:pPr>
            <a:r>
              <a:rPr lang="en-US" sz="2000" dirty="0" smtClean="0"/>
              <a:t>If your regular HCP does not offer vaccination, ask him/her for a referral</a:t>
            </a:r>
          </a:p>
          <a:p>
            <a:pPr lvl="1">
              <a:spcBef>
                <a:spcPts val="300"/>
              </a:spcBef>
              <a:spcAft>
                <a:spcPts val="300"/>
              </a:spcAft>
            </a:pPr>
            <a:r>
              <a:rPr lang="en-US" sz="2000" dirty="0" smtClean="0"/>
              <a:t>Or, speak to your local pharmacist or health department </a:t>
            </a:r>
            <a:endParaRPr lang="en-US" sz="20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1828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2263"/>
            <a:ext cx="2762250"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CDCFB-C847-4609-81F7-78EEF0B6A346}" type="slidenum">
              <a:rPr lang="en-US" smtClean="0">
                <a:solidFill>
                  <a:schemeClr val="bg1">
                    <a:lumMod val="50000"/>
                  </a:schemeClr>
                </a:solidFill>
              </a:rPr>
              <a:t>19</a:t>
            </a:fld>
            <a:endParaRPr lang="en-US" dirty="0">
              <a:solidFill>
                <a:schemeClr val="bg1">
                  <a:lumMod val="50000"/>
                </a:schemeClr>
              </a:solidFill>
            </a:endParaRPr>
          </a:p>
        </p:txBody>
      </p:sp>
    </p:spTree>
    <p:extLst>
      <p:ext uri="{BB962C8B-B14F-4D97-AF65-F5344CB8AC3E}">
        <p14:creationId xmlns:p14="http://schemas.microsoft.com/office/powerpoint/2010/main" val="12011429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lstStyle/>
          <a:p>
            <a:pPr algn="l"/>
            <a:r>
              <a:rPr lang="en-US" dirty="0" smtClean="0">
                <a:solidFill>
                  <a:schemeClr val="bg1"/>
                </a:solidFill>
              </a:rPr>
              <a:t>What Do Vaccines Do?</a:t>
            </a:r>
            <a:endParaRPr lang="en-US" b="1" dirty="0">
              <a:solidFill>
                <a:schemeClr val="bg1"/>
              </a:solidFill>
            </a:endParaRPr>
          </a:p>
        </p:txBody>
      </p:sp>
      <p:sp>
        <p:nvSpPr>
          <p:cNvPr id="3" name="Content Placeholder 2"/>
          <p:cNvSpPr>
            <a:spLocks noGrp="1"/>
          </p:cNvSpPr>
          <p:nvPr>
            <p:ph idx="1"/>
          </p:nvPr>
        </p:nvSpPr>
        <p:spPr>
          <a:xfrm>
            <a:off x="457200" y="1295400"/>
            <a:ext cx="8229600" cy="4800600"/>
          </a:xfrm>
        </p:spPr>
        <p:txBody>
          <a:bodyPr>
            <a:normAutofit/>
          </a:bodyPr>
          <a:lstStyle/>
          <a:p>
            <a:endParaRPr lang="en-US" sz="1500" b="1" dirty="0" smtClean="0"/>
          </a:p>
          <a:p>
            <a:r>
              <a:rPr lang="en-US" sz="2400" b="1" dirty="0" smtClean="0"/>
              <a:t>Protect you from diseases, many of them infectious</a:t>
            </a:r>
          </a:p>
          <a:p>
            <a:endParaRPr lang="en-US" sz="2400" b="1" dirty="0"/>
          </a:p>
          <a:p>
            <a:r>
              <a:rPr lang="en-US" sz="2400" b="1" dirty="0" smtClean="0"/>
              <a:t>Protect anyone you come in contact with </a:t>
            </a:r>
          </a:p>
          <a:p>
            <a:pPr marL="400050" lvl="1" indent="0">
              <a:buNone/>
            </a:pPr>
            <a:r>
              <a:rPr lang="en-US" sz="2400" b="1" dirty="0" smtClean="0"/>
              <a:t>who </a:t>
            </a:r>
            <a:r>
              <a:rPr lang="en-US" sz="2400" b="1" dirty="0"/>
              <a:t>cannot be </a:t>
            </a:r>
            <a:r>
              <a:rPr lang="en-US" sz="2400" b="1" dirty="0" smtClean="0"/>
              <a:t>vaccinated </a:t>
            </a:r>
          </a:p>
          <a:p>
            <a:pPr lvl="1"/>
            <a:r>
              <a:rPr lang="en-US" sz="2000" b="1" dirty="0" smtClean="0"/>
              <a:t>Very young infants</a:t>
            </a:r>
          </a:p>
          <a:p>
            <a:pPr lvl="1"/>
            <a:r>
              <a:rPr lang="en-US" sz="2000" b="1" dirty="0" smtClean="0"/>
              <a:t>People with medical conditions</a:t>
            </a:r>
          </a:p>
          <a:p>
            <a:endParaRPr lang="en-US" sz="2400" b="1" dirty="0"/>
          </a:p>
          <a:p>
            <a:r>
              <a:rPr lang="en-US" sz="2400" b="1" dirty="0" smtClean="0"/>
              <a:t>When vaccines work in our communities, what happens?</a:t>
            </a:r>
          </a:p>
          <a:p>
            <a:pPr lvl="1"/>
            <a:r>
              <a:rPr lang="en-US" sz="2000" b="1" dirty="0" smtClean="0"/>
              <a:t>Do we appreciate prevention?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2362200"/>
            <a:ext cx="2333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039833"/>
            <a:ext cx="19431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8368E-E70F-4A1A-8999-CDD2EBF858B3}" type="slidenum">
              <a:rPr lang="en-US" smtClean="0">
                <a:solidFill>
                  <a:schemeClr val="bg1">
                    <a:lumMod val="50000"/>
                  </a:schemeClr>
                </a:solidFill>
              </a:rPr>
              <a:t>2</a:t>
            </a:fld>
            <a:endParaRPr lang="en-US" dirty="0">
              <a:solidFill>
                <a:schemeClr val="bg1">
                  <a:lumMod val="50000"/>
                </a:schemeClr>
              </a:solidFill>
            </a:endParaRPr>
          </a:p>
        </p:txBody>
      </p:sp>
    </p:spTree>
    <p:extLst>
      <p:ext uri="{BB962C8B-B14F-4D97-AF65-F5344CB8AC3E}">
        <p14:creationId xmlns:p14="http://schemas.microsoft.com/office/powerpoint/2010/main" val="20682775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300"/>
              </a:spcBef>
              <a:spcAft>
                <a:spcPts val="300"/>
              </a:spcAft>
            </a:pPr>
            <a:r>
              <a:rPr lang="en-US" sz="2600" dirty="0" smtClean="0"/>
              <a:t>Physicians’ offices</a:t>
            </a:r>
          </a:p>
          <a:p>
            <a:pPr>
              <a:spcBef>
                <a:spcPts val="300"/>
              </a:spcBef>
              <a:spcAft>
                <a:spcPts val="300"/>
              </a:spcAft>
            </a:pPr>
            <a:r>
              <a:rPr lang="en-US" sz="2600" dirty="0"/>
              <a:t>Pharmacies</a:t>
            </a:r>
          </a:p>
          <a:p>
            <a:pPr>
              <a:spcBef>
                <a:spcPts val="300"/>
              </a:spcBef>
              <a:spcAft>
                <a:spcPts val="300"/>
              </a:spcAft>
            </a:pPr>
            <a:r>
              <a:rPr lang="en-US" sz="2600" dirty="0" smtClean="0"/>
              <a:t>Clinics/Other</a:t>
            </a:r>
          </a:p>
          <a:p>
            <a:pPr>
              <a:spcBef>
                <a:spcPts val="300"/>
              </a:spcBef>
              <a:spcAft>
                <a:spcPts val="300"/>
              </a:spcAft>
            </a:pPr>
            <a:r>
              <a:rPr lang="en-US" sz="2600" dirty="0" smtClean="0"/>
              <a:t>Workplace (if offered)</a:t>
            </a:r>
          </a:p>
          <a:p>
            <a:pPr>
              <a:spcBef>
                <a:spcPts val="300"/>
              </a:spcBef>
              <a:spcAft>
                <a:spcPts val="300"/>
              </a:spcAft>
            </a:pPr>
            <a:r>
              <a:rPr lang="en-US" sz="2600" dirty="0" smtClean="0"/>
              <a:t>Public Health Department(s)</a:t>
            </a:r>
          </a:p>
          <a:p>
            <a:pPr>
              <a:spcBef>
                <a:spcPts val="300"/>
              </a:spcBef>
              <a:spcAft>
                <a:spcPts val="300"/>
              </a:spcAft>
            </a:pPr>
            <a:r>
              <a:rPr lang="en-US" sz="2600" dirty="0" smtClean="0"/>
              <a:t>Health Map: </a:t>
            </a:r>
            <a:r>
              <a:rPr lang="en-US" sz="2600" dirty="0" smtClean="0">
                <a:hlinkClick r:id="rId3"/>
              </a:rPr>
              <a:t>http</a:t>
            </a:r>
            <a:r>
              <a:rPr lang="en-US" sz="2600" dirty="0">
                <a:hlinkClick r:id="rId3"/>
              </a:rPr>
              <a:t>://</a:t>
            </a:r>
            <a:r>
              <a:rPr lang="en-US" sz="2600" dirty="0" smtClean="0">
                <a:hlinkClick r:id="rId3"/>
              </a:rPr>
              <a:t>vaccine.healthmap.org</a:t>
            </a:r>
            <a:endParaRPr lang="en-US" sz="2600" dirty="0" smtClean="0"/>
          </a:p>
          <a:p>
            <a:pPr marL="0" indent="0">
              <a:spcBef>
                <a:spcPts val="300"/>
              </a:spcBef>
              <a:spcAft>
                <a:spcPts val="300"/>
              </a:spcAft>
              <a:buNone/>
            </a:pPr>
            <a:endParaRPr lang="en-US" sz="2400" dirty="0" smtClean="0"/>
          </a:p>
        </p:txBody>
      </p:sp>
      <p:sp>
        <p:nvSpPr>
          <p:cNvPr id="4" name="Rectangle 3"/>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52400" y="1524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Where Can Adults Get Recommended Vaccines?</a:t>
            </a:r>
            <a:endParaRPr lang="en-US" b="1" dirty="0">
              <a:solidFill>
                <a:schemeClr val="bg1"/>
              </a:solidFill>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D0807-EF74-4053-9436-E3AA1C6B4D2E}" type="slidenum">
              <a:rPr lang="en-US" smtClean="0">
                <a:solidFill>
                  <a:schemeClr val="bg1">
                    <a:lumMod val="50000"/>
                  </a:schemeClr>
                </a:solidFill>
              </a:rPr>
              <a:t>20</a:t>
            </a:fld>
            <a:endParaRPr lang="en-US" dirty="0">
              <a:solidFill>
                <a:schemeClr val="bg1">
                  <a:lumMod val="50000"/>
                </a:schemeClr>
              </a:solidFill>
            </a:endParaRPr>
          </a:p>
        </p:txBody>
      </p:sp>
    </p:spTree>
    <p:extLst>
      <p:ext uri="{BB962C8B-B14F-4D97-AF65-F5344CB8AC3E}">
        <p14:creationId xmlns:p14="http://schemas.microsoft.com/office/powerpoint/2010/main" val="13397461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458200" cy="5562600"/>
          </a:xfrm>
        </p:spPr>
        <p:txBody>
          <a:bodyPr>
            <a:normAutofit/>
          </a:bodyPr>
          <a:lstStyle/>
          <a:p>
            <a:pPr marL="0" indent="0">
              <a:spcBef>
                <a:spcPts val="300"/>
              </a:spcBef>
              <a:spcAft>
                <a:spcPts val="300"/>
              </a:spcAft>
              <a:buNone/>
            </a:pPr>
            <a:r>
              <a:rPr lang="en-US" sz="2000" b="1" u="sng" dirty="0" smtClean="0"/>
              <a:t>The following  sample list of websites are a good place to start:</a:t>
            </a:r>
          </a:p>
          <a:p>
            <a:pPr marL="0" indent="0">
              <a:spcBef>
                <a:spcPts val="300"/>
              </a:spcBef>
              <a:spcAft>
                <a:spcPts val="300"/>
              </a:spcAft>
              <a:buNone/>
            </a:pPr>
            <a:endParaRPr lang="en-US" sz="1100" dirty="0" smtClean="0"/>
          </a:p>
          <a:p>
            <a:pPr marL="0" indent="0">
              <a:spcBef>
                <a:spcPts val="300"/>
              </a:spcBef>
              <a:spcAft>
                <a:spcPts val="300"/>
              </a:spcAft>
              <a:buNone/>
            </a:pPr>
            <a:r>
              <a:rPr lang="en-US" sz="1800" dirty="0" smtClean="0"/>
              <a:t>Centers for Disease Control and Prevention (</a:t>
            </a:r>
            <a:r>
              <a:rPr lang="en-US" sz="1800" smtClean="0"/>
              <a:t>CDC)</a:t>
            </a:r>
            <a:endParaRPr lang="en-US" sz="1800" dirty="0">
              <a:hlinkClick r:id="rId3"/>
            </a:endParaRPr>
          </a:p>
          <a:p>
            <a:pPr marL="744538" indent="-287338">
              <a:spcBef>
                <a:spcPts val="300"/>
              </a:spcBef>
              <a:spcAft>
                <a:spcPts val="300"/>
              </a:spcAft>
            </a:pPr>
            <a:r>
              <a:rPr lang="en-US" sz="1800" dirty="0" smtClean="0">
                <a:hlinkClick r:id="rId3"/>
              </a:rPr>
              <a:t>http</a:t>
            </a:r>
            <a:r>
              <a:rPr lang="en-US" sz="1800" dirty="0">
                <a:hlinkClick r:id="rId3"/>
              </a:rPr>
              <a:t>://</a:t>
            </a:r>
            <a:r>
              <a:rPr lang="en-US" sz="1800" dirty="0" smtClean="0">
                <a:hlinkClick r:id="rId3"/>
              </a:rPr>
              <a:t>www.cdc.gov/vaccines/adults/index.html</a:t>
            </a:r>
            <a:endParaRPr lang="en-US" sz="1800" dirty="0" smtClean="0"/>
          </a:p>
          <a:p>
            <a:pPr marL="744538" indent="-287338">
              <a:spcBef>
                <a:spcPts val="300"/>
              </a:spcBef>
              <a:spcAft>
                <a:spcPts val="300"/>
              </a:spcAft>
            </a:pPr>
            <a:r>
              <a:rPr lang="en-US" sz="1800" dirty="0" smtClean="0">
                <a:hlinkClick r:id="rId4"/>
              </a:rPr>
              <a:t>http</a:t>
            </a:r>
            <a:r>
              <a:rPr lang="en-US" sz="1800" dirty="0">
                <a:hlinkClick r:id="rId4"/>
              </a:rPr>
              <a:t>://</a:t>
            </a:r>
            <a:r>
              <a:rPr lang="en-US" sz="1800" dirty="0" smtClean="0">
                <a:hlinkClick r:id="rId4"/>
              </a:rPr>
              <a:t>www.cdc.gov/vaccines/adults/find-pay-vaccines.html#pay-vaccines</a:t>
            </a:r>
            <a:endParaRPr lang="en-US" sz="1800" dirty="0" smtClean="0"/>
          </a:p>
          <a:p>
            <a:pPr marL="744538" indent="-287338">
              <a:spcBef>
                <a:spcPts val="300"/>
              </a:spcBef>
              <a:spcAft>
                <a:spcPts val="300"/>
              </a:spcAft>
            </a:pPr>
            <a:r>
              <a:rPr lang="en-US" sz="1800" dirty="0">
                <a:hlinkClick r:id="rId5"/>
              </a:rPr>
              <a:t>http://www2a.cdc.gov/nip/adultimmsched</a:t>
            </a:r>
            <a:r>
              <a:rPr lang="en-US" sz="1800" dirty="0" smtClean="0">
                <a:hlinkClick r:id="rId5"/>
              </a:rPr>
              <a:t>/</a:t>
            </a:r>
            <a:endParaRPr lang="en-US" sz="1800" dirty="0" smtClean="0"/>
          </a:p>
          <a:p>
            <a:pPr marL="0" indent="0">
              <a:spcBef>
                <a:spcPts val="300"/>
              </a:spcBef>
              <a:spcAft>
                <a:spcPts val="300"/>
              </a:spcAft>
              <a:buNone/>
            </a:pPr>
            <a:r>
              <a:rPr lang="en-US" sz="1800" dirty="0" smtClean="0"/>
              <a:t>American College of Obstetricians &amp; Gynecologists (ACOG)</a:t>
            </a:r>
          </a:p>
          <a:p>
            <a:pPr marL="744538" indent="-287338">
              <a:spcBef>
                <a:spcPts val="300"/>
              </a:spcBef>
              <a:spcAft>
                <a:spcPts val="300"/>
              </a:spcAft>
            </a:pPr>
            <a:r>
              <a:rPr lang="en-US" sz="1800" dirty="0">
                <a:hlinkClick r:id="rId6"/>
              </a:rPr>
              <a:t>http://www.immunizationforwomen.org</a:t>
            </a:r>
            <a:r>
              <a:rPr lang="en-US" sz="1800" dirty="0" smtClean="0">
                <a:hlinkClick r:id="rId6"/>
              </a:rPr>
              <a:t>/</a:t>
            </a:r>
            <a:endParaRPr lang="en-US" sz="1800" dirty="0" smtClean="0"/>
          </a:p>
          <a:p>
            <a:pPr marL="0" indent="0">
              <a:spcBef>
                <a:spcPts val="300"/>
              </a:spcBef>
              <a:spcAft>
                <a:spcPts val="300"/>
              </a:spcAft>
              <a:buNone/>
            </a:pPr>
            <a:r>
              <a:rPr lang="en-US" sz="1800" dirty="0" smtClean="0"/>
              <a:t>Immunization Action Coalition (IAC)/Vaccine Information You Need</a:t>
            </a:r>
          </a:p>
          <a:p>
            <a:pPr marL="744538" indent="-287338">
              <a:spcBef>
                <a:spcPts val="300"/>
              </a:spcBef>
              <a:spcAft>
                <a:spcPts val="300"/>
              </a:spcAft>
            </a:pPr>
            <a:r>
              <a:rPr lang="en-US" sz="1800" dirty="0">
                <a:hlinkClick r:id="rId7"/>
              </a:rPr>
              <a:t>http://www.immunize.org</a:t>
            </a:r>
            <a:r>
              <a:rPr lang="en-US" sz="1800" dirty="0" smtClean="0">
                <a:hlinkClick r:id="rId7"/>
              </a:rPr>
              <a:t>/</a:t>
            </a:r>
            <a:endParaRPr lang="en-US" sz="1800" dirty="0" smtClean="0"/>
          </a:p>
          <a:p>
            <a:pPr marL="744538" indent="-287338">
              <a:spcBef>
                <a:spcPts val="300"/>
              </a:spcBef>
              <a:spcAft>
                <a:spcPts val="300"/>
              </a:spcAft>
            </a:pPr>
            <a:r>
              <a:rPr lang="en-US" sz="1800" u="sng" dirty="0">
                <a:hlinkClick r:id="rId8"/>
              </a:rPr>
              <a:t>www.vaccineinformation.org</a:t>
            </a:r>
            <a:r>
              <a:rPr lang="en-US" sz="1800" dirty="0"/>
              <a:t> </a:t>
            </a:r>
            <a:endParaRPr lang="en-US" sz="1800" dirty="0" smtClean="0"/>
          </a:p>
          <a:p>
            <a:pPr marL="0" indent="0">
              <a:spcBef>
                <a:spcPts val="300"/>
              </a:spcBef>
              <a:spcAft>
                <a:spcPts val="300"/>
              </a:spcAft>
              <a:buNone/>
            </a:pPr>
            <a:r>
              <a:rPr lang="en-US" sz="1800" dirty="0" smtClean="0"/>
              <a:t>National Foundation for Infectious Diseases (NFID)</a:t>
            </a:r>
            <a:endParaRPr lang="en-US" sz="1800" dirty="0"/>
          </a:p>
          <a:p>
            <a:pPr marL="744538" indent="-287338">
              <a:spcBef>
                <a:spcPts val="300"/>
              </a:spcBef>
              <a:spcAft>
                <a:spcPts val="300"/>
              </a:spcAft>
            </a:pPr>
            <a:r>
              <a:rPr lang="en-US" sz="1800" dirty="0">
                <a:hlinkClick r:id="rId9"/>
              </a:rPr>
              <a:t>http://www.adultvaccination.org</a:t>
            </a:r>
            <a:r>
              <a:rPr lang="en-US" sz="1800" dirty="0" smtClean="0">
                <a:hlinkClick r:id="rId9"/>
              </a:rPr>
              <a:t>/</a:t>
            </a:r>
            <a:endParaRPr lang="en-US" sz="1800" dirty="0" smtClean="0"/>
          </a:p>
          <a:p>
            <a:pPr marL="744538" indent="-287338">
              <a:spcBef>
                <a:spcPts val="300"/>
              </a:spcBef>
              <a:spcAft>
                <a:spcPts val="300"/>
              </a:spcAft>
            </a:pPr>
            <a:endParaRPr lang="en-US" sz="2000" dirty="0" smtClean="0"/>
          </a:p>
          <a:p>
            <a:pPr marL="744538" indent="-287338">
              <a:spcBef>
                <a:spcPts val="300"/>
              </a:spcBef>
              <a:spcAft>
                <a:spcPts val="300"/>
              </a:spcAft>
            </a:pPr>
            <a:endParaRPr lang="en-US" sz="2000" dirty="0" smtClean="0"/>
          </a:p>
          <a:p>
            <a:pPr marL="744538" indent="-287338">
              <a:spcBef>
                <a:spcPts val="300"/>
              </a:spcBef>
              <a:spcAft>
                <a:spcPts val="300"/>
              </a:spcAft>
            </a:pPr>
            <a:endParaRPr lang="en-US" sz="2000" dirty="0"/>
          </a:p>
          <a:p>
            <a:pPr marL="744538" indent="-287338">
              <a:spcBef>
                <a:spcPts val="300"/>
              </a:spcBef>
              <a:spcAft>
                <a:spcPts val="300"/>
              </a:spcAft>
            </a:pPr>
            <a:endParaRPr lang="en-US" sz="2000" dirty="0" smtClean="0"/>
          </a:p>
          <a:p>
            <a:pPr marL="744538" indent="-287338">
              <a:spcBef>
                <a:spcPts val="300"/>
              </a:spcBef>
              <a:spcAft>
                <a:spcPts val="300"/>
              </a:spcAft>
            </a:pPr>
            <a:endParaRPr lang="en-US" sz="2000" dirty="0" smtClean="0"/>
          </a:p>
          <a:p>
            <a:endParaRPr lang="en-US" sz="1600" dirty="0" smtClean="0"/>
          </a:p>
          <a:p>
            <a:pPr marL="0" indent="0">
              <a:buNone/>
            </a:pPr>
            <a:endParaRPr lang="en-US" sz="1600" dirty="0"/>
          </a:p>
        </p:txBody>
      </p:sp>
      <p:sp>
        <p:nvSpPr>
          <p:cNvPr id="4" name="Rectangle 3"/>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Getting More Information…</a:t>
            </a:r>
            <a:endParaRPr lang="en-US" b="1" dirty="0">
              <a:solidFill>
                <a:schemeClr val="bg1"/>
              </a:solidFill>
            </a:endParaRP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495800"/>
            <a:ext cx="22288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E6710-7AEF-4FCB-9544-AAA255511E9A}" type="slidenum">
              <a:rPr lang="en-US" smtClean="0">
                <a:solidFill>
                  <a:schemeClr val="bg1">
                    <a:lumMod val="50000"/>
                  </a:schemeClr>
                </a:solidFill>
              </a:rPr>
              <a:t>21</a:t>
            </a:fld>
            <a:endParaRPr lang="en-US" dirty="0">
              <a:solidFill>
                <a:schemeClr val="bg1">
                  <a:lumMod val="50000"/>
                </a:schemeClr>
              </a:solidFill>
            </a:endParaRPr>
          </a:p>
        </p:txBody>
      </p:sp>
    </p:spTree>
    <p:extLst>
      <p:ext uri="{BB962C8B-B14F-4D97-AF65-F5344CB8AC3E}">
        <p14:creationId xmlns:p14="http://schemas.microsoft.com/office/powerpoint/2010/main" val="41772111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sz="8900" b="1" dirty="0" smtClean="0"/>
              <a:t>Appendix</a:t>
            </a:r>
            <a:r>
              <a:rPr lang="en-US" b="1" dirty="0" smtClean="0"/>
              <a:t/>
            </a:r>
            <a:br>
              <a:rPr lang="en-US" b="1" dirty="0" smtClean="0"/>
            </a:br>
            <a:r>
              <a:rPr lang="en-US" b="1" dirty="0" smtClean="0"/>
              <a:t>Extra slides – may be useful for some audiences</a:t>
            </a:r>
            <a:endParaRPr lang="en-US" b="1" dirty="0"/>
          </a:p>
        </p:txBody>
      </p:sp>
      <p:sp>
        <p:nvSpPr>
          <p:cNvPr id="4" name="Rectangle 3"/>
          <p:cNvSpPr/>
          <p:nvPr/>
        </p:nvSpPr>
        <p:spPr>
          <a:xfrm>
            <a:off x="0" y="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CDAE4-1B1F-4B1D-AF80-C33826608A29}" type="slidenum">
              <a:rPr lang="en-US" smtClean="0">
                <a:solidFill>
                  <a:schemeClr val="bg1">
                    <a:lumMod val="50000"/>
                  </a:schemeClr>
                </a:solidFill>
              </a:rPr>
              <a:t>22</a:t>
            </a:fld>
            <a:endParaRPr lang="en-US" dirty="0">
              <a:solidFill>
                <a:schemeClr val="bg1">
                  <a:lumMod val="50000"/>
                </a:schemeClr>
              </a:solidFill>
            </a:endParaRPr>
          </a:p>
        </p:txBody>
      </p:sp>
    </p:spTree>
    <p:extLst>
      <p:ext uri="{BB962C8B-B14F-4D97-AF65-F5344CB8AC3E}">
        <p14:creationId xmlns:p14="http://schemas.microsoft.com/office/powerpoint/2010/main" val="42051868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0"/>
            <a:ext cx="8610600" cy="1754326"/>
          </a:xfrm>
          <a:prstGeom prst="rect">
            <a:avLst/>
          </a:prstGeom>
          <a:solidFill>
            <a:srgbClr val="002060"/>
          </a:solidFill>
        </p:spPr>
        <p:txBody>
          <a:bodyPr wrap="square" rtlCol="0">
            <a:spAutoFit/>
          </a:bodyPr>
          <a:lstStyle/>
          <a:p>
            <a:r>
              <a:rPr lang="en-US" sz="3600" dirty="0" smtClean="0">
                <a:solidFill>
                  <a:schemeClr val="bg1"/>
                </a:solidFill>
              </a:rPr>
              <a:t>PERSONAL STORIES OF VACCINE </a:t>
            </a:r>
            <a:r>
              <a:rPr lang="en-US" sz="3600" dirty="0">
                <a:solidFill>
                  <a:schemeClr val="bg1"/>
                </a:solidFill>
              </a:rPr>
              <a:t>P</a:t>
            </a:r>
            <a:r>
              <a:rPr lang="en-US" sz="3600" dirty="0" smtClean="0">
                <a:solidFill>
                  <a:schemeClr val="bg1"/>
                </a:solidFill>
              </a:rPr>
              <a:t>REVENTABLE DISEASES –</a:t>
            </a:r>
          </a:p>
          <a:p>
            <a:r>
              <a:rPr lang="en-US" sz="3600" dirty="0" smtClean="0">
                <a:solidFill>
                  <a:schemeClr val="bg1"/>
                </a:solidFill>
              </a:rPr>
              <a:t>DO YOU HAVE ONE?</a:t>
            </a:r>
            <a:endParaRPr lang="en-US" sz="3600" dirty="0">
              <a:solidFill>
                <a:schemeClr val="bg1"/>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82" t="11005" r="15377"/>
          <a:stretch/>
        </p:blipFill>
        <p:spPr bwMode="auto">
          <a:xfrm>
            <a:off x="1371599" y="3886200"/>
            <a:ext cx="1524001" cy="1295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Content Placeholder 4"/>
          <p:cNvPicPr>
            <a:picLocks noChangeAspect="1"/>
          </p:cNvPicPr>
          <p:nvPr/>
        </p:nvPicPr>
        <p:blipFill>
          <a:blip r:embed="rId4"/>
          <a:stretch>
            <a:fillRect/>
          </a:stretch>
        </p:blipFill>
        <p:spPr>
          <a:xfrm>
            <a:off x="3657600" y="3899764"/>
            <a:ext cx="1371600" cy="1281836"/>
          </a:xfrm>
          <a:prstGeom prst="rect">
            <a:avLst/>
          </a:prstGeom>
        </p:spPr>
        <p:style>
          <a:lnRef idx="3">
            <a:schemeClr val="lt1"/>
          </a:lnRef>
          <a:fillRef idx="1">
            <a:schemeClr val="dk1"/>
          </a:fillRef>
          <a:effectRef idx="1">
            <a:schemeClr val="dk1"/>
          </a:effectRef>
          <a:fontRef idx="minor">
            <a:schemeClr val="lt1"/>
          </a:fontRef>
        </p:style>
      </p:pic>
      <p:pic>
        <p:nvPicPr>
          <p:cNvPr id="9" name="Picture 2" descr="http://www.nfid.org/real-stories-real-people/Syscom.GM.Web.Content.axd?d=Pv88bEpNXCI1"/>
          <p:cNvPicPr>
            <a:picLocks noChangeAspect="1" noChangeArrowheads="1"/>
          </p:cNvPicPr>
          <p:nvPr/>
        </p:nvPicPr>
        <p:blipFill>
          <a:blip r:embed="rId5">
            <a:extLst>
              <a:ext uri="{BEBA8EAE-BF5A-486C-A8C5-ECC9F3942E4B}">
                <a14:imgProps xmlns:a14="http://schemas.microsoft.com/office/drawing/2010/main">
                  <a14:imgLayer r:embed="rId6">
                    <a14:imgEffect>
                      <a14:artisticMarke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15000" y="3924300"/>
            <a:ext cx="1371600" cy="1257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BB920F-F0A3-483B-AA0A-24FEE70DB022}" type="slidenum">
              <a:rPr lang="en-US" smtClean="0">
                <a:solidFill>
                  <a:schemeClr val="bg1">
                    <a:lumMod val="50000"/>
                  </a:schemeClr>
                </a:solidFill>
              </a:rPr>
              <a:t>23</a:t>
            </a:fld>
            <a:endParaRPr lang="en-US" dirty="0">
              <a:solidFill>
                <a:schemeClr val="bg1">
                  <a:lumMod val="50000"/>
                </a:schemeClr>
              </a:solidFill>
            </a:endParaRPr>
          </a:p>
        </p:txBody>
      </p:sp>
    </p:spTree>
    <p:extLst>
      <p:ext uri="{BB962C8B-B14F-4D97-AF65-F5344CB8AC3E}">
        <p14:creationId xmlns:p14="http://schemas.microsoft.com/office/powerpoint/2010/main" val="30392013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solidFill>
                  <a:schemeClr val="bg1"/>
                </a:solidFill>
              </a:rPr>
              <a:t>Meet Christian Olson: </a:t>
            </a:r>
            <a:br>
              <a:rPr lang="en-US" dirty="0" smtClean="0">
                <a:solidFill>
                  <a:schemeClr val="bg1"/>
                </a:solidFill>
              </a:rPr>
            </a:br>
            <a:r>
              <a:rPr lang="en-US" dirty="0" smtClean="0">
                <a:solidFill>
                  <a:schemeClr val="bg1"/>
                </a:solidFill>
              </a:rPr>
              <a:t>Instructional Designer &amp; Father of Four</a:t>
            </a:r>
            <a:endParaRPr lang="en-US" b="1" dirty="0">
              <a:solidFill>
                <a:schemeClr val="bg1"/>
              </a:solidFill>
            </a:endParaRPr>
          </a:p>
        </p:txBody>
      </p:sp>
      <p:sp>
        <p:nvSpPr>
          <p:cNvPr id="3" name="Content Placeholder 2"/>
          <p:cNvSpPr>
            <a:spLocks noGrp="1"/>
          </p:cNvSpPr>
          <p:nvPr>
            <p:ph idx="1"/>
          </p:nvPr>
        </p:nvSpPr>
        <p:spPr>
          <a:xfrm>
            <a:off x="209862" y="1524000"/>
            <a:ext cx="5428938" cy="4800600"/>
          </a:xfrm>
        </p:spPr>
        <p:txBody>
          <a:bodyPr>
            <a:normAutofit/>
          </a:bodyPr>
          <a:lstStyle/>
          <a:p>
            <a:pPr marL="0" indent="0" algn="ctr">
              <a:buNone/>
            </a:pPr>
            <a:r>
              <a:rPr lang="en-US" sz="2400" b="1" i="1" u="sng" dirty="0" smtClean="0"/>
              <a:t>“What the Pneumonia Vaccine Gave Me”</a:t>
            </a:r>
            <a:endParaRPr lang="en-US" sz="2400" i="1" dirty="0" smtClean="0"/>
          </a:p>
          <a:p>
            <a:r>
              <a:rPr lang="en-US" sz="2000" dirty="0" smtClean="0"/>
              <a:t>Feels “lucky to be alive” – was extremely vulnerable to pneumonia </a:t>
            </a:r>
          </a:p>
          <a:p>
            <a:pPr lvl="1"/>
            <a:r>
              <a:rPr lang="en-US" sz="1800" dirty="0" smtClean="0"/>
              <a:t>Suffered through pneumonia </a:t>
            </a:r>
            <a:r>
              <a:rPr lang="en-US" sz="1800" u="sng" dirty="0" smtClean="0"/>
              <a:t>multiple times </a:t>
            </a:r>
            <a:r>
              <a:rPr lang="en-US" sz="1800" dirty="0" smtClean="0"/>
              <a:t>as a child due to underdeveloped lungs resulting from premature birth</a:t>
            </a:r>
          </a:p>
          <a:p>
            <a:pPr lvl="1"/>
            <a:endParaRPr lang="en-US" sz="1000" dirty="0" smtClean="0"/>
          </a:p>
          <a:p>
            <a:r>
              <a:rPr lang="en-US" sz="2100" dirty="0"/>
              <a:t>Physician recommended pneumococcal vaccine to prevent the onset of </a:t>
            </a:r>
            <a:r>
              <a:rPr lang="en-US" sz="2100" dirty="0" smtClean="0"/>
              <a:t>pneumonia</a:t>
            </a:r>
          </a:p>
          <a:p>
            <a:endParaRPr lang="en-US" sz="1000" dirty="0"/>
          </a:p>
          <a:p>
            <a:r>
              <a:rPr lang="en-US" sz="2100" dirty="0"/>
              <a:t>Thanks to vaccination, only developed pneumonia 3-4 times instead of 30+ times over the last 15 years</a:t>
            </a:r>
          </a:p>
          <a:p>
            <a:endParaRPr lang="en-US" dirty="0" smtClean="0"/>
          </a:p>
          <a:p>
            <a:pPr lvl="1"/>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82" t="11005" r="15377"/>
          <a:stretch/>
        </p:blipFill>
        <p:spPr bwMode="auto">
          <a:xfrm>
            <a:off x="6324600" y="1600200"/>
            <a:ext cx="1981200" cy="1676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2133600" y="6050523"/>
            <a:ext cx="6172200" cy="461665"/>
          </a:xfrm>
          <a:prstGeom prst="rect">
            <a:avLst/>
          </a:prstGeom>
          <a:noFill/>
        </p:spPr>
        <p:txBody>
          <a:bodyPr wrap="square" rtlCol="0">
            <a:spAutoFit/>
          </a:bodyPr>
          <a:lstStyle/>
          <a:p>
            <a:r>
              <a:rPr lang="en-US" sz="1200" dirty="0"/>
              <a:t>For Christian’s full story, </a:t>
            </a:r>
            <a:r>
              <a:rPr lang="en-US" sz="1200" dirty="0" smtClean="0"/>
              <a:t>visit:                                                                         </a:t>
            </a:r>
            <a:r>
              <a:rPr lang="en-US" sz="1200" dirty="0" smtClean="0">
                <a:hlinkClick r:id="rId4"/>
              </a:rPr>
              <a:t>http</a:t>
            </a:r>
            <a:r>
              <a:rPr lang="en-US" sz="1200" dirty="0">
                <a:hlinkClick r:id="rId4"/>
              </a:rPr>
              <a:t>://www.voicesforvaccines.org/what-the-pneumonia-vaccine-gave-me</a:t>
            </a:r>
            <a:r>
              <a:rPr lang="en-US" sz="1200" dirty="0" smtClean="0">
                <a:hlinkClick r:id="rId4"/>
              </a:rPr>
              <a:t>/</a:t>
            </a:r>
            <a:r>
              <a:rPr lang="en-US" sz="1200" dirty="0" smtClean="0"/>
              <a:t> </a:t>
            </a:r>
            <a:endParaRPr lang="en-US" sz="1200" dirty="0"/>
          </a:p>
        </p:txBody>
      </p:sp>
      <p:sp>
        <p:nvSpPr>
          <p:cNvPr id="6" name="Rectangular Callout 5"/>
          <p:cNvSpPr/>
          <p:nvPr/>
        </p:nvSpPr>
        <p:spPr>
          <a:xfrm>
            <a:off x="5638800" y="3429000"/>
            <a:ext cx="3352800" cy="2362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“I’ve heard people say the pneumococcal vaccine is unnecessary, even wasteful. I can only shake my head. There’s nothing wasteful or unnecessary about giving a child—or anyone else—a chance to live a happy, healthy life.”</a:t>
            </a:r>
          </a:p>
        </p:txBody>
      </p:sp>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13B0B-D647-4D74-ADD1-B777B9215D0C}" type="slidenum">
              <a:rPr lang="en-US" smtClean="0">
                <a:solidFill>
                  <a:schemeClr val="bg1">
                    <a:lumMod val="50000"/>
                  </a:schemeClr>
                </a:solidFill>
              </a:rPr>
              <a:t>24</a:t>
            </a:fld>
            <a:endParaRPr lang="en-US" dirty="0">
              <a:solidFill>
                <a:schemeClr val="bg1">
                  <a:lumMod val="50000"/>
                </a:schemeClr>
              </a:solidFill>
            </a:endParaRPr>
          </a:p>
        </p:txBody>
      </p:sp>
    </p:spTree>
    <p:extLst>
      <p:ext uri="{BB962C8B-B14F-4D97-AF65-F5344CB8AC3E}">
        <p14:creationId xmlns:p14="http://schemas.microsoft.com/office/powerpoint/2010/main" val="2823770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dirty="0" smtClean="0">
                <a:solidFill>
                  <a:schemeClr val="bg1"/>
                </a:solidFill>
              </a:rPr>
              <a:t>Meet Linda</a:t>
            </a:r>
            <a:r>
              <a:rPr lang="en-US" dirty="0" smtClean="0"/>
              <a:t> </a:t>
            </a:r>
            <a:r>
              <a:rPr lang="en-US" dirty="0" err="1" smtClean="0">
                <a:solidFill>
                  <a:schemeClr val="bg1"/>
                </a:solidFill>
              </a:rPr>
              <a:t>Ohri</a:t>
            </a:r>
            <a:r>
              <a:rPr lang="en-US" dirty="0" smtClean="0">
                <a:solidFill>
                  <a:schemeClr val="bg1"/>
                </a:solidFill>
              </a:rPr>
              <a:t>:</a:t>
            </a:r>
            <a:br>
              <a:rPr lang="en-US" dirty="0" smtClean="0">
                <a:solidFill>
                  <a:schemeClr val="bg1"/>
                </a:solidFill>
              </a:rPr>
            </a:br>
            <a:r>
              <a:rPr lang="en-US" dirty="0" smtClean="0">
                <a:solidFill>
                  <a:schemeClr val="bg1"/>
                </a:solidFill>
              </a:rPr>
              <a:t>Associate Professor, Pharmacy</a:t>
            </a:r>
            <a:endParaRPr lang="en-US" dirty="0">
              <a:solidFill>
                <a:schemeClr val="bg1"/>
              </a:solidFill>
            </a:endParaRPr>
          </a:p>
        </p:txBody>
      </p:sp>
      <p:sp>
        <p:nvSpPr>
          <p:cNvPr id="7" name="TextBox 6"/>
          <p:cNvSpPr txBox="1"/>
          <p:nvPr/>
        </p:nvSpPr>
        <p:spPr>
          <a:xfrm>
            <a:off x="228600" y="1607650"/>
            <a:ext cx="5562600" cy="3200876"/>
          </a:xfrm>
          <a:prstGeom prst="rect">
            <a:avLst/>
          </a:prstGeom>
          <a:noFill/>
        </p:spPr>
        <p:txBody>
          <a:bodyPr wrap="square" rtlCol="0">
            <a:spAutoFit/>
          </a:bodyPr>
          <a:lstStyle/>
          <a:p>
            <a:pPr lvl="0"/>
            <a:r>
              <a:rPr lang="en-US" sz="2200" b="1" i="1" u="sng" dirty="0" smtClean="0">
                <a:solidFill>
                  <a:prstClr val="black"/>
                </a:solidFill>
              </a:rPr>
              <a:t>“Practicing What You Preach”</a:t>
            </a:r>
            <a:endParaRPr lang="en-US" sz="2200" b="1" i="1" u="sng" dirty="0">
              <a:solidFill>
                <a:prstClr val="black"/>
              </a:solidFill>
            </a:endParaRPr>
          </a:p>
          <a:p>
            <a:endParaRPr lang="en-US" dirty="0" smtClean="0"/>
          </a:p>
          <a:p>
            <a:pPr marL="285750" indent="-285750">
              <a:buFont typeface="Arial" pitchFamily="34" charset="0"/>
              <a:buChar char="•"/>
            </a:pPr>
            <a:r>
              <a:rPr lang="en-US" dirty="0" smtClean="0"/>
              <a:t>Linda has a close friend </a:t>
            </a:r>
            <a:r>
              <a:rPr lang="en-US" dirty="0"/>
              <a:t>who is 86 years </a:t>
            </a:r>
            <a:r>
              <a:rPr lang="en-US" dirty="0" smtClean="0"/>
              <a:t>young, and a </a:t>
            </a:r>
            <a:r>
              <a:rPr lang="en-US" dirty="0"/>
              <a:t>dynamic testament on how to grow older </a:t>
            </a:r>
            <a:r>
              <a:rPr lang="en-US" dirty="0" smtClean="0"/>
              <a:t>gracefully</a:t>
            </a:r>
          </a:p>
          <a:p>
            <a:r>
              <a:rPr lang="en-US" dirty="0" smtClean="0"/>
              <a:t> </a:t>
            </a:r>
          </a:p>
          <a:p>
            <a:pPr marL="285750" indent="-285750">
              <a:buFont typeface="Arial" pitchFamily="34" charset="0"/>
              <a:buChar char="•"/>
            </a:pPr>
            <a:r>
              <a:rPr lang="en-US" dirty="0" smtClean="0"/>
              <a:t>Unfortunately</a:t>
            </a:r>
            <a:r>
              <a:rPr lang="en-US" dirty="0"/>
              <a:t>, </a:t>
            </a:r>
            <a:r>
              <a:rPr lang="en-US" dirty="0" smtClean="0"/>
              <a:t>Linda discovered she wasn’t </a:t>
            </a:r>
            <a:r>
              <a:rPr lang="en-US" dirty="0"/>
              <a:t>practicing what </a:t>
            </a:r>
            <a:r>
              <a:rPr lang="en-US" dirty="0" smtClean="0"/>
              <a:t>she  </a:t>
            </a:r>
            <a:r>
              <a:rPr lang="en-US" dirty="0"/>
              <a:t>preached in </a:t>
            </a:r>
            <a:r>
              <a:rPr lang="en-US" dirty="0" smtClean="0"/>
              <a:t>her personal relationships </a:t>
            </a:r>
          </a:p>
          <a:p>
            <a:pPr marL="285750" indent="-285750">
              <a:buFont typeface="Arial" pitchFamily="34" charset="0"/>
              <a:buChar char="•"/>
            </a:pPr>
            <a:endParaRPr lang="en-US" dirty="0" smtClean="0"/>
          </a:p>
          <a:p>
            <a:pPr marL="285750" indent="-285750">
              <a:buFont typeface="Arial" pitchFamily="34" charset="0"/>
              <a:buChar char="•"/>
            </a:pPr>
            <a:r>
              <a:rPr lang="en-US" dirty="0" smtClean="0"/>
              <a:t>When Linda’s </a:t>
            </a:r>
            <a:r>
              <a:rPr lang="en-US" smtClean="0"/>
              <a:t>86-year friend </a:t>
            </a:r>
            <a:r>
              <a:rPr lang="en-US" dirty="0"/>
              <a:t>developed pneumococcal </a:t>
            </a:r>
            <a:r>
              <a:rPr lang="en-US" dirty="0" smtClean="0"/>
              <a:t>pneumonia, she realized she hadn’t asked her about getting immunized!</a:t>
            </a:r>
          </a:p>
        </p:txBody>
      </p:sp>
      <p:sp>
        <p:nvSpPr>
          <p:cNvPr id="8" name="TextBox 7"/>
          <p:cNvSpPr txBox="1"/>
          <p:nvPr/>
        </p:nvSpPr>
        <p:spPr>
          <a:xfrm>
            <a:off x="2590800" y="6204488"/>
            <a:ext cx="6096000" cy="923330"/>
          </a:xfrm>
          <a:prstGeom prst="rect">
            <a:avLst/>
          </a:prstGeom>
          <a:noFill/>
        </p:spPr>
        <p:txBody>
          <a:bodyPr wrap="square" rtlCol="0">
            <a:spAutoFit/>
          </a:bodyPr>
          <a:lstStyle/>
          <a:p>
            <a:r>
              <a:rPr lang="en-US" dirty="0"/>
              <a:t>See more at: http://www.nfid.org/real-stories-real-people/linda-pneumococcal.html#sthash.fqmJhIIQ.dpuf</a:t>
            </a:r>
          </a:p>
          <a:p>
            <a:endParaRPr lang="en-US" dirty="0"/>
          </a:p>
        </p:txBody>
      </p:sp>
      <p:sp>
        <p:nvSpPr>
          <p:cNvPr id="6" name="Flowchart: Document 5"/>
          <p:cNvSpPr/>
          <p:nvPr/>
        </p:nvSpPr>
        <p:spPr>
          <a:xfrm>
            <a:off x="6172200" y="2895599"/>
            <a:ext cx="2819400" cy="274392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i="1" dirty="0" smtClean="0">
                <a:solidFill>
                  <a:schemeClr val="bg1"/>
                </a:solidFill>
              </a:rPr>
              <a:t>“When </a:t>
            </a:r>
            <a:r>
              <a:rPr lang="en-US" sz="1600" b="1" i="1" dirty="0">
                <a:solidFill>
                  <a:schemeClr val="bg1"/>
                </a:solidFill>
              </a:rPr>
              <a:t>my friend developed pneumonia, I realized I had never talked to her about the benefits and safety of the pneumococcal polysaccharide vaccine (PPV23)! </a:t>
            </a:r>
            <a:r>
              <a:rPr lang="en-US" sz="1600" b="1" i="1" dirty="0" smtClean="0">
                <a:solidFill>
                  <a:schemeClr val="bg1"/>
                </a:solidFill>
              </a:rPr>
              <a:t>“</a:t>
            </a:r>
            <a:endParaRPr lang="en-US" sz="1600" b="1" i="1" dirty="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5571" y="1447800"/>
            <a:ext cx="1530229" cy="14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ECA61-621D-469E-829A-F6BB99BD37CD}" type="slidenum">
              <a:rPr lang="en-US" smtClean="0">
                <a:solidFill>
                  <a:schemeClr val="bg1">
                    <a:lumMod val="50000"/>
                  </a:schemeClr>
                </a:solidFill>
              </a:rPr>
              <a:t>25</a:t>
            </a:fld>
            <a:endParaRPr lang="en-US" dirty="0">
              <a:solidFill>
                <a:schemeClr val="bg1">
                  <a:lumMod val="50000"/>
                </a:schemeClr>
              </a:solidFill>
            </a:endParaRPr>
          </a:p>
        </p:txBody>
      </p:sp>
    </p:spTree>
    <p:extLst>
      <p:ext uri="{BB962C8B-B14F-4D97-AF65-F5344CB8AC3E}">
        <p14:creationId xmlns:p14="http://schemas.microsoft.com/office/powerpoint/2010/main" val="3557325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a:solidFill>
                  <a:schemeClr val="bg1"/>
                </a:solidFill>
              </a:rPr>
              <a:t>Meet Joan:</a:t>
            </a:r>
            <a:br>
              <a:rPr lang="en-US" dirty="0">
                <a:solidFill>
                  <a:schemeClr val="bg1"/>
                </a:solidFill>
              </a:rPr>
            </a:br>
            <a:r>
              <a:rPr lang="en-US" dirty="0">
                <a:solidFill>
                  <a:schemeClr val="bg1"/>
                </a:solidFill>
              </a:rPr>
              <a:t>Special Education Teacher</a:t>
            </a:r>
            <a:endParaRPr lang="en-US" b="1" dirty="0">
              <a:solidFill>
                <a:schemeClr val="bg1"/>
              </a:solidFill>
            </a:endParaRPr>
          </a:p>
        </p:txBody>
      </p:sp>
      <p:sp>
        <p:nvSpPr>
          <p:cNvPr id="3" name="Content Placeholder 2"/>
          <p:cNvSpPr>
            <a:spLocks noGrp="1"/>
          </p:cNvSpPr>
          <p:nvPr>
            <p:ph idx="1"/>
          </p:nvPr>
        </p:nvSpPr>
        <p:spPr>
          <a:xfrm>
            <a:off x="209862" y="1524000"/>
            <a:ext cx="5428938" cy="4800600"/>
          </a:xfrm>
        </p:spPr>
        <p:txBody>
          <a:bodyPr>
            <a:normAutofit lnSpcReduction="10000"/>
          </a:bodyPr>
          <a:lstStyle/>
          <a:p>
            <a:pPr marL="0" lvl="0" indent="0" algn="ctr">
              <a:buNone/>
            </a:pPr>
            <a:r>
              <a:rPr lang="en-US" sz="2600" b="1" i="1" u="sng" dirty="0">
                <a:solidFill>
                  <a:prstClr val="black"/>
                </a:solidFill>
              </a:rPr>
              <a:t>“The Pain of Shingles</a:t>
            </a:r>
            <a:r>
              <a:rPr lang="en-US" sz="2600" b="1" i="1" u="sng" dirty="0" smtClean="0">
                <a:solidFill>
                  <a:prstClr val="black"/>
                </a:solidFill>
              </a:rPr>
              <a:t>”</a:t>
            </a:r>
          </a:p>
          <a:p>
            <a:pPr marL="0" lvl="0" indent="0" algn="ctr">
              <a:buNone/>
            </a:pPr>
            <a:endParaRPr lang="en-US" sz="1000" dirty="0">
              <a:solidFill>
                <a:prstClr val="black"/>
              </a:solidFill>
            </a:endParaRPr>
          </a:p>
          <a:p>
            <a:pPr lvl="0"/>
            <a:r>
              <a:rPr lang="en-US" sz="2200" dirty="0" smtClean="0">
                <a:solidFill>
                  <a:prstClr val="black"/>
                </a:solidFill>
              </a:rPr>
              <a:t>Joan developed severe pain in her back and the doctors could not initially figure out what was wrong then the rash started several days later.</a:t>
            </a:r>
          </a:p>
          <a:p>
            <a:pPr lvl="0"/>
            <a:r>
              <a:rPr lang="en-US" sz="2200" dirty="0" smtClean="0">
                <a:solidFill>
                  <a:prstClr val="black"/>
                </a:solidFill>
              </a:rPr>
              <a:t>She had contracted shingles, but not the traditional rash that is common to many at disease onset.</a:t>
            </a:r>
          </a:p>
          <a:p>
            <a:pPr lvl="1"/>
            <a:r>
              <a:rPr lang="en-US" sz="1900" dirty="0" smtClean="0">
                <a:solidFill>
                  <a:prstClr val="black"/>
                </a:solidFill>
              </a:rPr>
              <a:t>In </a:t>
            </a:r>
            <a:r>
              <a:rPr lang="en-US" sz="1900" dirty="0">
                <a:solidFill>
                  <a:prstClr val="black"/>
                </a:solidFill>
              </a:rPr>
              <a:t>some cases, rash happens after the pain </a:t>
            </a:r>
            <a:endParaRPr lang="en-US" sz="1900" dirty="0" smtClean="0">
              <a:solidFill>
                <a:prstClr val="black"/>
              </a:solidFill>
            </a:endParaRPr>
          </a:p>
          <a:p>
            <a:pPr lvl="0"/>
            <a:r>
              <a:rPr lang="en-US" sz="2200" dirty="0" smtClean="0">
                <a:solidFill>
                  <a:prstClr val="black"/>
                </a:solidFill>
              </a:rPr>
              <a:t>The pain was so severe it kept her awake at night. Joan says that she would </a:t>
            </a:r>
            <a:r>
              <a:rPr lang="en-US" sz="2200" dirty="0">
                <a:solidFill>
                  <a:prstClr val="black"/>
                </a:solidFill>
              </a:rPr>
              <a:t>have sought vaccination if she had known it was </a:t>
            </a:r>
            <a:r>
              <a:rPr lang="en-US" sz="2200" dirty="0" smtClean="0">
                <a:solidFill>
                  <a:prstClr val="black"/>
                </a:solidFill>
              </a:rPr>
              <a:t>recommended.</a:t>
            </a:r>
            <a:endParaRPr lang="en-US" sz="2200" dirty="0">
              <a:solidFill>
                <a:prstClr val="black"/>
              </a:solidFill>
            </a:endParaRPr>
          </a:p>
          <a:p>
            <a:endParaRPr lang="en-US" dirty="0" smtClean="0"/>
          </a:p>
          <a:p>
            <a:pPr lvl="1"/>
            <a:endParaRPr lang="en-US" sz="2400" dirty="0"/>
          </a:p>
        </p:txBody>
      </p:sp>
      <p:sp>
        <p:nvSpPr>
          <p:cNvPr id="7" name="TextBox 6"/>
          <p:cNvSpPr txBox="1"/>
          <p:nvPr/>
        </p:nvSpPr>
        <p:spPr>
          <a:xfrm>
            <a:off x="2133600" y="6050523"/>
            <a:ext cx="6172200" cy="461665"/>
          </a:xfrm>
          <a:prstGeom prst="rect">
            <a:avLst/>
          </a:prstGeom>
          <a:noFill/>
        </p:spPr>
        <p:txBody>
          <a:bodyPr wrap="square" rtlCol="0">
            <a:spAutoFit/>
          </a:bodyPr>
          <a:lstStyle/>
          <a:p>
            <a:r>
              <a:rPr lang="en-US" sz="1200" dirty="0">
                <a:solidFill>
                  <a:prstClr val="black"/>
                </a:solidFill>
              </a:rPr>
              <a:t>For </a:t>
            </a:r>
            <a:r>
              <a:rPr lang="en-US" sz="1200" dirty="0" smtClean="0">
                <a:solidFill>
                  <a:prstClr val="black"/>
                </a:solidFill>
              </a:rPr>
              <a:t>Joan’s full </a:t>
            </a:r>
            <a:r>
              <a:rPr lang="en-US" sz="1200" dirty="0">
                <a:solidFill>
                  <a:prstClr val="black"/>
                </a:solidFill>
              </a:rPr>
              <a:t>story, </a:t>
            </a:r>
            <a:r>
              <a:rPr lang="en-US" sz="1200" dirty="0" smtClean="0">
                <a:solidFill>
                  <a:prstClr val="black"/>
                </a:solidFill>
              </a:rPr>
              <a:t>visit:</a:t>
            </a:r>
          </a:p>
          <a:p>
            <a:r>
              <a:rPr lang="en-US" sz="1200" dirty="0">
                <a:solidFill>
                  <a:prstClr val="black"/>
                </a:solidFill>
                <a:hlinkClick r:id="rId3"/>
              </a:rPr>
              <a:t>http://</a:t>
            </a:r>
            <a:r>
              <a:rPr lang="en-US" sz="1200" dirty="0" smtClean="0">
                <a:solidFill>
                  <a:prstClr val="black"/>
                </a:solidFill>
                <a:hlinkClick r:id="rId3"/>
              </a:rPr>
              <a:t>www.nfid.org/real-stories-real-people/joan-shingles.html</a:t>
            </a:r>
            <a:r>
              <a:rPr lang="en-US" sz="1200" dirty="0" smtClean="0">
                <a:solidFill>
                  <a:prstClr val="black"/>
                </a:solidFill>
              </a:rPr>
              <a:t> </a:t>
            </a:r>
            <a:endParaRPr lang="en-US" sz="1200" dirty="0">
              <a:solidFill>
                <a:prstClr val="black"/>
              </a:solidFill>
            </a:endParaRPr>
          </a:p>
        </p:txBody>
      </p:sp>
      <p:pic>
        <p:nvPicPr>
          <p:cNvPr id="2050" name="Picture 2" descr="http://www.nfid.org/real-stories-real-people/Syscom.GM.Web.Content.axd?d=Pv88bEpNXCI1"/>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77000" y="1676400"/>
            <a:ext cx="137160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6" name="Rounded Rectangular Callout 5"/>
          <p:cNvSpPr/>
          <p:nvPr/>
        </p:nvSpPr>
        <p:spPr>
          <a:xfrm>
            <a:off x="5791201" y="3276600"/>
            <a:ext cx="2971800" cy="2590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“If I had known that a vaccine is recommended for everyone my age, I would have gotten it. Believe me, if you could understand the pain of shingles, you’d get the vaccine, too.”</a:t>
            </a:r>
          </a:p>
        </p:txBody>
      </p:sp>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399ED1-2BA1-4DDC-AAF6-DA2353364771}" type="slidenum">
              <a:rPr lang="en-US" smtClean="0">
                <a:solidFill>
                  <a:schemeClr val="bg1">
                    <a:lumMod val="50000"/>
                  </a:schemeClr>
                </a:solidFill>
              </a:rPr>
              <a:t>26</a:t>
            </a:fld>
            <a:endParaRPr lang="en-US" dirty="0">
              <a:solidFill>
                <a:schemeClr val="bg1">
                  <a:lumMod val="50000"/>
                </a:schemeClr>
              </a:solidFill>
            </a:endParaRPr>
          </a:p>
        </p:txBody>
      </p:sp>
    </p:spTree>
    <p:extLst>
      <p:ext uri="{BB962C8B-B14F-4D97-AF65-F5344CB8AC3E}">
        <p14:creationId xmlns:p14="http://schemas.microsoft.com/office/powerpoint/2010/main" val="13572221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solidFill>
                  <a:schemeClr val="bg1"/>
                </a:solidFill>
              </a:rPr>
              <a:t>Jacob Ryan Schmidt: </a:t>
            </a:r>
            <a:br>
              <a:rPr lang="en-US" dirty="0" smtClean="0">
                <a:solidFill>
                  <a:schemeClr val="bg1"/>
                </a:solidFill>
              </a:rPr>
            </a:br>
            <a:r>
              <a:rPr lang="en-US" dirty="0" smtClean="0">
                <a:solidFill>
                  <a:schemeClr val="bg1"/>
                </a:solidFill>
              </a:rPr>
              <a:t>A competitive martial arts expert</a:t>
            </a:r>
            <a:endParaRPr lang="en-US" b="1" dirty="0">
              <a:solidFill>
                <a:schemeClr val="bg1"/>
              </a:solidFill>
            </a:endParaRPr>
          </a:p>
        </p:txBody>
      </p:sp>
      <p:sp>
        <p:nvSpPr>
          <p:cNvPr id="3" name="Content Placeholder 2"/>
          <p:cNvSpPr>
            <a:spLocks noGrp="1"/>
          </p:cNvSpPr>
          <p:nvPr>
            <p:ph idx="1"/>
          </p:nvPr>
        </p:nvSpPr>
        <p:spPr>
          <a:xfrm>
            <a:off x="209862" y="1524000"/>
            <a:ext cx="5428938" cy="4800600"/>
          </a:xfrm>
        </p:spPr>
        <p:txBody>
          <a:bodyPr>
            <a:normAutofit/>
          </a:bodyPr>
          <a:lstStyle/>
          <a:p>
            <a:pPr marL="0" lvl="0" indent="0" algn="ctr">
              <a:buNone/>
            </a:pPr>
            <a:r>
              <a:rPr lang="en-US" sz="2200" b="1" i="1" u="sng" dirty="0" smtClean="0">
                <a:solidFill>
                  <a:prstClr val="black"/>
                </a:solidFill>
              </a:rPr>
              <a:t>“A Son’s Life Cut Short by Influenza”</a:t>
            </a:r>
            <a:endParaRPr lang="en-US" sz="2200" i="1" dirty="0">
              <a:solidFill>
                <a:prstClr val="black"/>
              </a:solidFill>
            </a:endParaRPr>
          </a:p>
          <a:p>
            <a:r>
              <a:rPr lang="en-US" sz="2400" dirty="0" smtClean="0"/>
              <a:t>Jacob was strong as a bull and enjoying life.</a:t>
            </a:r>
          </a:p>
          <a:p>
            <a:r>
              <a:rPr lang="en-US" sz="2400" dirty="0" smtClean="0"/>
              <a:t>In 2010, at the age of 27, he succumbed to complications from H1N1 influenza.</a:t>
            </a:r>
          </a:p>
          <a:p>
            <a:r>
              <a:rPr lang="en-US" sz="2400" dirty="0"/>
              <a:t>His lungs collapsed; he developed an infection. His organs were shutting down. After about five weeks of influenza ravaging his body, Jacob died</a:t>
            </a:r>
            <a:r>
              <a:rPr lang="en-US" sz="2400" dirty="0" smtClean="0"/>
              <a:t>.</a:t>
            </a:r>
            <a:endParaRPr lang="en-US" sz="2400" dirty="0"/>
          </a:p>
        </p:txBody>
      </p:sp>
      <p:sp>
        <p:nvSpPr>
          <p:cNvPr id="7" name="TextBox 6"/>
          <p:cNvSpPr txBox="1"/>
          <p:nvPr/>
        </p:nvSpPr>
        <p:spPr>
          <a:xfrm>
            <a:off x="2133600" y="6050523"/>
            <a:ext cx="6172200" cy="498598"/>
          </a:xfrm>
          <a:prstGeom prst="rect">
            <a:avLst/>
          </a:prstGeom>
          <a:noFill/>
        </p:spPr>
        <p:txBody>
          <a:bodyPr wrap="square" rtlCol="0">
            <a:spAutoFit/>
          </a:bodyPr>
          <a:lstStyle/>
          <a:p>
            <a:pPr lvl="0">
              <a:spcBef>
                <a:spcPct val="20000"/>
              </a:spcBef>
            </a:pPr>
            <a:r>
              <a:rPr lang="en-US" sz="1200" dirty="0">
                <a:solidFill>
                  <a:prstClr val="black"/>
                </a:solidFill>
              </a:rPr>
              <a:t>For </a:t>
            </a:r>
            <a:r>
              <a:rPr lang="en-US" sz="1200" dirty="0" smtClean="0">
                <a:solidFill>
                  <a:prstClr val="black"/>
                </a:solidFill>
              </a:rPr>
              <a:t>Jacob’s full </a:t>
            </a:r>
            <a:r>
              <a:rPr lang="en-US" sz="1200" dirty="0">
                <a:solidFill>
                  <a:prstClr val="black"/>
                </a:solidFill>
              </a:rPr>
              <a:t>story, </a:t>
            </a:r>
            <a:r>
              <a:rPr lang="en-US" sz="1200" dirty="0" smtClean="0">
                <a:solidFill>
                  <a:prstClr val="black"/>
                </a:solidFill>
              </a:rPr>
              <a:t>visit:</a:t>
            </a:r>
          </a:p>
          <a:p>
            <a:pPr>
              <a:spcBef>
                <a:spcPct val="20000"/>
              </a:spcBef>
            </a:pPr>
            <a:r>
              <a:rPr lang="en-US" sz="1200" dirty="0"/>
              <a:t>http://</a:t>
            </a:r>
            <a:r>
              <a:rPr lang="en-US" sz="1200" dirty="0" smtClean="0"/>
              <a:t>www.nfid.org/real-stories-real-people/jacob-influenza.html#sthash.qbrBJ6AE.dpuf</a:t>
            </a:r>
            <a:endParaRPr lang="en-US" sz="1200" dirty="0"/>
          </a:p>
        </p:txBody>
      </p:sp>
      <p:sp>
        <p:nvSpPr>
          <p:cNvPr id="11" name="Flowchart: Document 10"/>
          <p:cNvSpPr/>
          <p:nvPr/>
        </p:nvSpPr>
        <p:spPr>
          <a:xfrm>
            <a:off x="6096000" y="3861392"/>
            <a:ext cx="2667000" cy="213359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“Jacob </a:t>
            </a:r>
            <a:r>
              <a:rPr lang="en-US" dirty="0"/>
              <a:t>was not someone you’d expect to fall ill to influenza. He was healthy and athletic, and built like a freight train</a:t>
            </a:r>
            <a:r>
              <a:rPr lang="en-US" dirty="0" smtClean="0"/>
              <a:t>.”</a:t>
            </a:r>
            <a:endParaRPr lang="en-US" b="1" i="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05000"/>
            <a:ext cx="1371600" cy="1311965"/>
          </a:xfrm>
          <a:prstGeom prst="rect">
            <a:avLst/>
          </a:prstGeom>
          <a:ln w="228600" cap="sq" cmpd="thickThin">
            <a:solidFill>
              <a:srgbClr val="000000"/>
            </a:solidFill>
            <a:prstDash val="solid"/>
            <a:miter lim="800000"/>
          </a:ln>
          <a:effectLst>
            <a:innerShdw blurRad="76200">
              <a:srgbClr val="000000"/>
            </a:innerShdw>
          </a:effectLst>
        </p:spPr>
      </p:pic>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4E24C-409C-4163-A72C-F38E0F957914}" type="slidenum">
              <a:rPr lang="en-US" smtClean="0">
                <a:solidFill>
                  <a:schemeClr val="bg1">
                    <a:lumMod val="50000"/>
                  </a:schemeClr>
                </a:solidFill>
              </a:rPr>
              <a:t>27</a:t>
            </a:fld>
            <a:endParaRPr lang="en-US" dirty="0">
              <a:solidFill>
                <a:schemeClr val="bg1">
                  <a:lumMod val="50000"/>
                </a:schemeClr>
              </a:solidFill>
            </a:endParaRPr>
          </a:p>
        </p:txBody>
      </p:sp>
    </p:spTree>
    <p:extLst>
      <p:ext uri="{BB962C8B-B14F-4D97-AF65-F5344CB8AC3E}">
        <p14:creationId xmlns:p14="http://schemas.microsoft.com/office/powerpoint/2010/main" val="2068412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solidFill>
                  <a:schemeClr val="bg1"/>
                </a:solidFill>
              </a:rPr>
              <a:t>Meet Dr. William Cochran: </a:t>
            </a:r>
            <a:br>
              <a:rPr lang="en-US" dirty="0" smtClean="0">
                <a:solidFill>
                  <a:schemeClr val="bg1"/>
                </a:solidFill>
              </a:rPr>
            </a:br>
            <a:r>
              <a:rPr lang="en-US" dirty="0" smtClean="0">
                <a:solidFill>
                  <a:schemeClr val="bg1"/>
                </a:solidFill>
              </a:rPr>
              <a:t>A Pediatric Gastroenterologist</a:t>
            </a:r>
            <a:endParaRPr lang="en-US" b="1" dirty="0">
              <a:solidFill>
                <a:schemeClr val="bg1"/>
              </a:solidFill>
            </a:endParaRPr>
          </a:p>
        </p:txBody>
      </p:sp>
      <p:sp>
        <p:nvSpPr>
          <p:cNvPr id="3" name="Content Placeholder 2"/>
          <p:cNvSpPr>
            <a:spLocks noGrp="1"/>
          </p:cNvSpPr>
          <p:nvPr>
            <p:ph idx="1"/>
          </p:nvPr>
        </p:nvSpPr>
        <p:spPr>
          <a:xfrm>
            <a:off x="209862" y="1524000"/>
            <a:ext cx="5428938" cy="4800600"/>
          </a:xfrm>
        </p:spPr>
        <p:txBody>
          <a:bodyPr>
            <a:normAutofit/>
          </a:bodyPr>
          <a:lstStyle/>
          <a:p>
            <a:pPr marL="0" lvl="0" indent="0" algn="ctr">
              <a:buNone/>
            </a:pPr>
            <a:r>
              <a:rPr lang="en-US" sz="2200" b="1" i="1" u="sng" dirty="0" smtClean="0">
                <a:solidFill>
                  <a:prstClr val="black"/>
                </a:solidFill>
              </a:rPr>
              <a:t>“A Doctor’s Personal Experience with Whooping Cough”</a:t>
            </a:r>
            <a:endParaRPr lang="en-US" sz="2200" i="1" dirty="0">
              <a:solidFill>
                <a:prstClr val="black"/>
              </a:solidFill>
            </a:endParaRPr>
          </a:p>
          <a:p>
            <a:r>
              <a:rPr lang="en-US" sz="2400" dirty="0" smtClean="0"/>
              <a:t>Dr. Cochrane came down with a severe cough where he could not catch his breath and would even pass out.</a:t>
            </a:r>
          </a:p>
          <a:p>
            <a:r>
              <a:rPr lang="en-US" sz="2400" dirty="0" smtClean="0"/>
              <a:t>He coughed so long and hard that he cracked several ribs.</a:t>
            </a:r>
          </a:p>
          <a:p>
            <a:r>
              <a:rPr lang="en-US" sz="2400" dirty="0" smtClean="0"/>
              <a:t>He learned that he had pertussis or “whooping cough”</a:t>
            </a:r>
          </a:p>
          <a:p>
            <a:r>
              <a:rPr lang="en-US" sz="2400" dirty="0" smtClean="0"/>
              <a:t>It took him three months to recover.</a:t>
            </a:r>
          </a:p>
          <a:p>
            <a:endParaRPr lang="en-US" sz="2400" dirty="0" smtClean="0"/>
          </a:p>
          <a:p>
            <a:endParaRPr lang="en-US" sz="2400" dirty="0"/>
          </a:p>
        </p:txBody>
      </p:sp>
      <p:sp>
        <p:nvSpPr>
          <p:cNvPr id="7" name="TextBox 6"/>
          <p:cNvSpPr txBox="1"/>
          <p:nvPr/>
        </p:nvSpPr>
        <p:spPr>
          <a:xfrm>
            <a:off x="2133600" y="6050523"/>
            <a:ext cx="6172200" cy="498598"/>
          </a:xfrm>
          <a:prstGeom prst="rect">
            <a:avLst/>
          </a:prstGeom>
          <a:noFill/>
        </p:spPr>
        <p:txBody>
          <a:bodyPr wrap="square" rtlCol="0">
            <a:spAutoFit/>
          </a:bodyPr>
          <a:lstStyle/>
          <a:p>
            <a:pPr lvl="0">
              <a:spcBef>
                <a:spcPct val="20000"/>
              </a:spcBef>
            </a:pPr>
            <a:r>
              <a:rPr lang="en-US" sz="1200" dirty="0">
                <a:solidFill>
                  <a:prstClr val="black"/>
                </a:solidFill>
              </a:rPr>
              <a:t>For </a:t>
            </a:r>
            <a:r>
              <a:rPr lang="en-US" sz="1200" dirty="0" smtClean="0">
                <a:solidFill>
                  <a:prstClr val="black"/>
                </a:solidFill>
              </a:rPr>
              <a:t>Dr. Cochrane’s full </a:t>
            </a:r>
            <a:r>
              <a:rPr lang="en-US" sz="1200" dirty="0">
                <a:solidFill>
                  <a:prstClr val="black"/>
                </a:solidFill>
              </a:rPr>
              <a:t>story, </a:t>
            </a:r>
            <a:r>
              <a:rPr lang="en-US" sz="1200" dirty="0" smtClean="0">
                <a:solidFill>
                  <a:prstClr val="black"/>
                </a:solidFill>
              </a:rPr>
              <a:t>visit:</a:t>
            </a:r>
          </a:p>
          <a:p>
            <a:pPr>
              <a:spcBef>
                <a:spcPct val="20000"/>
              </a:spcBef>
            </a:pPr>
            <a:r>
              <a:rPr lang="en-US" sz="1200" dirty="0"/>
              <a:t>http://www.nfid.org/real-stories-real-people/cochran-pertussis.html</a:t>
            </a:r>
          </a:p>
        </p:txBody>
      </p:sp>
      <p:sp>
        <p:nvSpPr>
          <p:cNvPr id="11" name="Flowchart: Document 10"/>
          <p:cNvSpPr/>
          <p:nvPr/>
        </p:nvSpPr>
        <p:spPr>
          <a:xfrm>
            <a:off x="6096000" y="3266565"/>
            <a:ext cx="2667000" cy="303325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“Anyone </a:t>
            </a:r>
            <a:r>
              <a:rPr lang="en-US" dirty="0"/>
              <a:t>– doctor, parent, grandparent, caregiver, who comes into contact with infants should be sure they are up to date on their </a:t>
            </a:r>
            <a:r>
              <a:rPr lang="en-US" dirty="0" smtClean="0"/>
              <a:t>immunizations </a:t>
            </a:r>
            <a:r>
              <a:rPr lang="en-US" dirty="0"/>
              <a:t>to spare those too young to be protected through </a:t>
            </a:r>
            <a:r>
              <a:rPr lang="en-US" dirty="0" smtClean="0"/>
              <a:t>vaccination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828800"/>
            <a:ext cx="1219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0BA75-BA51-4FA7-98FF-E00C118EF05B}" type="slidenum">
              <a:rPr lang="en-US" smtClean="0">
                <a:solidFill>
                  <a:schemeClr val="bg1">
                    <a:lumMod val="50000"/>
                  </a:schemeClr>
                </a:solidFill>
              </a:rPr>
              <a:t>28</a:t>
            </a:fld>
            <a:endParaRPr lang="en-US" dirty="0">
              <a:solidFill>
                <a:schemeClr val="bg1">
                  <a:lumMod val="50000"/>
                </a:schemeClr>
              </a:solidFill>
            </a:endParaRPr>
          </a:p>
        </p:txBody>
      </p:sp>
    </p:spTree>
    <p:extLst>
      <p:ext uri="{BB962C8B-B14F-4D97-AF65-F5344CB8AC3E}">
        <p14:creationId xmlns:p14="http://schemas.microsoft.com/office/powerpoint/2010/main" val="15129557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399"/>
            <a:ext cx="8229600" cy="4663631"/>
          </a:xfrm>
        </p:spPr>
        <p:txBody>
          <a:bodyPr>
            <a:normAutofit/>
          </a:bodyPr>
          <a:lstStyle/>
          <a:p>
            <a:pPr lvl="7"/>
            <a:endParaRPr lang="en-US" dirty="0" smtClean="0"/>
          </a:p>
          <a:p>
            <a:pPr lvl="7"/>
            <a:endParaRPr lang="en-US" dirty="0"/>
          </a:p>
          <a:p>
            <a:pPr lvl="7"/>
            <a:r>
              <a:rPr lang="en-US" sz="2400" b="1" dirty="0" smtClean="0"/>
              <a:t>ACTRESS ANGELINA JOLIE -CHICKENPOX</a:t>
            </a:r>
          </a:p>
          <a:p>
            <a:pPr lvl="7"/>
            <a:endParaRPr lang="en-US" sz="2400" b="1" dirty="0"/>
          </a:p>
          <a:p>
            <a:pPr lvl="7"/>
            <a:r>
              <a:rPr lang="en-US" sz="2400" b="1" dirty="0" smtClean="0"/>
              <a:t>NATIONAL HOCKEY LEAGUE -MUMPS</a:t>
            </a:r>
            <a:endParaRPr lang="en-US" sz="2400" b="1" dirty="0"/>
          </a:p>
          <a:p>
            <a:pPr marL="0" indent="0">
              <a:buNone/>
            </a:pPr>
            <a:endParaRPr lang="en-US" sz="2400" b="1" dirty="0"/>
          </a:p>
          <a:p>
            <a:pPr lvl="7"/>
            <a:r>
              <a:rPr lang="en-US" sz="2400" b="1" dirty="0" smtClean="0"/>
              <a:t>DISNEYLAND- MEASLES</a:t>
            </a:r>
            <a:endParaRPr lang="en-US" sz="2400" b="1" dirty="0"/>
          </a:p>
        </p:txBody>
      </p:sp>
      <p:sp>
        <p:nvSpPr>
          <p:cNvPr id="8" name="TextBox 7"/>
          <p:cNvSpPr txBox="1"/>
          <p:nvPr/>
        </p:nvSpPr>
        <p:spPr>
          <a:xfrm>
            <a:off x="685800" y="228600"/>
            <a:ext cx="7315200" cy="1200329"/>
          </a:xfrm>
          <a:prstGeom prst="rect">
            <a:avLst/>
          </a:prstGeom>
          <a:solidFill>
            <a:srgbClr val="002060"/>
          </a:solidFill>
        </p:spPr>
        <p:txBody>
          <a:bodyPr wrap="square" rtlCol="0">
            <a:spAutoFit/>
          </a:bodyPr>
          <a:lstStyle/>
          <a:p>
            <a:r>
              <a:rPr lang="en-US" sz="2400" dirty="0" smtClean="0">
                <a:solidFill>
                  <a:schemeClr val="bg1"/>
                </a:solidFill>
              </a:rPr>
              <a:t>Vaccine Preventable Diseases In The News: A Reminder That Diseases Can Strike If We Don’t Vaccinate</a:t>
            </a:r>
          </a:p>
          <a:p>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800100" y="1704003"/>
            <a:ext cx="2118394" cy="1191597"/>
          </a:xfrm>
          <a:prstGeom prst="rect">
            <a:avLst/>
          </a:prstGeom>
        </p:spPr>
      </p:pic>
      <p:pic>
        <p:nvPicPr>
          <p:cNvPr id="5" name="Picture 4"/>
          <p:cNvPicPr>
            <a:picLocks noChangeAspect="1"/>
          </p:cNvPicPr>
          <p:nvPr/>
        </p:nvPicPr>
        <p:blipFill>
          <a:blip r:embed="rId4"/>
          <a:stretch>
            <a:fillRect/>
          </a:stretch>
        </p:blipFill>
        <p:spPr>
          <a:xfrm>
            <a:off x="838200" y="3048000"/>
            <a:ext cx="1783425" cy="1337569"/>
          </a:xfrm>
          <a:prstGeom prst="rect">
            <a:avLst/>
          </a:prstGeom>
        </p:spPr>
      </p:pic>
      <p:pic>
        <p:nvPicPr>
          <p:cNvPr id="6" name="Picture 5"/>
          <p:cNvPicPr>
            <a:picLocks noChangeAspect="1"/>
          </p:cNvPicPr>
          <p:nvPr/>
        </p:nvPicPr>
        <p:blipFill>
          <a:blip r:embed="rId5"/>
          <a:stretch>
            <a:fillRect/>
          </a:stretch>
        </p:blipFill>
        <p:spPr>
          <a:xfrm>
            <a:off x="762000" y="4572000"/>
            <a:ext cx="1831426" cy="1025599"/>
          </a:xfrm>
          <a:prstGeom prst="rect">
            <a:avLst/>
          </a:prstGeom>
        </p:spPr>
      </p:pic>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6DD66-6191-4BB1-B522-D3B1B10233C7}" type="slidenum">
              <a:rPr lang="en-US" smtClean="0">
                <a:solidFill>
                  <a:schemeClr val="bg1">
                    <a:lumMod val="50000"/>
                  </a:schemeClr>
                </a:solidFill>
              </a:rPr>
              <a:t>3</a:t>
            </a:fld>
            <a:endParaRPr lang="en-US" dirty="0">
              <a:solidFill>
                <a:schemeClr val="bg1">
                  <a:lumMod val="50000"/>
                </a:schemeClr>
              </a:solidFill>
            </a:endParaRPr>
          </a:p>
        </p:txBody>
      </p:sp>
    </p:spTree>
    <p:extLst>
      <p:ext uri="{BB962C8B-B14F-4D97-AF65-F5344CB8AC3E}">
        <p14:creationId xmlns:p14="http://schemas.microsoft.com/office/powerpoint/2010/main" val="2363707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lstStyle/>
          <a:p>
            <a:pPr algn="l"/>
            <a:r>
              <a:rPr lang="en-US" dirty="0" smtClean="0">
                <a:solidFill>
                  <a:schemeClr val="bg1"/>
                </a:solidFill>
              </a:rPr>
              <a:t>Adults </a:t>
            </a:r>
            <a:r>
              <a:rPr lang="en-US" dirty="0">
                <a:solidFill>
                  <a:schemeClr val="bg1"/>
                </a:solidFill>
              </a:rPr>
              <a:t>Need </a:t>
            </a:r>
            <a:r>
              <a:rPr lang="en-US" dirty="0" smtClean="0">
                <a:solidFill>
                  <a:schemeClr val="bg1"/>
                </a:solidFill>
              </a:rPr>
              <a:t>Vaccines…Really?</a:t>
            </a:r>
            <a:endParaRPr lang="en-US" b="1" dirty="0">
              <a:solidFill>
                <a:schemeClr val="bg1"/>
              </a:solidFill>
            </a:endParaRPr>
          </a:p>
        </p:txBody>
      </p:sp>
      <p:sp>
        <p:nvSpPr>
          <p:cNvPr id="3" name="Content Placeholder 2"/>
          <p:cNvSpPr>
            <a:spLocks noGrp="1"/>
          </p:cNvSpPr>
          <p:nvPr>
            <p:ph idx="1"/>
          </p:nvPr>
        </p:nvSpPr>
        <p:spPr>
          <a:xfrm>
            <a:off x="457200" y="1295400"/>
            <a:ext cx="8229600" cy="4800600"/>
          </a:xfrm>
        </p:spPr>
        <p:txBody>
          <a:bodyPr>
            <a:normAutofit/>
          </a:bodyPr>
          <a:lstStyle/>
          <a:p>
            <a:endParaRPr lang="en-US" sz="1500" b="1" dirty="0" smtClean="0"/>
          </a:p>
          <a:p>
            <a:pPr marL="0" indent="0">
              <a:buNone/>
            </a:pPr>
            <a:r>
              <a:rPr lang="en-US" sz="2400" b="1" dirty="0" smtClean="0"/>
              <a:t>Healthy adults largely unaware they should be</a:t>
            </a:r>
          </a:p>
          <a:p>
            <a:pPr marL="0" indent="0">
              <a:buNone/>
            </a:pPr>
            <a:r>
              <a:rPr lang="en-US" sz="2400" b="1" dirty="0" smtClean="0"/>
              <a:t>seeking vaccination </a:t>
            </a:r>
          </a:p>
          <a:p>
            <a:pPr>
              <a:spcBef>
                <a:spcPts val="600"/>
              </a:spcBef>
            </a:pPr>
            <a:r>
              <a:rPr lang="en-US" sz="2200" dirty="0" smtClean="0"/>
              <a:t>Think vaccines are for kids, old people, or those with poor health</a:t>
            </a:r>
          </a:p>
          <a:p>
            <a:pPr>
              <a:spcBef>
                <a:spcPts val="600"/>
              </a:spcBef>
            </a:pPr>
            <a:r>
              <a:rPr lang="en-US" sz="2200" dirty="0" smtClean="0"/>
              <a:t>Haven’t heard about </a:t>
            </a:r>
            <a:r>
              <a:rPr lang="en-US" sz="2200" u="sng" dirty="0" smtClean="0"/>
              <a:t>other</a:t>
            </a:r>
            <a:r>
              <a:rPr lang="en-US" sz="2200" dirty="0" smtClean="0"/>
              <a:t> vaccine-preventable </a:t>
            </a:r>
          </a:p>
          <a:p>
            <a:pPr marL="400050" lvl="1" indent="0">
              <a:spcBef>
                <a:spcPts val="600"/>
              </a:spcBef>
              <a:buNone/>
            </a:pPr>
            <a:r>
              <a:rPr lang="en-US" sz="2200" dirty="0" smtClean="0"/>
              <a:t>diseases (whooping cough, shingles, HPV, etc.) </a:t>
            </a:r>
            <a:r>
              <a:rPr lang="en-US" sz="2200" u="sng" dirty="0" smtClean="0"/>
              <a:t>that affect adults</a:t>
            </a:r>
          </a:p>
          <a:p>
            <a:pPr>
              <a:spcBef>
                <a:spcPts val="600"/>
              </a:spcBef>
            </a:pPr>
            <a:r>
              <a:rPr lang="en-US" sz="2200" dirty="0" smtClean="0"/>
              <a:t>Not getting recommendations for vaccination from their healthcare professionals</a:t>
            </a:r>
          </a:p>
          <a:p>
            <a:pPr>
              <a:spcBef>
                <a:spcPts val="600"/>
              </a:spcBef>
            </a:pPr>
            <a:r>
              <a:rPr lang="en-US" sz="2200" dirty="0" smtClean="0"/>
              <a:t>Adult vaccination services beyond influenza/pneumococcal may not be offered by all healthcare providers</a:t>
            </a:r>
          </a:p>
          <a:p>
            <a:pPr lvl="2">
              <a:spcBef>
                <a:spcPts val="600"/>
              </a:spcBef>
            </a:pPr>
            <a:r>
              <a:rPr lang="en-US" sz="1800" dirty="0" smtClean="0"/>
              <a:t>The role of pharmacies in adult vaccination expanding (beyond flu)</a:t>
            </a:r>
          </a:p>
          <a:p>
            <a:pPr lvl="2">
              <a:spcBef>
                <a:spcPts val="600"/>
              </a:spcBef>
            </a:pPr>
            <a:r>
              <a:rPr lang="en-US" sz="1800" dirty="0" smtClean="0"/>
              <a:t>Vaccinations are increasingly offered at work sites and for travel abroad</a:t>
            </a:r>
          </a:p>
        </p:txBody>
      </p:sp>
      <p:sp>
        <p:nvSpPr>
          <p:cNvPr id="6" name="TextBox 5"/>
          <p:cNvSpPr txBox="1"/>
          <p:nvPr/>
        </p:nvSpPr>
        <p:spPr>
          <a:xfrm>
            <a:off x="2133600" y="6050523"/>
            <a:ext cx="6172200" cy="492443"/>
          </a:xfrm>
          <a:prstGeom prst="rect">
            <a:avLst/>
          </a:prstGeom>
          <a:noFill/>
        </p:spPr>
        <p:txBody>
          <a:bodyPr wrap="square" rtlCol="0">
            <a:spAutoFit/>
          </a:bodyPr>
          <a:lstStyle/>
          <a:p>
            <a:r>
              <a:rPr lang="en-US" sz="1200" dirty="0" smtClean="0"/>
              <a:t>Sources: 1) </a:t>
            </a:r>
            <a:r>
              <a:rPr lang="en-US" sz="1200" i="1" dirty="0" smtClean="0"/>
              <a:t>Vaccines and Adults: Al Lifetime of </a:t>
            </a:r>
            <a:r>
              <a:rPr lang="en-US" sz="1200" dirty="0" smtClean="0"/>
              <a:t>Health; Vaccine Education Center, CHOP &amp; AMA, Fall 2013.  2)  Adult</a:t>
            </a:r>
            <a:r>
              <a:rPr lang="en-US" sz="1200" i="1" dirty="0" smtClean="0"/>
              <a:t> Vaccination Saves Lives</a:t>
            </a:r>
            <a:r>
              <a:rPr lang="en-US" sz="1200" dirty="0" smtClean="0"/>
              <a:t>; NFID, March 2012</a:t>
            </a:r>
            <a:r>
              <a:rPr lang="en-US" sz="1400" dirty="0" smtClean="0"/>
              <a:t>.</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4" y="1362075"/>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E2182F-94A2-44C9-A73A-01FCE8156F93}" type="slidenum">
              <a:rPr lang="en-US" smtClean="0">
                <a:solidFill>
                  <a:schemeClr val="bg1">
                    <a:lumMod val="50000"/>
                  </a:schemeClr>
                </a:solidFill>
              </a:rPr>
              <a:t>4</a:t>
            </a:fld>
            <a:endParaRPr lang="en-US" dirty="0">
              <a:solidFill>
                <a:schemeClr val="bg1">
                  <a:lumMod val="50000"/>
                </a:schemeClr>
              </a:solidFill>
            </a:endParaRPr>
          </a:p>
        </p:txBody>
      </p:sp>
    </p:spTree>
    <p:extLst>
      <p:ext uri="{BB962C8B-B14F-4D97-AF65-F5344CB8AC3E}">
        <p14:creationId xmlns:p14="http://schemas.microsoft.com/office/powerpoint/2010/main" val="111484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lstStyle/>
          <a:p>
            <a:pPr algn="l"/>
            <a:r>
              <a:rPr lang="en-US" dirty="0" smtClean="0">
                <a:solidFill>
                  <a:schemeClr val="bg1"/>
                </a:solidFill>
              </a:rPr>
              <a:t>Yes, Adults Need Vaccines</a:t>
            </a:r>
            <a:endParaRPr lang="en-US" b="1" dirty="0">
              <a:solidFill>
                <a:schemeClr val="bg1"/>
              </a:solidFill>
            </a:endParaRPr>
          </a:p>
        </p:txBody>
      </p:sp>
      <p:sp>
        <p:nvSpPr>
          <p:cNvPr id="3" name="Content Placeholder 2"/>
          <p:cNvSpPr>
            <a:spLocks noGrp="1"/>
          </p:cNvSpPr>
          <p:nvPr>
            <p:ph idx="1"/>
          </p:nvPr>
        </p:nvSpPr>
        <p:spPr>
          <a:xfrm>
            <a:off x="1905000" y="1295400"/>
            <a:ext cx="7328647" cy="4800600"/>
          </a:xfrm>
        </p:spPr>
        <p:txBody>
          <a:bodyPr>
            <a:normAutofit/>
          </a:bodyPr>
          <a:lstStyle/>
          <a:p>
            <a:pPr marL="0" indent="0">
              <a:buNone/>
            </a:pPr>
            <a:endParaRPr lang="en-US" sz="1600" b="1" dirty="0" smtClean="0"/>
          </a:p>
          <a:p>
            <a:pPr lvl="1">
              <a:buFont typeface="Arial" pitchFamily="34" charset="0"/>
              <a:buChar char="•"/>
            </a:pPr>
            <a:r>
              <a:rPr lang="en-US" sz="2200" dirty="0" smtClean="0"/>
              <a:t>Adults do need vaccines to protect against a number of common and serious diseases</a:t>
            </a:r>
          </a:p>
          <a:p>
            <a:pPr lvl="1">
              <a:buFont typeface="Arial" pitchFamily="34" charset="0"/>
              <a:buChar char="•"/>
            </a:pPr>
            <a:r>
              <a:rPr lang="en-US" sz="2200" dirty="0" smtClean="0"/>
              <a:t>Protection from some childhood vaccines may not last </a:t>
            </a:r>
            <a:endParaRPr lang="en-US" sz="2200" dirty="0"/>
          </a:p>
          <a:p>
            <a:pPr lvl="1">
              <a:buFont typeface="Arial" pitchFamily="34" charset="0"/>
              <a:buChar char="•"/>
            </a:pPr>
            <a:r>
              <a:rPr lang="en-US" sz="2200" dirty="0" smtClean="0"/>
              <a:t>There may be other diseases that adults are at risk for due to age, occupation, lifestyle, heath conditions, or travel</a:t>
            </a:r>
            <a:endParaRPr lang="en-US" dirty="0"/>
          </a:p>
          <a:p>
            <a:pPr lvl="1"/>
            <a:endParaRPr lang="en-US" dirty="0" smtClean="0"/>
          </a:p>
          <a:p>
            <a:pPr lvl="2"/>
            <a:endParaRPr lang="en-US" dirty="0" smtClean="0"/>
          </a:p>
          <a:p>
            <a:pPr marL="914400" lvl="2" indent="0">
              <a:buNone/>
            </a:pPr>
            <a:endParaRPr lang="en-US" dirty="0" smtClean="0"/>
          </a:p>
          <a:p>
            <a:pPr marL="457200" lvl="1" indent="0">
              <a:buNone/>
            </a:pPr>
            <a:endParaRPr lang="en-US" dirty="0"/>
          </a:p>
          <a:p>
            <a:endParaRPr lang="en-US" dirty="0" smtClean="0"/>
          </a:p>
          <a:p>
            <a:pPr lvl="1"/>
            <a:endParaRPr lang="en-US" dirty="0" smtClean="0"/>
          </a:p>
          <a:p>
            <a:pPr lvl="1"/>
            <a:endParaRPr lang="en-US" dirty="0"/>
          </a:p>
        </p:txBody>
      </p:sp>
      <p:sp>
        <p:nvSpPr>
          <p:cNvPr id="6" name="Rounded Rectangle 5"/>
          <p:cNvSpPr/>
          <p:nvPr/>
        </p:nvSpPr>
        <p:spPr>
          <a:xfrm>
            <a:off x="297908" y="4038600"/>
            <a:ext cx="8610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t>IT IS IN OUR BEST INTEREST – AS ADULTS – TO TAKE CHARGE OF OUR OWN PREVENTIVE HEALTH CARE BY LEARNING ABOUT RECOMMENDED VACCINES, SEEKING THEM OUT &amp; ENCOURAGING OTHERS TO GET IMMUNIZED!</a:t>
            </a:r>
            <a:endParaRPr lang="en-US" sz="2000" b="1" i="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49" y="1676399"/>
            <a:ext cx="2252551"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656288-07F1-47B8-AAA4-CBEB4E9DB369}" type="slidenum">
              <a:rPr lang="en-US" smtClean="0">
                <a:solidFill>
                  <a:schemeClr val="bg1">
                    <a:lumMod val="50000"/>
                  </a:schemeClr>
                </a:solidFill>
              </a:rPr>
              <a:t>5</a:t>
            </a:fld>
            <a:endParaRPr lang="en-US" dirty="0">
              <a:solidFill>
                <a:schemeClr val="bg1">
                  <a:lumMod val="50000"/>
                </a:schemeClr>
              </a:solidFill>
            </a:endParaRPr>
          </a:p>
        </p:txBody>
      </p:sp>
    </p:spTree>
    <p:extLst>
      <p:ext uri="{BB962C8B-B14F-4D97-AF65-F5344CB8AC3E}">
        <p14:creationId xmlns:p14="http://schemas.microsoft.com/office/powerpoint/2010/main" val="3364355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70121"/>
            <a:ext cx="8229600" cy="1143000"/>
          </a:xfrm>
        </p:spPr>
        <p:txBody>
          <a:bodyPr/>
          <a:lstStyle/>
          <a:p>
            <a:r>
              <a:rPr lang="en-US" dirty="0" smtClean="0">
                <a:solidFill>
                  <a:schemeClr val="bg1"/>
                </a:solidFill>
              </a:rPr>
              <a:t>Adult Vaccine Personal Stories </a:t>
            </a:r>
            <a:endParaRPr lang="en-US" dirty="0">
              <a:solidFill>
                <a:schemeClr val="bg1">
                  <a:lumMod val="95000"/>
                </a:schemeClr>
              </a:solidFill>
            </a:endParaRP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b="1" dirty="0" smtClean="0"/>
              <a:t>Provide your own personal story or example of a person with a vaccine preventable illness or who benefited from vaccination.</a:t>
            </a:r>
          </a:p>
          <a:p>
            <a:pPr marL="0" indent="0" algn="ctr">
              <a:buNone/>
            </a:pPr>
            <a:r>
              <a:rPr lang="en-US" sz="2400" dirty="0" smtClean="0"/>
              <a:t>[Personal </a:t>
            </a:r>
            <a:r>
              <a:rPr lang="en-US" sz="2400" dirty="0"/>
              <a:t>stories are important to put a face on why vaccines are important. You can insert your own example here or see other examples </a:t>
            </a:r>
            <a:r>
              <a:rPr lang="en-US" sz="2400" dirty="0" smtClean="0"/>
              <a:t>in the appendix at </a:t>
            </a:r>
            <a:r>
              <a:rPr lang="en-US" sz="2400" dirty="0"/>
              <a:t>the end of this slide set.]</a:t>
            </a:r>
          </a:p>
        </p:txBody>
      </p:sp>
      <p:sp>
        <p:nvSpPr>
          <p:cNvPr id="6"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C0B01-EBBC-4530-B8C7-B68C711D6C4B}" type="slidenum">
              <a:rPr lang="en-US" smtClean="0">
                <a:solidFill>
                  <a:schemeClr val="bg1">
                    <a:lumMod val="50000"/>
                  </a:schemeClr>
                </a:solidFill>
              </a:rPr>
              <a:t>6</a:t>
            </a:fld>
            <a:endParaRPr lang="en-US" dirty="0">
              <a:solidFill>
                <a:schemeClr val="bg1">
                  <a:lumMod val="50000"/>
                </a:schemeClr>
              </a:solidFill>
            </a:endParaRPr>
          </a:p>
        </p:txBody>
      </p:sp>
    </p:spTree>
    <p:extLst>
      <p:ext uri="{BB962C8B-B14F-4D97-AF65-F5344CB8AC3E}">
        <p14:creationId xmlns:p14="http://schemas.microsoft.com/office/powerpoint/2010/main" val="385683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Adult Vaccines</a:t>
            </a:r>
            <a:endParaRPr lang="en-US" b="1" dirty="0">
              <a:solidFill>
                <a:schemeClr val="bg1"/>
              </a:solidFill>
            </a:endParaRPr>
          </a:p>
        </p:txBody>
      </p:sp>
      <p:sp>
        <p:nvSpPr>
          <p:cNvPr id="3" name="Content Placeholder 2"/>
          <p:cNvSpPr>
            <a:spLocks noGrp="1"/>
          </p:cNvSpPr>
          <p:nvPr>
            <p:ph sz="half" idx="1"/>
          </p:nvPr>
        </p:nvSpPr>
        <p:spPr/>
        <p:txBody>
          <a:bodyPr>
            <a:normAutofit/>
          </a:bodyPr>
          <a:lstStyle/>
          <a:p>
            <a:pPr>
              <a:spcBef>
                <a:spcPts val="300"/>
              </a:spcBef>
              <a:spcAft>
                <a:spcPts val="300"/>
              </a:spcAft>
              <a:buFont typeface="Wingdings" pitchFamily="2" charset="2"/>
              <a:buChar char="ü"/>
            </a:pPr>
            <a:r>
              <a:rPr lang="en-US" dirty="0" smtClean="0"/>
              <a:t>Flu (Influenza)</a:t>
            </a:r>
          </a:p>
          <a:p>
            <a:pPr>
              <a:spcBef>
                <a:spcPts val="300"/>
              </a:spcBef>
              <a:spcAft>
                <a:spcPts val="300"/>
              </a:spcAft>
              <a:buFont typeface="Wingdings" pitchFamily="2" charset="2"/>
              <a:buChar char="ü"/>
            </a:pPr>
            <a:r>
              <a:rPr lang="en-US" dirty="0" smtClean="0"/>
              <a:t>Td/Tdap (Tetanus, Diphtheria, Pertussis)</a:t>
            </a:r>
          </a:p>
          <a:p>
            <a:pPr>
              <a:spcBef>
                <a:spcPts val="300"/>
              </a:spcBef>
              <a:spcAft>
                <a:spcPts val="300"/>
              </a:spcAft>
              <a:buFont typeface="Wingdings" pitchFamily="2" charset="2"/>
              <a:buChar char="ü"/>
            </a:pPr>
            <a:r>
              <a:rPr lang="en-US" dirty="0" smtClean="0"/>
              <a:t>Shingles (Zoster)</a:t>
            </a:r>
          </a:p>
          <a:p>
            <a:pPr>
              <a:spcBef>
                <a:spcPts val="300"/>
              </a:spcBef>
              <a:spcAft>
                <a:spcPts val="300"/>
              </a:spcAft>
              <a:buFont typeface="Wingdings" pitchFamily="2" charset="2"/>
              <a:buChar char="ü"/>
            </a:pPr>
            <a:r>
              <a:rPr lang="en-US" dirty="0" smtClean="0"/>
              <a:t>Pneumococcal</a:t>
            </a:r>
          </a:p>
          <a:p>
            <a:pPr>
              <a:spcBef>
                <a:spcPts val="300"/>
              </a:spcBef>
              <a:spcAft>
                <a:spcPts val="300"/>
              </a:spcAft>
              <a:buFont typeface="Wingdings" pitchFamily="2" charset="2"/>
              <a:buChar char="ü"/>
            </a:pPr>
            <a:r>
              <a:rPr lang="en-US" dirty="0" smtClean="0"/>
              <a:t>Meningococcal</a:t>
            </a: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600" dirty="0"/>
          </a:p>
          <a:p>
            <a:pPr marL="0" indent="0">
              <a:buNone/>
            </a:pPr>
            <a:endParaRPr lang="en-US" sz="3600" dirty="0"/>
          </a:p>
        </p:txBody>
      </p:sp>
      <p:sp>
        <p:nvSpPr>
          <p:cNvPr id="5" name="Content Placeholder 4"/>
          <p:cNvSpPr>
            <a:spLocks noGrp="1"/>
          </p:cNvSpPr>
          <p:nvPr>
            <p:ph sz="half" idx="2"/>
          </p:nvPr>
        </p:nvSpPr>
        <p:spPr/>
        <p:txBody>
          <a:bodyPr>
            <a:normAutofit/>
          </a:bodyPr>
          <a:lstStyle/>
          <a:p>
            <a:pPr>
              <a:spcBef>
                <a:spcPts val="300"/>
              </a:spcBef>
              <a:spcAft>
                <a:spcPts val="300"/>
              </a:spcAft>
              <a:buFont typeface="Wingdings" pitchFamily="2" charset="2"/>
              <a:buChar char="ü"/>
            </a:pPr>
            <a:r>
              <a:rPr lang="en-US" dirty="0"/>
              <a:t>MMR (Measles, Mumps, Rubella)</a:t>
            </a:r>
          </a:p>
          <a:p>
            <a:pPr>
              <a:spcBef>
                <a:spcPts val="300"/>
              </a:spcBef>
              <a:spcAft>
                <a:spcPts val="300"/>
              </a:spcAft>
              <a:buFont typeface="Wingdings" pitchFamily="2" charset="2"/>
              <a:buChar char="ü"/>
            </a:pPr>
            <a:r>
              <a:rPr lang="en-US" dirty="0" smtClean="0"/>
              <a:t>HPV (Human Papillomavirus)</a:t>
            </a:r>
          </a:p>
          <a:p>
            <a:pPr>
              <a:spcBef>
                <a:spcPts val="300"/>
              </a:spcBef>
              <a:spcAft>
                <a:spcPts val="300"/>
              </a:spcAft>
              <a:buFont typeface="Wingdings" pitchFamily="2" charset="2"/>
              <a:buChar char="ü"/>
            </a:pPr>
            <a:r>
              <a:rPr lang="en-US" dirty="0" smtClean="0"/>
              <a:t>Chickenpox (Varicella)</a:t>
            </a:r>
          </a:p>
          <a:p>
            <a:pPr>
              <a:spcBef>
                <a:spcPts val="300"/>
              </a:spcBef>
              <a:spcAft>
                <a:spcPts val="300"/>
              </a:spcAft>
              <a:buFont typeface="Wingdings" pitchFamily="2" charset="2"/>
              <a:buChar char="ü"/>
            </a:pPr>
            <a:r>
              <a:rPr lang="en-US" dirty="0" smtClean="0"/>
              <a:t>Hepatitis A</a:t>
            </a:r>
          </a:p>
          <a:p>
            <a:pPr>
              <a:spcBef>
                <a:spcPts val="300"/>
              </a:spcBef>
              <a:spcAft>
                <a:spcPts val="300"/>
              </a:spcAft>
              <a:buFont typeface="Wingdings" pitchFamily="2" charset="2"/>
              <a:buChar char="ü"/>
            </a:pPr>
            <a:r>
              <a:rPr lang="en-US" dirty="0" smtClean="0"/>
              <a:t>Hepatitis B</a:t>
            </a:r>
          </a:p>
        </p:txBody>
      </p:sp>
      <p:sp>
        <p:nvSpPr>
          <p:cNvPr id="9"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9958-103B-4B8B-86F7-1287669004EC}" type="slidenum">
              <a:rPr lang="en-US" smtClean="0">
                <a:solidFill>
                  <a:schemeClr val="bg1">
                    <a:lumMod val="50000"/>
                  </a:schemeClr>
                </a:solidFill>
              </a:rPr>
              <a:t>7</a:t>
            </a:fld>
            <a:endParaRPr lang="en-US" dirty="0">
              <a:solidFill>
                <a:schemeClr val="bg1">
                  <a:lumMod val="50000"/>
                </a:schemeClr>
              </a:solidFill>
            </a:endParaRPr>
          </a:p>
        </p:txBody>
      </p:sp>
    </p:spTree>
    <p:extLst>
      <p:ext uri="{BB962C8B-B14F-4D97-AF65-F5344CB8AC3E}">
        <p14:creationId xmlns:p14="http://schemas.microsoft.com/office/powerpoint/2010/main" val="232397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adults need: </a:t>
            </a:r>
          </a:p>
          <a:p>
            <a:pPr lvl="1"/>
            <a:r>
              <a:rPr lang="en-US" dirty="0" smtClean="0"/>
              <a:t>Influenza (flu) vaccine every year</a:t>
            </a:r>
          </a:p>
          <a:p>
            <a:pPr lvl="1"/>
            <a:r>
              <a:rPr lang="en-US" dirty="0" smtClean="0"/>
              <a:t>Td or Tdap vaccine: Every adult should get the Tdap vaccine once, a Td (tetanus, diphtheria) booster shot every 10 years, and women should get the Tdap vaccine each time they are pregnant</a:t>
            </a:r>
          </a:p>
          <a:p>
            <a:pPr lvl="1"/>
            <a:r>
              <a:rPr lang="en-US" dirty="0" smtClean="0"/>
              <a:t>Zoster vaccine at age 60</a:t>
            </a:r>
          </a:p>
          <a:p>
            <a:pPr lvl="1"/>
            <a:r>
              <a:rPr lang="en-US" dirty="0" smtClean="0"/>
              <a:t>One or two pneumococcal vaccines at age 65</a:t>
            </a:r>
          </a:p>
          <a:p>
            <a:pPr marL="457200" lvl="1" indent="0">
              <a:buNone/>
            </a:pPr>
            <a:endParaRPr lang="en-US" dirty="0" smtClean="0"/>
          </a:p>
          <a:p>
            <a:r>
              <a:rPr lang="en-US" dirty="0" smtClean="0"/>
              <a:t>Other vaccines you may need as an adult are determined by factors such as:</a:t>
            </a:r>
          </a:p>
          <a:p>
            <a:pPr lvl="1"/>
            <a:r>
              <a:rPr lang="en-US" dirty="0" smtClean="0"/>
              <a:t>Health conditions (e.g., diabetes, heart disease)</a:t>
            </a:r>
          </a:p>
          <a:p>
            <a:pPr lvl="1"/>
            <a:r>
              <a:rPr lang="en-US" dirty="0" smtClean="0"/>
              <a:t>Job (e.g., if you are a healthcare worker)</a:t>
            </a:r>
          </a:p>
          <a:p>
            <a:pPr lvl="1"/>
            <a:r>
              <a:rPr lang="en-US" dirty="0" smtClean="0"/>
              <a:t>International travel</a:t>
            </a:r>
          </a:p>
          <a:p>
            <a:pPr lvl="1"/>
            <a:r>
              <a:rPr lang="en-US" dirty="0" smtClean="0"/>
              <a:t>Vaccines you have received or maybe did not get as a child</a:t>
            </a:r>
            <a:endParaRPr lang="en-US" dirty="0"/>
          </a:p>
        </p:txBody>
      </p:sp>
      <p:sp>
        <p:nvSpPr>
          <p:cNvPr id="5" name="Title 1"/>
          <p:cNvSpPr txBox="1">
            <a:spLocks noGrp="1"/>
          </p:cNvSpPr>
          <p:nvPr>
            <p:ph type="title"/>
          </p:nvPr>
        </p:nvSpPr>
        <p:spPr>
          <a:xfrm>
            <a:off x="228600" y="1878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Adult Vaccines</a:t>
            </a:r>
            <a:endParaRPr lang="en-US" b="1" dirty="0">
              <a:solidFill>
                <a:schemeClr val="bg1"/>
              </a:solidFill>
            </a:endParaRPr>
          </a:p>
        </p:txBody>
      </p:sp>
      <p:sp>
        <p:nvSpPr>
          <p:cNvPr id="7"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A1DB12-21E9-4C49-8B33-F48249B4B8CC}" type="slidenum">
              <a:rPr lang="en-US" smtClean="0">
                <a:solidFill>
                  <a:schemeClr val="bg1">
                    <a:lumMod val="50000"/>
                  </a:schemeClr>
                </a:solidFill>
              </a:rPr>
              <a:t>8</a:t>
            </a:fld>
            <a:endParaRPr lang="en-US" dirty="0">
              <a:solidFill>
                <a:schemeClr val="bg1">
                  <a:lumMod val="50000"/>
                </a:schemeClr>
              </a:solidFill>
            </a:endParaRPr>
          </a:p>
        </p:txBody>
      </p:sp>
    </p:spTree>
    <p:extLst>
      <p:ext uri="{BB962C8B-B14F-4D97-AF65-F5344CB8AC3E}">
        <p14:creationId xmlns:p14="http://schemas.microsoft.com/office/powerpoint/2010/main" val="2077032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075"/>
            <a:ext cx="8229600" cy="4315325"/>
          </a:xfrm>
        </p:spPr>
        <p:txBody>
          <a:bodyPr>
            <a:normAutofit/>
          </a:bodyPr>
          <a:lstStyle/>
          <a:p>
            <a:pPr marL="457200" indent="-457200">
              <a:spcBef>
                <a:spcPts val="600"/>
              </a:spcBef>
              <a:spcAft>
                <a:spcPts val="600"/>
              </a:spcAft>
              <a:buFont typeface="+mj-lt"/>
              <a:buAutoNum type="arabicPeriod"/>
            </a:pPr>
            <a:r>
              <a:rPr lang="en-US" sz="2400" b="1" dirty="0"/>
              <a:t>Disease knows no age: Vaccines are recommended for </a:t>
            </a:r>
            <a:r>
              <a:rPr lang="en-US" sz="2400" b="1" dirty="0" smtClean="0"/>
              <a:t>adults starting </a:t>
            </a:r>
            <a:r>
              <a:rPr lang="en-US" sz="2400" b="1" dirty="0"/>
              <a:t>at 19 years </a:t>
            </a:r>
            <a:r>
              <a:rPr lang="en-US" sz="2400" b="1" dirty="0" smtClean="0"/>
              <a:t>old</a:t>
            </a:r>
          </a:p>
          <a:p>
            <a:pPr marL="742950" lvl="2" indent="-285750">
              <a:spcBef>
                <a:spcPts val="600"/>
              </a:spcBef>
              <a:spcAft>
                <a:spcPts val="600"/>
              </a:spcAft>
            </a:pPr>
            <a:r>
              <a:rPr lang="en-US" sz="2200" dirty="0" smtClean="0"/>
              <a:t>Young and healthy people can get sick, too</a:t>
            </a:r>
            <a:endParaRPr lang="en-US" sz="2200" dirty="0"/>
          </a:p>
          <a:p>
            <a:pPr marL="457200" indent="-457200">
              <a:spcBef>
                <a:spcPts val="600"/>
              </a:spcBef>
              <a:spcAft>
                <a:spcPts val="600"/>
              </a:spcAft>
              <a:buFont typeface="+mj-lt"/>
              <a:buAutoNum type="arabicPeriod"/>
            </a:pPr>
            <a:r>
              <a:rPr lang="en-US" sz="2400" b="1" dirty="0" smtClean="0"/>
              <a:t>Many adults </a:t>
            </a:r>
            <a:r>
              <a:rPr lang="en-US" sz="2400" b="1" dirty="0"/>
              <a:t>may no longer be protected by vaccines received in childhood or weren’t fully immunized as a child</a:t>
            </a:r>
          </a:p>
          <a:p>
            <a:pPr lvl="1">
              <a:spcBef>
                <a:spcPts val="600"/>
              </a:spcBef>
              <a:spcAft>
                <a:spcPts val="600"/>
              </a:spcAft>
              <a:buFont typeface="Arial" pitchFamily="34" charset="0"/>
              <a:buChar char="•"/>
            </a:pPr>
            <a:r>
              <a:rPr lang="en-US" sz="2200" dirty="0"/>
              <a:t>Booster doses for some vaccines (e.g., whooping cough) are recommended to remain </a:t>
            </a:r>
            <a:r>
              <a:rPr lang="en-US" sz="2200" dirty="0" smtClean="0"/>
              <a:t>protected</a:t>
            </a:r>
          </a:p>
          <a:p>
            <a:pPr marL="457200" lvl="1" indent="0">
              <a:buNone/>
            </a:pPr>
            <a:endParaRPr lang="en-US" sz="20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5" name="Rectangle 4"/>
          <p:cNvSpPr/>
          <p:nvPr/>
        </p:nvSpPr>
        <p:spPr>
          <a:xfrm>
            <a:off x="76200" y="152400"/>
            <a:ext cx="8610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Why Adults Need Vaccines, Too</a:t>
            </a:r>
            <a:endParaRPr lang="en-US" b="1" dirty="0">
              <a:solidFill>
                <a:schemeClr val="bg1"/>
              </a:solidFill>
            </a:endParaRPr>
          </a:p>
        </p:txBody>
      </p:sp>
      <p:sp>
        <p:nvSpPr>
          <p:cNvPr id="7" name="TextBox 6"/>
          <p:cNvSpPr txBox="1"/>
          <p:nvPr/>
        </p:nvSpPr>
        <p:spPr>
          <a:xfrm>
            <a:off x="1981200" y="6019800"/>
            <a:ext cx="6400800" cy="523220"/>
          </a:xfrm>
          <a:prstGeom prst="rect">
            <a:avLst/>
          </a:prstGeom>
          <a:noFill/>
        </p:spPr>
        <p:txBody>
          <a:bodyPr wrap="square" rtlCol="0">
            <a:spAutoFit/>
          </a:bodyPr>
          <a:lstStyle/>
          <a:p>
            <a:pPr lvl="0" algn="ctr"/>
            <a:r>
              <a:rPr lang="en-US" sz="1400" dirty="0">
                <a:solidFill>
                  <a:prstClr val="black"/>
                </a:solidFill>
              </a:rPr>
              <a:t>Source: Adapted from National Foundation for Infectious Diseases (NFID)’s 10 Reasons To be Vaccinated (</a:t>
            </a:r>
            <a:r>
              <a:rPr lang="en-US" sz="1400" dirty="0">
                <a:solidFill>
                  <a:prstClr val="black"/>
                </a:solidFill>
                <a:hlinkClick r:id="rId3"/>
              </a:rPr>
              <a:t>http://www.adultvaccination.org/10-reasons-to-be-vaccinated</a:t>
            </a:r>
            <a:r>
              <a:rPr lang="en-US" sz="1400" dirty="0">
                <a:solidFill>
                  <a:prstClr val="black"/>
                </a:solidFill>
              </a:rPr>
              <a:t>)</a:t>
            </a:r>
          </a:p>
        </p:txBody>
      </p:sp>
      <p:sp>
        <p:nvSpPr>
          <p:cNvPr id="8"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0BE72-6C84-4DA1-832A-6E11AC185990}" type="slidenum">
              <a:rPr lang="en-US" smtClean="0">
                <a:solidFill>
                  <a:schemeClr val="bg1">
                    <a:lumMod val="50000"/>
                  </a:schemeClr>
                </a:solidFill>
              </a:rPr>
              <a:t>9</a:t>
            </a:fld>
            <a:endParaRPr lang="en-US" dirty="0">
              <a:solidFill>
                <a:schemeClr val="bg1">
                  <a:lumMod val="50000"/>
                </a:schemeClr>
              </a:solidFill>
            </a:endParaRPr>
          </a:p>
        </p:txBody>
      </p:sp>
    </p:spTree>
    <p:extLst>
      <p:ext uri="{BB962C8B-B14F-4D97-AF65-F5344CB8AC3E}">
        <p14:creationId xmlns:p14="http://schemas.microsoft.com/office/powerpoint/2010/main" val="31846052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3423</TotalTime>
  <Words>3877</Words>
  <Application>Microsoft Macintosh PowerPoint</Application>
  <PresentationFormat>On-screen Show (4:3)</PresentationFormat>
  <Paragraphs>379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Adults Need Vaccines, Too!</vt:lpstr>
      <vt:lpstr>What Do Vaccines Do?</vt:lpstr>
      <vt:lpstr>PowerPoint Presentation</vt:lpstr>
      <vt:lpstr>Adults Need Vaccines…Really?</vt:lpstr>
      <vt:lpstr>Yes, Adults Need Vaccines</vt:lpstr>
      <vt:lpstr>Adult Vaccine Personal Stories </vt:lpstr>
      <vt:lpstr>PowerPoint Presentation</vt:lpstr>
      <vt:lpstr>Adult 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Sobering Facts… </vt:lpstr>
      <vt:lpstr>PowerPoint Presentation</vt:lpstr>
      <vt:lpstr>PowerPoint Presentation</vt:lpstr>
      <vt:lpstr>PowerPoint Presentation</vt:lpstr>
      <vt:lpstr>PowerPoint Presentation</vt:lpstr>
      <vt:lpstr>PowerPoint Presentation</vt:lpstr>
      <vt:lpstr>Appendix Extra slides – may be useful for some audiences</vt:lpstr>
      <vt:lpstr>PowerPoint Presentation</vt:lpstr>
      <vt:lpstr>Meet Christian Olson:  Instructional Designer &amp; Father of Four</vt:lpstr>
      <vt:lpstr>Meet Linda Ohri: Associate Professor, Pharmacy</vt:lpstr>
      <vt:lpstr>Meet Joan: Special Education Teacher</vt:lpstr>
      <vt:lpstr>Jacob Ryan Schmidt:  A competitive martial arts expert</vt:lpstr>
      <vt:lpstr>Meet Dr. William Cochran:  A Pediatric Gastroenterologist</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Mary Quirk</cp:lastModifiedBy>
  <cp:revision>197</cp:revision>
  <cp:lastPrinted>2015-03-03T17:03:15Z</cp:lastPrinted>
  <dcterms:created xsi:type="dcterms:W3CDTF">2014-10-20T16:42:36Z</dcterms:created>
  <dcterms:modified xsi:type="dcterms:W3CDTF">2015-07-21T14:54:39Z</dcterms:modified>
</cp:coreProperties>
</file>