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0" r:id="rId4"/>
    <p:sldMasterId id="2147483784" r:id="rId5"/>
    <p:sldMasterId id="2147483782" r:id="rId6"/>
    <p:sldMasterId id="2147483786" r:id="rId7"/>
    <p:sldMasterId id="2147483792" r:id="rId8"/>
  </p:sldMasterIdLst>
  <p:notesMasterIdLst>
    <p:notesMasterId r:id="rId23"/>
  </p:notesMasterIdLst>
  <p:handoutMasterIdLst>
    <p:handoutMasterId r:id="rId24"/>
  </p:handoutMasterIdLst>
  <p:sldIdLst>
    <p:sldId id="261" r:id="rId9"/>
    <p:sldId id="2147375860" r:id="rId10"/>
    <p:sldId id="301" r:id="rId11"/>
    <p:sldId id="2147375863" r:id="rId12"/>
    <p:sldId id="2147375865" r:id="rId13"/>
    <p:sldId id="2147375864" r:id="rId14"/>
    <p:sldId id="265" r:id="rId15"/>
    <p:sldId id="263" r:id="rId16"/>
    <p:sldId id="266" r:id="rId17"/>
    <p:sldId id="2147375867" r:id="rId18"/>
    <p:sldId id="2147375868" r:id="rId19"/>
    <p:sldId id="2147375869" r:id="rId20"/>
    <p:sldId id="2147375866" r:id="rId21"/>
    <p:sldId id="2147375870" r:id="rId22"/>
  </p:sldIdLst>
  <p:sldSz cx="12192000" cy="6858000"/>
  <p:notesSz cx="6954838" cy="9240838"/>
  <p:defaultTextStyle>
    <a:defPPr>
      <a:defRPr lang="en-US"/>
    </a:defPPr>
    <a:lvl1pPr algn="l" defTabSz="457200" rtl="0" fontAlgn="base">
      <a:spcBef>
        <a:spcPct val="0"/>
      </a:spcBef>
      <a:spcAft>
        <a:spcPct val="0"/>
      </a:spcAft>
      <a:defRPr sz="2400" kern="1200">
        <a:solidFill>
          <a:schemeClr val="tx1"/>
        </a:solidFill>
        <a:latin typeface="Candara"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ndara"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ndara"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ndara"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ndara" charset="0"/>
        <a:ea typeface="ＭＳ Ｐゴシック" charset="0"/>
        <a:cs typeface="ＭＳ Ｐゴシック" charset="0"/>
      </a:defRPr>
    </a:lvl5pPr>
    <a:lvl6pPr marL="2286000" algn="l" defTabSz="457200" rtl="0" eaLnBrk="1" latinLnBrk="0" hangingPunct="1">
      <a:defRPr sz="2400" kern="1200">
        <a:solidFill>
          <a:schemeClr val="tx1"/>
        </a:solidFill>
        <a:latin typeface="Candara" charset="0"/>
        <a:ea typeface="ＭＳ Ｐゴシック" charset="0"/>
        <a:cs typeface="ＭＳ Ｐゴシック" charset="0"/>
      </a:defRPr>
    </a:lvl6pPr>
    <a:lvl7pPr marL="2743200" algn="l" defTabSz="457200" rtl="0" eaLnBrk="1" latinLnBrk="0" hangingPunct="1">
      <a:defRPr sz="2400" kern="1200">
        <a:solidFill>
          <a:schemeClr val="tx1"/>
        </a:solidFill>
        <a:latin typeface="Candara" charset="0"/>
        <a:ea typeface="ＭＳ Ｐゴシック" charset="0"/>
        <a:cs typeface="ＭＳ Ｐゴシック" charset="0"/>
      </a:defRPr>
    </a:lvl7pPr>
    <a:lvl8pPr marL="3200400" algn="l" defTabSz="457200" rtl="0" eaLnBrk="1" latinLnBrk="0" hangingPunct="1">
      <a:defRPr sz="2400" kern="1200">
        <a:solidFill>
          <a:schemeClr val="tx1"/>
        </a:solidFill>
        <a:latin typeface="Candara" charset="0"/>
        <a:ea typeface="ＭＳ Ｐゴシック" charset="0"/>
        <a:cs typeface="ＭＳ Ｐゴシック" charset="0"/>
      </a:defRPr>
    </a:lvl8pPr>
    <a:lvl9pPr marL="3657600" algn="l" defTabSz="457200" rtl="0" eaLnBrk="1" latinLnBrk="0" hangingPunct="1">
      <a:defRPr sz="2400" kern="1200">
        <a:solidFill>
          <a:schemeClr val="tx1"/>
        </a:solidFill>
        <a:latin typeface="Candara"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55" userDrawn="1">
          <p15:clr>
            <a:srgbClr val="A4A3A4"/>
          </p15:clr>
        </p15:guide>
        <p15:guide id="2" pos="3896" userDrawn="1">
          <p15:clr>
            <a:srgbClr val="A4A3A4"/>
          </p15:clr>
        </p15:guide>
        <p15:guide id="3" orient="horz" pos="2160" userDrawn="1">
          <p15:clr>
            <a:srgbClr val="A4A3A4"/>
          </p15:clr>
        </p15:guide>
        <p15:guide id="4"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7116793-F481-29FF-5894-18B13B0AA06D}" name="Diana Olson" initials="DO" userId="S::DOlson@nfid.org::6885c8c2-de58-4f6b-bf53-fd92cca5483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herri Michelstein" initials="SM" lastIdx="8" clrIdx="0"/>
  <p:cmAuthor id="2" name="Marla Dalton" initials="MD" lastIdx="0" clrIdx="1"/>
  <p:cmAuthor id="3" name="Kyle Leighton" initials="KL" lastIdx="5" clrIdx="2"/>
  <p:cmAuthor id="4" name="Jill Courtney" initials="JC" lastIdx="6" clrIdx="3"/>
  <p:cmAuthor id="5" name="JOANNA" initials="J" lastIdx="7"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00539B"/>
    <a:srgbClr val="FF9900"/>
    <a:srgbClr val="FFB86E"/>
    <a:srgbClr val="F27900"/>
    <a:srgbClr val="FA8F00"/>
    <a:srgbClr val="F68620"/>
    <a:srgbClr val="FFCE00"/>
    <a:srgbClr val="104C97"/>
    <a:srgbClr val="2046A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94" autoAdjust="0"/>
    <p:restoredTop sz="84084" autoAdjust="0"/>
  </p:normalViewPr>
  <p:slideViewPr>
    <p:cSldViewPr snapToGrid="0" snapToObjects="1" showGuides="1">
      <p:cViewPr varScale="1">
        <p:scale>
          <a:sx n="78" d="100"/>
          <a:sy n="78" d="100"/>
        </p:scale>
        <p:origin x="966" y="84"/>
      </p:cViewPr>
      <p:guideLst>
        <p:guide orient="horz" pos="2155"/>
        <p:guide pos="3896"/>
        <p:guide orient="horz" pos="2160"/>
        <p:guide pos="3840"/>
      </p:guideLst>
    </p:cSldViewPr>
  </p:slid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50" d="100"/>
          <a:sy n="50" d="100"/>
        </p:scale>
        <p:origin x="2692" y="4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viewProps" Target="viewProps.xml"/><Relationship Id="rId30"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DOlson\NFID%20Staff%20Dropbox\2023-2024%20Flu-Pneumo%20Awareness\Partner%20Presentations\NAIIS%20Presentation%20on%20Survey%20Results%202019-2023.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DOlson\NFID%20Staff%20Dropbox\2023-2024%20Flu-Pneumo%20Awareness\Partner%20Presentations\NAIIS%20Presentation%20on%20Survey%20Results%202019-2023.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DOlson\NFID%20Staff%20Dropbox\2023-2024%20Flu-Pneumo%20Awareness\Partner%20Presentations\NAIIS\NAIIS%20Presentation%20on%20Survey%20Results%202019-2023.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dirty="0">
                <a:latin typeface="Arial" panose="020B0604020202020204" pitchFamily="34" charset="0"/>
                <a:cs typeface="Arial" panose="020B0604020202020204" pitchFamily="34" charset="0"/>
              </a:rPr>
              <a:t>Attitudes about Flu Vaccination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'Attitudes about Vaccination'!$B$2</c:f>
              <c:strCache>
                <c:ptCount val="1"/>
                <c:pt idx="0">
                  <c:v>% of US adults who agree flu vaccination is the best way to prevent flu-related hospitalizations and death</c:v>
                </c:pt>
              </c:strCache>
            </c:strRef>
          </c:tx>
          <c:spPr>
            <a:solidFill>
              <a:schemeClr val="accent1"/>
            </a:solidFill>
            <a:ln>
              <a:noFill/>
            </a:ln>
            <a:effectLst/>
          </c:spPr>
          <c:invertIfNegative val="0"/>
          <c:cat>
            <c:strRef>
              <c:f>'Attitudes about Vaccination'!$A$3:$A$7</c:f>
              <c:strCache>
                <c:ptCount val="5"/>
                <c:pt idx="0">
                  <c:v>2019-2020</c:v>
                </c:pt>
                <c:pt idx="1">
                  <c:v>2020-2021</c:v>
                </c:pt>
                <c:pt idx="2">
                  <c:v>2021-2022</c:v>
                </c:pt>
                <c:pt idx="3">
                  <c:v>2022-2023</c:v>
                </c:pt>
                <c:pt idx="4">
                  <c:v>2023-2024</c:v>
                </c:pt>
              </c:strCache>
            </c:strRef>
          </c:cat>
          <c:val>
            <c:numRef>
              <c:f>'Attitudes about Vaccination'!$B$3:$B$7</c:f>
              <c:numCache>
                <c:formatCode>General</c:formatCode>
                <c:ptCount val="5"/>
                <c:pt idx="0">
                  <c:v>60</c:v>
                </c:pt>
                <c:pt idx="1">
                  <c:v>68</c:v>
                </c:pt>
                <c:pt idx="2">
                  <c:v>61</c:v>
                </c:pt>
                <c:pt idx="3">
                  <c:v>69</c:v>
                </c:pt>
                <c:pt idx="4">
                  <c:v>65</c:v>
                </c:pt>
              </c:numCache>
            </c:numRef>
          </c:val>
          <c:extLst>
            <c:ext xmlns:c16="http://schemas.microsoft.com/office/drawing/2014/chart" uri="{C3380CC4-5D6E-409C-BE32-E72D297353CC}">
              <c16:uniqueId val="{00000000-2D7E-4FB1-B8B9-CADD69CE5E78}"/>
            </c:ext>
          </c:extLst>
        </c:ser>
        <c:ser>
          <c:idx val="1"/>
          <c:order val="1"/>
          <c:tx>
            <c:strRef>
              <c:f>'Attitudes about Vaccination'!$C$2</c:f>
              <c:strCache>
                <c:ptCount val="1"/>
                <c:pt idx="0">
                  <c:v>% who do not plan to get vaccinated against flu (or unsure)</c:v>
                </c:pt>
              </c:strCache>
            </c:strRef>
          </c:tx>
          <c:spPr>
            <a:solidFill>
              <a:schemeClr val="accent2"/>
            </a:solidFill>
            <a:ln>
              <a:noFill/>
            </a:ln>
            <a:effectLst/>
          </c:spPr>
          <c:invertIfNegative val="0"/>
          <c:cat>
            <c:strRef>
              <c:f>'Attitudes about Vaccination'!$A$3:$A$7</c:f>
              <c:strCache>
                <c:ptCount val="5"/>
                <c:pt idx="0">
                  <c:v>2019-2020</c:v>
                </c:pt>
                <c:pt idx="1">
                  <c:v>2020-2021</c:v>
                </c:pt>
                <c:pt idx="2">
                  <c:v>2021-2022</c:v>
                </c:pt>
                <c:pt idx="3">
                  <c:v>2022-2023</c:v>
                </c:pt>
                <c:pt idx="4">
                  <c:v>2023-2024</c:v>
                </c:pt>
              </c:strCache>
            </c:strRef>
          </c:cat>
          <c:val>
            <c:numRef>
              <c:f>'Attitudes about Vaccination'!$C$3:$C$7</c:f>
              <c:numCache>
                <c:formatCode>General</c:formatCode>
                <c:ptCount val="5"/>
                <c:pt idx="0">
                  <c:v>48</c:v>
                </c:pt>
                <c:pt idx="1">
                  <c:v>41</c:v>
                </c:pt>
                <c:pt idx="2">
                  <c:v>44</c:v>
                </c:pt>
                <c:pt idx="3">
                  <c:v>41</c:v>
                </c:pt>
                <c:pt idx="4">
                  <c:v>43</c:v>
                </c:pt>
              </c:numCache>
            </c:numRef>
          </c:val>
          <c:extLst>
            <c:ext xmlns:c16="http://schemas.microsoft.com/office/drawing/2014/chart" uri="{C3380CC4-5D6E-409C-BE32-E72D297353CC}">
              <c16:uniqueId val="{00000001-2D7E-4FB1-B8B9-CADD69CE5E78}"/>
            </c:ext>
          </c:extLst>
        </c:ser>
        <c:ser>
          <c:idx val="2"/>
          <c:order val="2"/>
          <c:tx>
            <c:strRef>
              <c:f>'Attitudes about Vaccination'!$D$2</c:f>
              <c:strCache>
                <c:ptCount val="1"/>
                <c:pt idx="0">
                  <c:v>% at higher risk (CHCs and 65+) who do not plan to get vaccinated against flu</c:v>
                </c:pt>
              </c:strCache>
            </c:strRef>
          </c:tx>
          <c:spPr>
            <a:solidFill>
              <a:schemeClr val="accent3"/>
            </a:solidFill>
            <a:ln>
              <a:noFill/>
            </a:ln>
            <a:effectLst/>
          </c:spPr>
          <c:invertIfNegative val="0"/>
          <c:cat>
            <c:strRef>
              <c:f>'Attitudes about Vaccination'!$A$3:$A$7</c:f>
              <c:strCache>
                <c:ptCount val="5"/>
                <c:pt idx="0">
                  <c:v>2019-2020</c:v>
                </c:pt>
                <c:pt idx="1">
                  <c:v>2020-2021</c:v>
                </c:pt>
                <c:pt idx="2">
                  <c:v>2021-2022</c:v>
                </c:pt>
                <c:pt idx="3">
                  <c:v>2022-2023</c:v>
                </c:pt>
                <c:pt idx="4">
                  <c:v>2023-2024</c:v>
                </c:pt>
              </c:strCache>
            </c:strRef>
          </c:cat>
          <c:val>
            <c:numRef>
              <c:f>'Attitudes about Vaccination'!$D$3:$D$7</c:f>
              <c:numCache>
                <c:formatCode>General</c:formatCode>
                <c:ptCount val="5"/>
                <c:pt idx="0">
                  <c:v>25</c:v>
                </c:pt>
                <c:pt idx="1">
                  <c:v>22</c:v>
                </c:pt>
                <c:pt idx="2">
                  <c:v>23</c:v>
                </c:pt>
                <c:pt idx="3">
                  <c:v>22</c:v>
                </c:pt>
                <c:pt idx="4">
                  <c:v>28</c:v>
                </c:pt>
              </c:numCache>
            </c:numRef>
          </c:val>
          <c:extLst>
            <c:ext xmlns:c16="http://schemas.microsoft.com/office/drawing/2014/chart" uri="{C3380CC4-5D6E-409C-BE32-E72D297353CC}">
              <c16:uniqueId val="{00000002-2D7E-4FB1-B8B9-CADD69CE5E78}"/>
            </c:ext>
          </c:extLst>
        </c:ser>
        <c:dLbls>
          <c:showLegendKey val="0"/>
          <c:showVal val="0"/>
          <c:showCatName val="0"/>
          <c:showSerName val="0"/>
          <c:showPercent val="0"/>
          <c:showBubbleSize val="0"/>
        </c:dLbls>
        <c:gapWidth val="219"/>
        <c:overlap val="-27"/>
        <c:axId val="1673249407"/>
        <c:axId val="1673249887"/>
      </c:barChart>
      <c:catAx>
        <c:axId val="16732494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673249887"/>
        <c:crosses val="autoZero"/>
        <c:auto val="1"/>
        <c:lblAlgn val="ctr"/>
        <c:lblOffset val="100"/>
        <c:noMultiLvlLbl val="0"/>
      </c:catAx>
      <c:valAx>
        <c:axId val="16732498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673249407"/>
        <c:crosses val="autoZero"/>
        <c:crossBetween val="between"/>
      </c:valAx>
      <c:spPr>
        <a:noFill/>
        <a:ln>
          <a:noFill/>
        </a:ln>
        <a:effectLst/>
      </c:spPr>
    </c:plotArea>
    <c:legend>
      <c:legendPos val="b"/>
      <c:legendEntry>
        <c:idx val="2"/>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0.10259049178116257"/>
          <c:y val="0.73516192155369897"/>
          <c:w val="0.86354411754341986"/>
          <c:h val="0.24893477055826038"/>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baseline="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2000" dirty="0">
                <a:latin typeface="Arial" panose="020B0604020202020204" pitchFamily="34" charset="0"/>
                <a:cs typeface="Arial" panose="020B0604020202020204" pitchFamily="34" charset="0"/>
              </a:rPr>
              <a:t>Reasons</a:t>
            </a:r>
            <a:r>
              <a:rPr lang="en-US" sz="2000" baseline="0" dirty="0">
                <a:latin typeface="Arial" panose="020B0604020202020204" pitchFamily="34" charset="0"/>
                <a:cs typeface="Arial" panose="020B0604020202020204" pitchFamily="34" charset="0"/>
              </a:rPr>
              <a:t> for Not Getting Flu Vaccine</a:t>
            </a:r>
            <a:endParaRPr lang="en-US" sz="2000" dirty="0">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'Reasons Not Getting Vaccinated'!$B$1</c:f>
              <c:strCache>
                <c:ptCount val="1"/>
                <c:pt idx="0">
                  <c:v>Side Effects</c:v>
                </c:pt>
              </c:strCache>
            </c:strRef>
          </c:tx>
          <c:spPr>
            <a:solidFill>
              <a:schemeClr val="accent1"/>
            </a:solidFill>
            <a:ln>
              <a:noFill/>
            </a:ln>
            <a:effectLst/>
          </c:spPr>
          <c:invertIfNegative val="0"/>
          <c:cat>
            <c:strRef>
              <c:f>'Reasons Not Getting Vaccinated'!$A$2:$A$6</c:f>
              <c:strCache>
                <c:ptCount val="5"/>
                <c:pt idx="0">
                  <c:v>2019-2020</c:v>
                </c:pt>
                <c:pt idx="1">
                  <c:v>2020-2021</c:v>
                </c:pt>
                <c:pt idx="2">
                  <c:v>2021-2022</c:v>
                </c:pt>
                <c:pt idx="3">
                  <c:v>2022-2023</c:v>
                </c:pt>
                <c:pt idx="4">
                  <c:v>2023-2024</c:v>
                </c:pt>
              </c:strCache>
            </c:strRef>
          </c:cat>
          <c:val>
            <c:numRef>
              <c:f>'Reasons Not Getting Vaccinated'!$B$2:$B$6</c:f>
              <c:numCache>
                <c:formatCode>General</c:formatCode>
                <c:ptCount val="5"/>
                <c:pt idx="0">
                  <c:v>34</c:v>
                </c:pt>
                <c:pt idx="1">
                  <c:v>29</c:v>
                </c:pt>
                <c:pt idx="2">
                  <c:v>25</c:v>
                </c:pt>
                <c:pt idx="3">
                  <c:v>39</c:v>
                </c:pt>
                <c:pt idx="4">
                  <c:v>32</c:v>
                </c:pt>
              </c:numCache>
            </c:numRef>
          </c:val>
          <c:extLst>
            <c:ext xmlns:c16="http://schemas.microsoft.com/office/drawing/2014/chart" uri="{C3380CC4-5D6E-409C-BE32-E72D297353CC}">
              <c16:uniqueId val="{00000000-1549-4504-A775-4496E63F9A5B}"/>
            </c:ext>
          </c:extLst>
        </c:ser>
        <c:ser>
          <c:idx val="1"/>
          <c:order val="1"/>
          <c:tx>
            <c:strRef>
              <c:f>'Reasons Not Getting Vaccinated'!$C$1</c:f>
              <c:strCache>
                <c:ptCount val="1"/>
                <c:pt idx="0">
                  <c:v>Do Not Think Vaccines Work Well</c:v>
                </c:pt>
              </c:strCache>
            </c:strRef>
          </c:tx>
          <c:spPr>
            <a:solidFill>
              <a:schemeClr val="accent2"/>
            </a:solidFill>
            <a:ln>
              <a:noFill/>
            </a:ln>
            <a:effectLst/>
          </c:spPr>
          <c:invertIfNegative val="0"/>
          <c:cat>
            <c:strRef>
              <c:f>'Reasons Not Getting Vaccinated'!$A$2:$A$6</c:f>
              <c:strCache>
                <c:ptCount val="5"/>
                <c:pt idx="0">
                  <c:v>2019-2020</c:v>
                </c:pt>
                <c:pt idx="1">
                  <c:v>2020-2021</c:v>
                </c:pt>
                <c:pt idx="2">
                  <c:v>2021-2022</c:v>
                </c:pt>
                <c:pt idx="3">
                  <c:v>2022-2023</c:v>
                </c:pt>
                <c:pt idx="4">
                  <c:v>2023-2024</c:v>
                </c:pt>
              </c:strCache>
            </c:strRef>
          </c:cat>
          <c:val>
            <c:numRef>
              <c:f>'Reasons Not Getting Vaccinated'!$C$2:$C$6</c:f>
              <c:numCache>
                <c:formatCode>General</c:formatCode>
                <c:ptCount val="5"/>
                <c:pt idx="0">
                  <c:v>51</c:v>
                </c:pt>
                <c:pt idx="1">
                  <c:v>34</c:v>
                </c:pt>
                <c:pt idx="2">
                  <c:v>39</c:v>
                </c:pt>
                <c:pt idx="3">
                  <c:v>41</c:v>
                </c:pt>
                <c:pt idx="4">
                  <c:v>27</c:v>
                </c:pt>
              </c:numCache>
            </c:numRef>
          </c:val>
          <c:extLst>
            <c:ext xmlns:c16="http://schemas.microsoft.com/office/drawing/2014/chart" uri="{C3380CC4-5D6E-409C-BE32-E72D297353CC}">
              <c16:uniqueId val="{00000001-1549-4504-A775-4496E63F9A5B}"/>
            </c:ext>
          </c:extLst>
        </c:ser>
        <c:ser>
          <c:idx val="2"/>
          <c:order val="2"/>
          <c:tx>
            <c:strRef>
              <c:f>'Reasons Not Getting Vaccinated'!$D$1</c:f>
              <c:strCache>
                <c:ptCount val="1"/>
                <c:pt idx="0">
                  <c:v>Concern about Getting Sick from Vaccines</c:v>
                </c:pt>
              </c:strCache>
            </c:strRef>
          </c:tx>
          <c:spPr>
            <a:solidFill>
              <a:schemeClr val="accent3"/>
            </a:solidFill>
            <a:ln>
              <a:noFill/>
            </a:ln>
            <a:effectLst/>
          </c:spPr>
          <c:invertIfNegative val="0"/>
          <c:cat>
            <c:strRef>
              <c:f>'Reasons Not Getting Vaccinated'!$A$2:$A$6</c:f>
              <c:strCache>
                <c:ptCount val="5"/>
                <c:pt idx="0">
                  <c:v>2019-2020</c:v>
                </c:pt>
                <c:pt idx="1">
                  <c:v>2020-2021</c:v>
                </c:pt>
                <c:pt idx="2">
                  <c:v>2021-2022</c:v>
                </c:pt>
                <c:pt idx="3">
                  <c:v>2022-2023</c:v>
                </c:pt>
                <c:pt idx="4">
                  <c:v>2023-2024</c:v>
                </c:pt>
              </c:strCache>
            </c:strRef>
          </c:cat>
          <c:val>
            <c:numRef>
              <c:f>'Reasons Not Getting Vaccinated'!$D$2:$D$6</c:f>
              <c:numCache>
                <c:formatCode>General</c:formatCode>
                <c:ptCount val="5"/>
                <c:pt idx="0">
                  <c:v>22</c:v>
                </c:pt>
                <c:pt idx="1">
                  <c:v>22</c:v>
                </c:pt>
                <c:pt idx="2">
                  <c:v>19</c:v>
                </c:pt>
                <c:pt idx="3">
                  <c:v>24</c:v>
                </c:pt>
                <c:pt idx="4">
                  <c:v>27</c:v>
                </c:pt>
              </c:numCache>
            </c:numRef>
          </c:val>
          <c:extLst>
            <c:ext xmlns:c16="http://schemas.microsoft.com/office/drawing/2014/chart" uri="{C3380CC4-5D6E-409C-BE32-E72D297353CC}">
              <c16:uniqueId val="{00000002-1549-4504-A775-4496E63F9A5B}"/>
            </c:ext>
          </c:extLst>
        </c:ser>
        <c:ser>
          <c:idx val="3"/>
          <c:order val="3"/>
          <c:tx>
            <c:strRef>
              <c:f>'Reasons Not Getting Vaccinated'!$E$1</c:f>
              <c:strCache>
                <c:ptCount val="1"/>
                <c:pt idx="0">
                  <c:v>Never Get Flu</c:v>
                </c:pt>
              </c:strCache>
            </c:strRef>
          </c:tx>
          <c:spPr>
            <a:solidFill>
              <a:schemeClr val="accent4"/>
            </a:solidFill>
            <a:ln>
              <a:noFill/>
            </a:ln>
            <a:effectLst/>
          </c:spPr>
          <c:invertIfNegative val="0"/>
          <c:cat>
            <c:strRef>
              <c:f>'Reasons Not Getting Vaccinated'!$A$2:$A$6</c:f>
              <c:strCache>
                <c:ptCount val="5"/>
                <c:pt idx="0">
                  <c:v>2019-2020</c:v>
                </c:pt>
                <c:pt idx="1">
                  <c:v>2020-2021</c:v>
                </c:pt>
                <c:pt idx="2">
                  <c:v>2021-2022</c:v>
                </c:pt>
                <c:pt idx="3">
                  <c:v>2022-2023</c:v>
                </c:pt>
                <c:pt idx="4">
                  <c:v>2023-2024</c:v>
                </c:pt>
              </c:strCache>
            </c:strRef>
          </c:cat>
          <c:val>
            <c:numRef>
              <c:f>'Reasons Not Getting Vaccinated'!$E$2:$E$6</c:f>
              <c:numCache>
                <c:formatCode>General</c:formatCode>
                <c:ptCount val="5"/>
                <c:pt idx="0">
                  <c:v>0</c:v>
                </c:pt>
                <c:pt idx="1">
                  <c:v>32</c:v>
                </c:pt>
                <c:pt idx="2">
                  <c:v>36</c:v>
                </c:pt>
                <c:pt idx="3">
                  <c:v>28</c:v>
                </c:pt>
                <c:pt idx="4">
                  <c:v>0</c:v>
                </c:pt>
              </c:numCache>
            </c:numRef>
          </c:val>
          <c:extLst>
            <c:ext xmlns:c16="http://schemas.microsoft.com/office/drawing/2014/chart" uri="{C3380CC4-5D6E-409C-BE32-E72D297353CC}">
              <c16:uniqueId val="{00000003-1549-4504-A775-4496E63F9A5B}"/>
            </c:ext>
          </c:extLst>
        </c:ser>
        <c:dLbls>
          <c:showLegendKey val="0"/>
          <c:showVal val="0"/>
          <c:showCatName val="0"/>
          <c:showSerName val="0"/>
          <c:showPercent val="0"/>
          <c:showBubbleSize val="0"/>
        </c:dLbls>
        <c:gapWidth val="219"/>
        <c:overlap val="-27"/>
        <c:axId val="1612016095"/>
        <c:axId val="1612011775"/>
      </c:barChart>
      <c:catAx>
        <c:axId val="16120160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612011775"/>
        <c:crosses val="autoZero"/>
        <c:auto val="1"/>
        <c:lblAlgn val="ctr"/>
        <c:lblOffset val="100"/>
        <c:noMultiLvlLbl val="0"/>
      </c:catAx>
      <c:valAx>
        <c:axId val="161201177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61201609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dirty="0">
                <a:solidFill>
                  <a:srgbClr val="595959"/>
                </a:solidFill>
                <a:latin typeface="Arial" panose="020B0604020202020204" pitchFamily="34" charset="0"/>
                <a:cs typeface="Arial" panose="020B0604020202020204" pitchFamily="34" charset="0"/>
              </a:rPr>
              <a:t>Reasons for Not Getting COVID-19</a:t>
            </a:r>
            <a:r>
              <a:rPr lang="en-US" sz="2000" baseline="0" dirty="0">
                <a:solidFill>
                  <a:srgbClr val="595959"/>
                </a:solidFill>
                <a:latin typeface="Arial" panose="020B0604020202020204" pitchFamily="34" charset="0"/>
                <a:cs typeface="Arial" panose="020B0604020202020204" pitchFamily="34" charset="0"/>
              </a:rPr>
              <a:t> Vaccine</a:t>
            </a:r>
            <a:endParaRPr lang="en-US" sz="2000" dirty="0">
              <a:solidFill>
                <a:srgbClr val="595959"/>
              </a:solidFill>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'COVID-19'!$A$2</c:f>
              <c:strCache>
                <c:ptCount val="1"/>
                <c:pt idx="0">
                  <c:v>2021-2022</c:v>
                </c:pt>
              </c:strCache>
            </c:strRef>
          </c:tx>
          <c:spPr>
            <a:solidFill>
              <a:schemeClr val="accent1"/>
            </a:solidFill>
            <a:ln>
              <a:noFill/>
            </a:ln>
            <a:effectLst/>
          </c:spPr>
          <c:invertIfNegative val="0"/>
          <c:cat>
            <c:strRef>
              <c:f>'COVID-19'!$B$1:$E$1</c:f>
              <c:strCache>
                <c:ptCount val="4"/>
                <c:pt idx="0">
                  <c:v>Side Effects of COVID-19 Vaccines</c:v>
                </c:pt>
                <c:pt idx="1">
                  <c:v>Don't Trust COVID-19 Vaccines</c:v>
                </c:pt>
                <c:pt idx="2">
                  <c:v>Don't Think COVID-19 Vaccines Work Well</c:v>
                </c:pt>
                <c:pt idx="3">
                  <c:v>Concerned about Getting Sick from Vaccines</c:v>
                </c:pt>
              </c:strCache>
            </c:strRef>
          </c:cat>
          <c:val>
            <c:numRef>
              <c:f>'COVID-19'!$B$2:$E$2</c:f>
              <c:numCache>
                <c:formatCode>General</c:formatCode>
                <c:ptCount val="4"/>
                <c:pt idx="0">
                  <c:v>63</c:v>
                </c:pt>
                <c:pt idx="1">
                  <c:v>56</c:v>
                </c:pt>
                <c:pt idx="2">
                  <c:v>38</c:v>
                </c:pt>
                <c:pt idx="3">
                  <c:v>0</c:v>
                </c:pt>
              </c:numCache>
            </c:numRef>
          </c:val>
          <c:extLst>
            <c:ext xmlns:c16="http://schemas.microsoft.com/office/drawing/2014/chart" uri="{C3380CC4-5D6E-409C-BE32-E72D297353CC}">
              <c16:uniqueId val="{00000000-B87B-4ADE-97FD-40082C2BE8AE}"/>
            </c:ext>
          </c:extLst>
        </c:ser>
        <c:ser>
          <c:idx val="1"/>
          <c:order val="1"/>
          <c:tx>
            <c:strRef>
              <c:f>'COVID-19'!$A$3</c:f>
              <c:strCache>
                <c:ptCount val="1"/>
                <c:pt idx="0">
                  <c:v>2023-2024</c:v>
                </c:pt>
              </c:strCache>
            </c:strRef>
          </c:tx>
          <c:spPr>
            <a:solidFill>
              <a:schemeClr val="accent2"/>
            </a:solidFill>
            <a:ln>
              <a:noFill/>
            </a:ln>
            <a:effectLst/>
          </c:spPr>
          <c:invertIfNegative val="0"/>
          <c:cat>
            <c:strRef>
              <c:f>'COVID-19'!$B$1:$E$1</c:f>
              <c:strCache>
                <c:ptCount val="4"/>
                <c:pt idx="0">
                  <c:v>Side Effects of COVID-19 Vaccines</c:v>
                </c:pt>
                <c:pt idx="1">
                  <c:v>Don't Trust COVID-19 Vaccines</c:v>
                </c:pt>
                <c:pt idx="2">
                  <c:v>Don't Think COVID-19 Vaccines Work Well</c:v>
                </c:pt>
                <c:pt idx="3">
                  <c:v>Concerned about Getting Sick from Vaccines</c:v>
                </c:pt>
              </c:strCache>
            </c:strRef>
          </c:cat>
          <c:val>
            <c:numRef>
              <c:f>'COVID-19'!$B$3:$E$3</c:f>
              <c:numCache>
                <c:formatCode>General</c:formatCode>
                <c:ptCount val="4"/>
                <c:pt idx="1">
                  <c:v>34</c:v>
                </c:pt>
                <c:pt idx="2">
                  <c:v>28</c:v>
                </c:pt>
                <c:pt idx="3">
                  <c:v>27</c:v>
                </c:pt>
              </c:numCache>
            </c:numRef>
          </c:val>
          <c:extLst>
            <c:ext xmlns:c16="http://schemas.microsoft.com/office/drawing/2014/chart" uri="{C3380CC4-5D6E-409C-BE32-E72D297353CC}">
              <c16:uniqueId val="{00000001-B87B-4ADE-97FD-40082C2BE8AE}"/>
            </c:ext>
          </c:extLst>
        </c:ser>
        <c:dLbls>
          <c:showLegendKey val="0"/>
          <c:showVal val="0"/>
          <c:showCatName val="0"/>
          <c:showSerName val="0"/>
          <c:showPercent val="0"/>
          <c:showBubbleSize val="0"/>
        </c:dLbls>
        <c:gapWidth val="219"/>
        <c:overlap val="-27"/>
        <c:axId val="57127855"/>
        <c:axId val="57127375"/>
      </c:barChart>
      <c:catAx>
        <c:axId val="571278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7127375"/>
        <c:crosses val="autoZero"/>
        <c:auto val="1"/>
        <c:lblAlgn val="ctr"/>
        <c:lblOffset val="100"/>
        <c:noMultiLvlLbl val="0"/>
      </c:catAx>
      <c:valAx>
        <c:axId val="5712737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rgbClr val="595959"/>
                </a:solidFill>
                <a:latin typeface="Arial" panose="020B0604020202020204" pitchFamily="34" charset="0"/>
                <a:ea typeface="+mn-ea"/>
                <a:cs typeface="Arial" panose="020B0604020202020204" pitchFamily="34" charset="0"/>
              </a:defRPr>
            </a:pPr>
            <a:endParaRPr lang="en-US"/>
          </a:p>
        </c:txPr>
        <c:crossAx val="571278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13763" cy="463647"/>
          </a:xfrm>
          <a:prstGeom prst="rect">
            <a:avLst/>
          </a:prstGeom>
        </p:spPr>
        <p:txBody>
          <a:bodyPr vert="horz" lIns="92535" tIns="46267" rIns="92535" bIns="46267" rtlCol="0"/>
          <a:lstStyle>
            <a:lvl1pPr algn="l">
              <a:defRPr sz="1200"/>
            </a:lvl1pPr>
          </a:lstStyle>
          <a:p>
            <a:endParaRPr lang="en-US" dirty="0"/>
          </a:p>
        </p:txBody>
      </p:sp>
      <p:sp>
        <p:nvSpPr>
          <p:cNvPr id="3" name="Date Placeholder 2"/>
          <p:cNvSpPr>
            <a:spLocks noGrp="1"/>
          </p:cNvSpPr>
          <p:nvPr>
            <p:ph type="dt" sz="quarter" idx="1"/>
          </p:nvPr>
        </p:nvSpPr>
        <p:spPr>
          <a:xfrm>
            <a:off x="3939467" y="0"/>
            <a:ext cx="3013763" cy="463647"/>
          </a:xfrm>
          <a:prstGeom prst="rect">
            <a:avLst/>
          </a:prstGeom>
        </p:spPr>
        <p:txBody>
          <a:bodyPr vert="horz" lIns="92535" tIns="46267" rIns="92535" bIns="46267" rtlCol="0"/>
          <a:lstStyle>
            <a:lvl1pPr algn="r">
              <a:defRPr sz="1200"/>
            </a:lvl1pPr>
          </a:lstStyle>
          <a:p>
            <a:fld id="{FD6C8636-65AC-41ED-98AD-40F55AACF57A}" type="datetimeFigureOut">
              <a:rPr lang="en-US" smtClean="0"/>
              <a:t>3/28/2024</a:t>
            </a:fld>
            <a:endParaRPr lang="en-US" dirty="0"/>
          </a:p>
        </p:txBody>
      </p:sp>
      <p:sp>
        <p:nvSpPr>
          <p:cNvPr id="4" name="Footer Placeholder 3"/>
          <p:cNvSpPr>
            <a:spLocks noGrp="1"/>
          </p:cNvSpPr>
          <p:nvPr>
            <p:ph type="ftr" sz="quarter" idx="2"/>
          </p:nvPr>
        </p:nvSpPr>
        <p:spPr>
          <a:xfrm>
            <a:off x="1" y="8777194"/>
            <a:ext cx="3013763" cy="463646"/>
          </a:xfrm>
          <a:prstGeom prst="rect">
            <a:avLst/>
          </a:prstGeom>
        </p:spPr>
        <p:txBody>
          <a:bodyPr vert="horz" lIns="92535" tIns="46267" rIns="92535" bIns="46267"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39467" y="8777194"/>
            <a:ext cx="3013763" cy="463646"/>
          </a:xfrm>
          <a:prstGeom prst="rect">
            <a:avLst/>
          </a:prstGeom>
        </p:spPr>
        <p:txBody>
          <a:bodyPr vert="horz" lIns="92535" tIns="46267" rIns="92535" bIns="46267" rtlCol="0" anchor="b"/>
          <a:lstStyle>
            <a:lvl1pPr algn="r">
              <a:defRPr sz="1200"/>
            </a:lvl1pPr>
          </a:lstStyle>
          <a:p>
            <a:fld id="{D1C00A67-079E-4B9A-B4E6-C85D5D771E88}" type="slidenum">
              <a:rPr lang="en-US" smtClean="0"/>
              <a:t>‹#›</a:t>
            </a:fld>
            <a:endParaRPr lang="en-US" dirty="0"/>
          </a:p>
        </p:txBody>
      </p:sp>
    </p:spTree>
    <p:extLst>
      <p:ext uri="{BB962C8B-B14F-4D97-AF65-F5344CB8AC3E}">
        <p14:creationId xmlns:p14="http://schemas.microsoft.com/office/powerpoint/2010/main" val="38030851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13763" cy="462042"/>
          </a:xfrm>
          <a:prstGeom prst="rect">
            <a:avLst/>
          </a:prstGeom>
        </p:spPr>
        <p:txBody>
          <a:bodyPr vert="horz" lIns="92535" tIns="46267" rIns="92535" bIns="46267" rtlCol="0"/>
          <a:lstStyle>
            <a:lvl1pPr algn="l">
              <a:defRPr sz="1200"/>
            </a:lvl1pPr>
          </a:lstStyle>
          <a:p>
            <a:pPr>
              <a:defRPr/>
            </a:pPr>
            <a:endParaRPr lang="en-US" dirty="0"/>
          </a:p>
        </p:txBody>
      </p:sp>
      <p:sp>
        <p:nvSpPr>
          <p:cNvPr id="3" name="Date Placeholder 2"/>
          <p:cNvSpPr>
            <a:spLocks noGrp="1"/>
          </p:cNvSpPr>
          <p:nvPr>
            <p:ph type="dt" idx="1"/>
          </p:nvPr>
        </p:nvSpPr>
        <p:spPr>
          <a:xfrm>
            <a:off x="3939467" y="0"/>
            <a:ext cx="3013763" cy="462042"/>
          </a:xfrm>
          <a:prstGeom prst="rect">
            <a:avLst/>
          </a:prstGeom>
        </p:spPr>
        <p:txBody>
          <a:bodyPr vert="horz" lIns="92535" tIns="46267" rIns="92535" bIns="46267" rtlCol="0"/>
          <a:lstStyle>
            <a:lvl1pPr algn="r">
              <a:defRPr sz="1200" smtClean="0"/>
            </a:lvl1pPr>
          </a:lstStyle>
          <a:p>
            <a:pPr>
              <a:defRPr/>
            </a:pPr>
            <a:fld id="{3EB1D747-18FA-A44B-9320-C648BE184244}" type="datetimeFigureOut">
              <a:rPr lang="en-US"/>
              <a:pPr>
                <a:defRPr/>
              </a:pPr>
              <a:t>3/28/2024</a:t>
            </a:fld>
            <a:endParaRPr lang="en-US" dirty="0"/>
          </a:p>
        </p:txBody>
      </p:sp>
      <p:sp>
        <p:nvSpPr>
          <p:cNvPr id="4" name="Slide Image Placeholder 3"/>
          <p:cNvSpPr>
            <a:spLocks noGrp="1" noRot="1" noChangeAspect="1"/>
          </p:cNvSpPr>
          <p:nvPr>
            <p:ph type="sldImg" idx="2"/>
          </p:nvPr>
        </p:nvSpPr>
        <p:spPr>
          <a:xfrm>
            <a:off x="398463" y="692150"/>
            <a:ext cx="6157912" cy="3465513"/>
          </a:xfrm>
          <a:prstGeom prst="rect">
            <a:avLst/>
          </a:prstGeom>
          <a:noFill/>
          <a:ln w="12700">
            <a:solidFill>
              <a:prstClr val="black"/>
            </a:solidFill>
          </a:ln>
        </p:spPr>
        <p:txBody>
          <a:bodyPr vert="horz" lIns="92535" tIns="46267" rIns="92535" bIns="46267" rtlCol="0" anchor="ctr"/>
          <a:lstStyle/>
          <a:p>
            <a:pPr lvl="0"/>
            <a:endParaRPr lang="en-US" noProof="0" dirty="0"/>
          </a:p>
        </p:txBody>
      </p:sp>
      <p:sp>
        <p:nvSpPr>
          <p:cNvPr id="5" name="Notes Placeholder 4"/>
          <p:cNvSpPr>
            <a:spLocks noGrp="1"/>
          </p:cNvSpPr>
          <p:nvPr>
            <p:ph type="body" sz="quarter" idx="3"/>
          </p:nvPr>
        </p:nvSpPr>
        <p:spPr>
          <a:xfrm>
            <a:off x="695484" y="4389399"/>
            <a:ext cx="5563870" cy="4158377"/>
          </a:xfrm>
          <a:prstGeom prst="rect">
            <a:avLst/>
          </a:prstGeom>
        </p:spPr>
        <p:txBody>
          <a:bodyPr vert="horz" lIns="92535" tIns="46267" rIns="92535" bIns="46267"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1" y="8777193"/>
            <a:ext cx="3013763" cy="462042"/>
          </a:xfrm>
          <a:prstGeom prst="rect">
            <a:avLst/>
          </a:prstGeom>
        </p:spPr>
        <p:txBody>
          <a:bodyPr vert="horz" lIns="92535" tIns="46267" rIns="92535" bIns="46267" rtlCol="0" anchor="b"/>
          <a:lstStyle>
            <a:lvl1pPr algn="l">
              <a:defRPr sz="1200"/>
            </a:lvl1pPr>
          </a:lstStyle>
          <a:p>
            <a:pPr>
              <a:defRPr/>
            </a:pPr>
            <a:endParaRPr lang="en-US" dirty="0"/>
          </a:p>
        </p:txBody>
      </p:sp>
      <p:sp>
        <p:nvSpPr>
          <p:cNvPr id="7" name="Slide Number Placeholder 6"/>
          <p:cNvSpPr>
            <a:spLocks noGrp="1"/>
          </p:cNvSpPr>
          <p:nvPr>
            <p:ph type="sldNum" sz="quarter" idx="5"/>
          </p:nvPr>
        </p:nvSpPr>
        <p:spPr>
          <a:xfrm>
            <a:off x="3939467" y="8777193"/>
            <a:ext cx="3013763" cy="462042"/>
          </a:xfrm>
          <a:prstGeom prst="rect">
            <a:avLst/>
          </a:prstGeom>
        </p:spPr>
        <p:txBody>
          <a:bodyPr vert="horz" lIns="92535" tIns="46267" rIns="92535" bIns="46267" rtlCol="0" anchor="b"/>
          <a:lstStyle>
            <a:lvl1pPr algn="r">
              <a:defRPr sz="1200" smtClean="0"/>
            </a:lvl1pPr>
          </a:lstStyle>
          <a:p>
            <a:pPr>
              <a:defRPr/>
            </a:pPr>
            <a:fld id="{D9DFBD95-685C-A640-9153-1C247996B69D}" type="slidenum">
              <a:rPr lang="en-US"/>
              <a:pPr>
                <a:defRPr/>
              </a:pPr>
              <a:t>‹#›</a:t>
            </a:fld>
            <a:endParaRPr lang="en-US" dirty="0"/>
          </a:p>
        </p:txBody>
      </p:sp>
    </p:spTree>
    <p:extLst>
      <p:ext uri="{BB962C8B-B14F-4D97-AF65-F5344CB8AC3E}">
        <p14:creationId xmlns:p14="http://schemas.microsoft.com/office/powerpoint/2010/main" val="1586063004"/>
      </p:ext>
    </p:extLst>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fontAlgn="base">
      <a:spcBef>
        <a:spcPct val="30000"/>
      </a:spcBef>
      <a:spcAft>
        <a:spcPct val="0"/>
      </a:spcAft>
      <a:defRPr sz="1200" kern="1200">
        <a:solidFill>
          <a:schemeClr val="tx1"/>
        </a:solidFill>
        <a:latin typeface="+mn-lt"/>
        <a:ea typeface="ＭＳ Ｐゴシック" charset="0"/>
        <a:cs typeface="+mn-cs"/>
      </a:defRPr>
    </a:lvl2pPr>
    <a:lvl3pPr marL="914400" algn="l" defTabSz="457200" rtl="0" fontAlgn="base">
      <a:spcBef>
        <a:spcPct val="30000"/>
      </a:spcBef>
      <a:spcAft>
        <a:spcPct val="0"/>
      </a:spcAft>
      <a:defRPr sz="1200" kern="1200">
        <a:solidFill>
          <a:schemeClr val="tx1"/>
        </a:solidFill>
        <a:latin typeface="+mn-lt"/>
        <a:ea typeface="ＭＳ Ｐゴシック" charset="0"/>
        <a:cs typeface="+mn-cs"/>
      </a:defRPr>
    </a:lvl3pPr>
    <a:lvl4pPr marL="1371600" algn="l" defTabSz="457200" rtl="0" fontAlgn="base">
      <a:spcBef>
        <a:spcPct val="30000"/>
      </a:spcBef>
      <a:spcAft>
        <a:spcPct val="0"/>
      </a:spcAft>
      <a:defRPr sz="1200" kern="1200">
        <a:solidFill>
          <a:schemeClr val="tx1"/>
        </a:solidFill>
        <a:latin typeface="+mn-lt"/>
        <a:ea typeface="ＭＳ Ｐゴシック" charset="0"/>
        <a:cs typeface="+mn-cs"/>
      </a:defRPr>
    </a:lvl4pPr>
    <a:lvl5pPr marL="1828800" algn="l" defTabSz="457200" rtl="0" fontAlgn="base">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nfid.org/resources"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www.nfid.org/flusurveys"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0"/>
                <a:cs typeface="ＭＳ Ｐゴシック" charset="0"/>
              </a:rPr>
              <a:t>Thank you for the kind introduction, I am happy to be with you.</a:t>
            </a:r>
          </a:p>
          <a:p>
            <a:endParaRPr lang="en-US" dirty="0"/>
          </a:p>
        </p:txBody>
      </p:sp>
      <p:sp>
        <p:nvSpPr>
          <p:cNvPr id="4" name="Slide Number Placeholder 3"/>
          <p:cNvSpPr>
            <a:spLocks noGrp="1"/>
          </p:cNvSpPr>
          <p:nvPr>
            <p:ph type="sldNum" sz="quarter" idx="5"/>
          </p:nvPr>
        </p:nvSpPr>
        <p:spPr/>
        <p:txBody>
          <a:bodyPr/>
          <a:lstStyle/>
          <a:p>
            <a:pPr>
              <a:defRPr/>
            </a:pPr>
            <a:fld id="{D9DFBD95-685C-A640-9153-1C247996B69D}" type="slidenum">
              <a:rPr lang="en-US" smtClean="0"/>
              <a:pPr>
                <a:defRPr/>
              </a:pPr>
              <a:t>1</a:t>
            </a:fld>
            <a:endParaRPr lang="en-US" dirty="0"/>
          </a:p>
        </p:txBody>
      </p:sp>
    </p:spTree>
    <p:extLst>
      <p:ext uri="{BB962C8B-B14F-4D97-AF65-F5344CB8AC3E}">
        <p14:creationId xmlns:p14="http://schemas.microsoft.com/office/powerpoint/2010/main" val="23325509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charset="0"/>
                <a:cs typeface="ＭＳ Ｐゴシック" charset="0"/>
              </a:rPr>
              <a:t>So… we have survey data and know how we have done in vaccinating our adults in this past respiratory season… Where do we go from here…</a:t>
            </a:r>
          </a:p>
          <a:p>
            <a:r>
              <a:rPr lang="en-US" sz="1200" kern="1200" dirty="0">
                <a:solidFill>
                  <a:schemeClr val="tx1"/>
                </a:solidFill>
                <a:effectLst/>
                <a:latin typeface="+mn-lt"/>
                <a:ea typeface="ＭＳ Ｐゴシック" charset="0"/>
                <a:cs typeface="ＭＳ Ｐゴシック" charset="0"/>
              </a:rPr>
              <a:t>Based on our NFID survey(s) as well as a number of other sources, we KNOW that healthcare provider recommendations are KEY to vaccine uptake for most adults.</a:t>
            </a:r>
          </a:p>
          <a:p>
            <a:r>
              <a:rPr lang="en-US" sz="1200" kern="1200" dirty="0">
                <a:solidFill>
                  <a:schemeClr val="tx1"/>
                </a:solidFill>
                <a:effectLst/>
                <a:latin typeface="+mn-lt"/>
                <a:ea typeface="ＭＳ Ｐゴシック" charset="0"/>
                <a:cs typeface="ＭＳ Ｐゴシック" charset="0"/>
              </a:rPr>
              <a:t>To get that strong provider recommendation which we know is key… our healthcare providers need to be confident in the value and import of vaccination and there is data suggesting a slip in this HCP confidence through the pandemic.  We need to use the trust that we have earned, recognize the challenge and systematically address HCP concerns by explaining changes in recommendations, and providing current and regularly updated resources to help restore provider community confidence as well as tools they can use in their day to day contact with patients—to improve immunization practices…</a:t>
            </a:r>
          </a:p>
          <a:p>
            <a:endParaRPr lang="en-US" dirty="0"/>
          </a:p>
        </p:txBody>
      </p:sp>
      <p:sp>
        <p:nvSpPr>
          <p:cNvPr id="4" name="Slide Number Placeholder 3"/>
          <p:cNvSpPr>
            <a:spLocks noGrp="1"/>
          </p:cNvSpPr>
          <p:nvPr>
            <p:ph type="sldNum" sz="quarter" idx="5"/>
          </p:nvPr>
        </p:nvSpPr>
        <p:spPr/>
        <p:txBody>
          <a:bodyPr/>
          <a:lstStyle/>
          <a:p>
            <a:pPr>
              <a:defRPr/>
            </a:pPr>
            <a:fld id="{D9DFBD95-685C-A640-9153-1C247996B69D}" type="slidenum">
              <a:rPr lang="en-US" smtClean="0"/>
              <a:pPr>
                <a:defRPr/>
              </a:pPr>
              <a:t>10</a:t>
            </a:fld>
            <a:endParaRPr lang="en-US" dirty="0"/>
          </a:p>
        </p:txBody>
      </p:sp>
    </p:spTree>
    <p:extLst>
      <p:ext uri="{BB962C8B-B14F-4D97-AF65-F5344CB8AC3E}">
        <p14:creationId xmlns:p14="http://schemas.microsoft.com/office/powerpoint/2010/main" val="402974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charset="0"/>
                <a:cs typeface="ＭＳ Ｐゴシック" charset="0"/>
              </a:rPr>
              <a:t>I want to spend a few moments speaking to the next steps regarding how we as an immunization community might improve uptake- I have organized around the SAGE 3C’s of Vaccine Hesitancy construct:</a:t>
            </a:r>
          </a:p>
          <a:p>
            <a:r>
              <a:rPr lang="en-US" sz="1200" kern="1200" dirty="0">
                <a:solidFill>
                  <a:schemeClr val="tx1"/>
                </a:solidFill>
                <a:effectLst/>
                <a:latin typeface="+mn-lt"/>
                <a:ea typeface="ＭＳ Ｐゴシック" charset="0"/>
                <a:cs typeface="ＭＳ Ｐゴシック" charset="0"/>
              </a:rPr>
              <a:t>In the intermediate to long term, we have an opportunity to address public confidence by improving vaccine literacy.  Simple, science-based information which could be organized as memes, educational modules and even curricula focused on organisms, diseases and vaccines and using examples the public can relate to and in a language which is understandable.  In the longer term, incorporating these into middle school -if not earlier child education- will improve the likelihood for long term confidence, in my opinion.</a:t>
            </a:r>
          </a:p>
          <a:p>
            <a:r>
              <a:rPr lang="en-US" sz="1200" kern="1200" dirty="0">
                <a:solidFill>
                  <a:schemeClr val="tx1"/>
                </a:solidFill>
                <a:effectLst/>
                <a:latin typeface="+mn-lt"/>
                <a:ea typeface="ＭＳ Ｐゴシック" charset="0"/>
                <a:cs typeface="ＭＳ Ｐゴシック" charset="0"/>
              </a:rPr>
              <a:t>WE need to be active in social medial providing positive messages about vaccine benefits and value [the data on refuting anti-science and antivaccine messages is more mixed] perhaps we will do better ‘overwhelming with kindness.’</a:t>
            </a:r>
          </a:p>
          <a:p>
            <a:r>
              <a:rPr lang="en-US" sz="1200" kern="1200" dirty="0">
                <a:solidFill>
                  <a:schemeClr val="tx1"/>
                </a:solidFill>
                <a:effectLst/>
                <a:latin typeface="+mn-lt"/>
                <a:ea typeface="ＭＳ Ｐゴシック" charset="0"/>
                <a:cs typeface="ＭＳ Ｐゴシック" charset="0"/>
              </a:rPr>
              <a:t>And we need to recognize the impact of the pandemic on the mental health of many has increased anxiety—making risk a driver in many decisions among the hesitant.  Our one on one conversations need to take this into account and messaging needs to address vaccine safety and disease risk.</a:t>
            </a:r>
          </a:p>
          <a:p>
            <a:r>
              <a:rPr lang="en-US" sz="1200" kern="1200" dirty="0">
                <a:solidFill>
                  <a:schemeClr val="tx1"/>
                </a:solidFill>
                <a:effectLst/>
                <a:latin typeface="+mn-lt"/>
                <a:ea typeface="ＭＳ Ｐゴシック" charset="0"/>
                <a:cs typeface="ＭＳ Ｐゴシック" charset="0"/>
              </a:rPr>
              <a:t>Finally, we must recognize that mandates can have positive and negative implications.  While important for protection of those who cannot be vaccinated and preventing outbreaks; they can be perceived as intrusive and can be a nidus for vaccine resistance, especially in a polarized climate… </a:t>
            </a:r>
          </a:p>
          <a:p>
            <a:endParaRPr lang="en-US" dirty="0"/>
          </a:p>
        </p:txBody>
      </p:sp>
      <p:sp>
        <p:nvSpPr>
          <p:cNvPr id="4" name="Slide Number Placeholder 3"/>
          <p:cNvSpPr>
            <a:spLocks noGrp="1"/>
          </p:cNvSpPr>
          <p:nvPr>
            <p:ph type="sldNum" sz="quarter" idx="5"/>
          </p:nvPr>
        </p:nvSpPr>
        <p:spPr/>
        <p:txBody>
          <a:bodyPr/>
          <a:lstStyle/>
          <a:p>
            <a:pPr>
              <a:defRPr/>
            </a:pPr>
            <a:fld id="{D9DFBD95-685C-A640-9153-1C247996B69D}" type="slidenum">
              <a:rPr lang="en-US" smtClean="0"/>
              <a:pPr>
                <a:defRPr/>
              </a:pPr>
              <a:t>11</a:t>
            </a:fld>
            <a:endParaRPr lang="en-US" dirty="0"/>
          </a:p>
        </p:txBody>
      </p:sp>
    </p:spTree>
    <p:extLst>
      <p:ext uri="{BB962C8B-B14F-4D97-AF65-F5344CB8AC3E}">
        <p14:creationId xmlns:p14="http://schemas.microsoft.com/office/powerpoint/2010/main" val="30841800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charset="0"/>
                <a:cs typeface="ＭＳ Ｐゴシック" charset="0"/>
              </a:rPr>
              <a:t>Complacency is always going to be a challenge.  </a:t>
            </a:r>
          </a:p>
          <a:p>
            <a:r>
              <a:rPr lang="en-US" sz="1200" kern="1200" dirty="0">
                <a:solidFill>
                  <a:schemeClr val="tx1"/>
                </a:solidFill>
                <a:effectLst/>
                <a:latin typeface="+mn-lt"/>
                <a:ea typeface="ＭＳ Ｐゴシック" charset="0"/>
                <a:cs typeface="ＭＳ Ｐゴシック" charset="0"/>
              </a:rPr>
              <a:t>Providing information about disease and risk without being perceived as ‘fear mongering’ can be a delicate balance. While outbreaks are far from desirable; their occurrence may help activate persons who are hesitant to step beyond complacency.  Supportive conversations in clinical settings as well as building collaboration in communities to build and support a ‘culture of immunization’ also may help minimize complacency.</a:t>
            </a:r>
          </a:p>
          <a:p>
            <a:endParaRPr lang="en-US" dirty="0"/>
          </a:p>
        </p:txBody>
      </p:sp>
      <p:sp>
        <p:nvSpPr>
          <p:cNvPr id="4" name="Slide Number Placeholder 3"/>
          <p:cNvSpPr>
            <a:spLocks noGrp="1"/>
          </p:cNvSpPr>
          <p:nvPr>
            <p:ph type="sldNum" sz="quarter" idx="5"/>
          </p:nvPr>
        </p:nvSpPr>
        <p:spPr/>
        <p:txBody>
          <a:bodyPr/>
          <a:lstStyle/>
          <a:p>
            <a:pPr>
              <a:defRPr/>
            </a:pPr>
            <a:fld id="{D9DFBD95-685C-A640-9153-1C247996B69D}" type="slidenum">
              <a:rPr lang="en-US" smtClean="0"/>
              <a:pPr>
                <a:defRPr/>
              </a:pPr>
              <a:t>12</a:t>
            </a:fld>
            <a:endParaRPr lang="en-US" dirty="0"/>
          </a:p>
        </p:txBody>
      </p:sp>
    </p:spTree>
    <p:extLst>
      <p:ext uri="{BB962C8B-B14F-4D97-AF65-F5344CB8AC3E}">
        <p14:creationId xmlns:p14="http://schemas.microsoft.com/office/powerpoint/2010/main" val="11866207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0"/>
                <a:cs typeface="ＭＳ Ｐゴシック" charset="0"/>
              </a:rPr>
              <a:t>Convenience, as they say about politics, is a ‘the source and solutions are all local’ issue.  Easy access to appropriately reimbursed vaccines -in offices, pharmacies, public health clinics, community health centers- and all other aspect of the immunization neighborhood along with minimizing the direct and indirect costs of vaccination to our patients are critical.  There is data to support coadministration as a strategy to improve uptake… Coupling these with the support of robust immunization registries so we get the right vaccines into the right individuals at the right time/interval will also improve the health of our communities.</a:t>
            </a:r>
          </a:p>
          <a:p>
            <a:endParaRPr lang="en-US" dirty="0"/>
          </a:p>
        </p:txBody>
      </p:sp>
      <p:sp>
        <p:nvSpPr>
          <p:cNvPr id="4" name="Slide Number Placeholder 3"/>
          <p:cNvSpPr>
            <a:spLocks noGrp="1"/>
          </p:cNvSpPr>
          <p:nvPr>
            <p:ph type="sldNum" sz="quarter" idx="5"/>
          </p:nvPr>
        </p:nvSpPr>
        <p:spPr/>
        <p:txBody>
          <a:bodyPr/>
          <a:lstStyle/>
          <a:p>
            <a:pPr>
              <a:defRPr/>
            </a:pPr>
            <a:fld id="{D9DFBD95-685C-A640-9153-1C247996B69D}" type="slidenum">
              <a:rPr lang="en-US" smtClean="0"/>
              <a:pPr>
                <a:defRPr/>
              </a:pPr>
              <a:t>13</a:t>
            </a:fld>
            <a:endParaRPr lang="en-US" dirty="0"/>
          </a:p>
        </p:txBody>
      </p:sp>
    </p:spTree>
    <p:extLst>
      <p:ext uri="{BB962C8B-B14F-4D97-AF65-F5344CB8AC3E}">
        <p14:creationId xmlns:p14="http://schemas.microsoft.com/office/powerpoint/2010/main" val="7958769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US" sz="1200" kern="1200">
                <a:solidFill>
                  <a:schemeClr val="tx1"/>
                </a:solidFill>
                <a:effectLst/>
                <a:latin typeface="+mn-lt"/>
                <a:ea typeface="ＭＳ Ｐゴシック" charset="0"/>
                <a:cs typeface="ＭＳ Ｐゴシック" charset="0"/>
              </a:rPr>
              <a:t>Thank you for your time and attention and I would be happy to entertain questions.</a:t>
            </a:r>
          </a:p>
          <a:p>
            <a:endParaRPr lang="en-US" dirty="0"/>
          </a:p>
        </p:txBody>
      </p:sp>
      <p:sp>
        <p:nvSpPr>
          <p:cNvPr id="4" name="Slide Number Placeholder 3"/>
          <p:cNvSpPr>
            <a:spLocks noGrp="1"/>
          </p:cNvSpPr>
          <p:nvPr>
            <p:ph type="sldNum" sz="quarter" idx="5"/>
          </p:nvPr>
        </p:nvSpPr>
        <p:spPr/>
        <p:txBody>
          <a:bodyPr/>
          <a:lstStyle/>
          <a:p>
            <a:pPr>
              <a:defRPr/>
            </a:pPr>
            <a:fld id="{D9DFBD95-685C-A640-9153-1C247996B69D}" type="slidenum">
              <a:rPr lang="en-US" smtClean="0"/>
              <a:pPr>
                <a:defRPr/>
              </a:pPr>
              <a:t>14</a:t>
            </a:fld>
            <a:endParaRPr lang="en-US" dirty="0"/>
          </a:p>
        </p:txBody>
      </p:sp>
    </p:spTree>
    <p:extLst>
      <p:ext uri="{BB962C8B-B14F-4D97-AF65-F5344CB8AC3E}">
        <p14:creationId xmlns:p14="http://schemas.microsoft.com/office/powerpoint/2010/main" val="1953540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NFID is a non-profit organization dedicated to educating and engaging the public, communities, and healthcare professionals about the prevention and treatment of infectious diseases across the lifespan. And we have been doing so for more than 50 years!</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sz="1400" dirty="0"/>
          </a:p>
          <a:p>
            <a:endParaRPr lang="en-US" sz="1400" dirty="0"/>
          </a:p>
          <a:p>
            <a:endParaRPr lang="en-US" sz="1400" dirty="0">
              <a:cs typeface="Calibri"/>
            </a:endParaRPr>
          </a:p>
          <a:p>
            <a:endParaRPr lang="en-US" sz="1400" dirty="0">
              <a:cs typeface="Calibri"/>
            </a:endParaRPr>
          </a:p>
          <a:p>
            <a:endParaRPr lang="en-US" sz="1400" dirty="0"/>
          </a:p>
          <a:p>
            <a:endParaRPr lang="en-US" sz="1800" dirty="0"/>
          </a:p>
        </p:txBody>
      </p:sp>
      <p:sp>
        <p:nvSpPr>
          <p:cNvPr id="4" name="Slide Number Placeholder 3">
            <a:extLst>
              <a:ext uri="{FF2B5EF4-FFF2-40B4-BE49-F238E27FC236}">
                <a16:creationId xmlns:a16="http://schemas.microsoft.com/office/drawing/2014/main" id="{BD914568-20D3-E383-8DE1-16A51D72CE45}"/>
              </a:ext>
            </a:extLst>
          </p:cNvPr>
          <p:cNvSpPr>
            <a:spLocks noGrp="1"/>
          </p:cNvSpPr>
          <p:nvPr>
            <p:ph type="sldNum" sz="quarter" idx="5"/>
          </p:nvPr>
        </p:nvSpPr>
        <p:spPr>
          <a:xfrm>
            <a:off x="3939467" y="8777193"/>
            <a:ext cx="3013763" cy="462042"/>
          </a:xfrm>
        </p:spPr>
        <p:txBody>
          <a:bodyPr/>
          <a:lstStyle/>
          <a:p>
            <a:pPr defTabSz="448970">
              <a:defRPr/>
            </a:pPr>
            <a:fld id="{D9DFBD95-685C-A640-9153-1C247996B69D}" type="slidenum">
              <a:rPr lang="en-US">
                <a:solidFill>
                  <a:prstClr val="black"/>
                </a:solidFill>
              </a:rPr>
              <a:pPr defTabSz="448970">
                <a:defRPr/>
              </a:pPr>
              <a:t>2</a:t>
            </a:fld>
            <a:endParaRPr lang="en-US" dirty="0">
              <a:solidFill>
                <a:prstClr val="black"/>
              </a:solidFill>
            </a:endParaRPr>
          </a:p>
        </p:txBody>
      </p:sp>
    </p:spTree>
    <p:extLst>
      <p:ext uri="{BB962C8B-B14F-4D97-AF65-F5344CB8AC3E}">
        <p14:creationId xmlns:p14="http://schemas.microsoft.com/office/powerpoint/2010/main" val="363551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Each year, NFID releases the results of a national survey to help better understand consumer knowledge, attitudes, and practices around influenza (flu) and pneumococcal disease, and—more recently—COVID-19 and RSV.</a:t>
            </a:r>
          </a:p>
          <a:p>
            <a:pPr marL="0" marR="0" lvl="0" indent="0" algn="l" defTabSz="457200" rtl="0" eaLnBrk="1" fontAlgn="base" latinLnBrk="0" hangingPunct="1">
              <a:lnSpc>
                <a:spcPct val="107000"/>
              </a:lnSpc>
              <a:spcBef>
                <a:spcPts val="0"/>
              </a:spcBef>
              <a:spcAft>
                <a:spcPts val="0"/>
              </a:spcAft>
              <a:buClrTx/>
              <a:buSzTx/>
              <a:buFont typeface="Wingdings" panose="05000000000000000000" pitchFamily="2" charset="2"/>
              <a:buNone/>
              <a:tabLst/>
              <a:defRPr/>
            </a:pPr>
            <a:endParaRPr lang="en-US" sz="1200" kern="1200" dirty="0">
              <a:solidFill>
                <a:schemeClr val="tx1"/>
              </a:solidFill>
              <a:effectLst/>
              <a:latin typeface="+mn-lt"/>
              <a:ea typeface="ＭＳ Ｐゴシック" charset="0"/>
              <a:cs typeface="ＭＳ Ｐゴシック" charset="0"/>
            </a:endParaRPr>
          </a:p>
          <a:p>
            <a:pPr marL="0" marR="0" lvl="0" indent="0" algn="l" defTabSz="457200" rtl="0" eaLnBrk="1" fontAlgn="base" latinLnBrk="0" hangingPunct="1">
              <a:lnSpc>
                <a:spcPct val="107000"/>
              </a:lnSpc>
              <a:spcBef>
                <a:spcPts val="0"/>
              </a:spcBef>
              <a:spcAft>
                <a:spcPts val="0"/>
              </a:spcAft>
              <a:buClrTx/>
              <a:buSzTx/>
              <a:buFont typeface="Wingdings" panose="05000000000000000000" pitchFamily="2" charset="2"/>
              <a:buNone/>
              <a:tabLst/>
              <a:defRPr/>
            </a:pPr>
            <a:r>
              <a:rPr lang="en-US" sz="1200" kern="1200" dirty="0">
                <a:solidFill>
                  <a:schemeClr val="tx1"/>
                </a:solidFill>
                <a:effectLst/>
                <a:latin typeface="+mn-lt"/>
                <a:ea typeface="ＭＳ Ｐゴシック" charset="0"/>
                <a:cs typeface="ＭＳ Ｐゴシック" charset="0"/>
              </a:rPr>
              <a:t>You will see graphic representation of some of our reports above and the 2023 survey summary is available on our website…</a:t>
            </a:r>
          </a:p>
          <a:p>
            <a:pPr marL="0" marR="0" lvl="0" indent="0">
              <a:lnSpc>
                <a:spcPct val="107000"/>
              </a:lnSpc>
              <a:spcBef>
                <a:spcPts val="0"/>
              </a:spcBef>
              <a:spcAft>
                <a:spcPts val="0"/>
              </a:spcAft>
              <a:buFont typeface="Wingdings" panose="05000000000000000000" pitchFamily="2" charset="2"/>
              <a:buNone/>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0"/>
              </a:spcAft>
              <a:buFont typeface="Wingdings" panose="05000000000000000000" pitchFamily="2" charset="2"/>
              <a:buNone/>
            </a:pPr>
            <a:r>
              <a:rPr lang="en-US" dirty="0">
                <a:latin typeface="Arial" panose="020B0604020202020204" pitchFamily="34" charset="0"/>
                <a:ea typeface="Calibri" panose="020F0502020204030204" pitchFamily="34" charset="0"/>
                <a:cs typeface="Arial" panose="020B0604020202020204" pitchFamily="34" charset="0"/>
              </a:rPr>
              <a:t>Some common themes have emerged over the years.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285750" marR="0">
              <a:lnSpc>
                <a:spcPct val="107000"/>
              </a:lnSpc>
              <a:spcBef>
                <a:spcPts val="0"/>
              </a:spcBef>
              <a:spcAft>
                <a:spcPts val="0"/>
              </a:spcAft>
            </a:pPr>
            <a:r>
              <a:rPr lang="en-US" sz="1100" dirty="0">
                <a:effectLst/>
                <a:latin typeface="Arial" panose="020B0604020202020204" pitchFamily="34" charset="0"/>
                <a:ea typeface="Calibri" panose="020F0502020204030204" pitchFamily="34" charset="0"/>
                <a:cs typeface="Arial" panose="020B0604020202020204" pitchFamily="34" charset="0"/>
              </a:rPr>
              <a:t> </a:t>
            </a:r>
          </a:p>
          <a:p>
            <a:pPr marL="742950" marR="0" lvl="1" indent="-285750">
              <a:lnSpc>
                <a:spcPct val="107000"/>
              </a:lnSpc>
              <a:spcBef>
                <a:spcPts val="0"/>
              </a:spcBef>
              <a:spcAft>
                <a:spcPts val="0"/>
              </a:spcAft>
              <a:buFont typeface="Wingdings" panose="05000000000000000000" pitchFamily="2" charset="2"/>
              <a:buChar char=""/>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D9DFBD95-685C-A640-9153-1C247996B69D}" type="slidenum">
              <a:rPr lang="en-US" smtClean="0"/>
              <a:pPr>
                <a:defRPr/>
              </a:pPr>
              <a:t>3</a:t>
            </a:fld>
            <a:endParaRPr lang="en-US" dirty="0"/>
          </a:p>
        </p:txBody>
      </p:sp>
    </p:spTree>
    <p:extLst>
      <p:ext uri="{BB962C8B-B14F-4D97-AF65-F5344CB8AC3E}">
        <p14:creationId xmlns:p14="http://schemas.microsoft.com/office/powerpoint/2010/main" val="629932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Since 2019, NFID surveys have consistently found that 60% or more of US adults agree that flu vaccination is the best way to help prevent influenza-related hospitalization and death.</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Yet, each year, 40% or more of US adults say they either do not plan to get an annual flu vaccine or are unsure whether they will do so.</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Of concern, 20% or more of US adults who are at higher risk for flu-related complications do not plan to get vaccinated. In the surveys, “higher risk” is defined as including adults age 65 years and older and those who have chronic health conditions such as heart disease, lung disease, diabetes, or kidney disease.</a:t>
            </a:r>
          </a:p>
          <a:p>
            <a:endParaRPr lang="en-US" dirty="0"/>
          </a:p>
        </p:txBody>
      </p:sp>
      <p:sp>
        <p:nvSpPr>
          <p:cNvPr id="4" name="Slide Number Placeholder 3"/>
          <p:cNvSpPr>
            <a:spLocks noGrp="1"/>
          </p:cNvSpPr>
          <p:nvPr>
            <p:ph type="sldNum" sz="quarter" idx="5"/>
          </p:nvPr>
        </p:nvSpPr>
        <p:spPr/>
        <p:txBody>
          <a:bodyPr/>
          <a:lstStyle/>
          <a:p>
            <a:pPr>
              <a:defRPr/>
            </a:pPr>
            <a:fld id="{D9DFBD95-685C-A640-9153-1C247996B69D}" type="slidenum">
              <a:rPr lang="en-US" smtClean="0"/>
              <a:pPr>
                <a:defRPr/>
              </a:pPr>
              <a:t>4</a:t>
            </a:fld>
            <a:endParaRPr lang="en-US" dirty="0"/>
          </a:p>
        </p:txBody>
      </p:sp>
    </p:spTree>
    <p:extLst>
      <p:ext uri="{BB962C8B-B14F-4D97-AF65-F5344CB8AC3E}">
        <p14:creationId xmlns:p14="http://schemas.microsoft.com/office/powerpoint/2010/main" val="784346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There are also consistent themes in the reasons that people give for not getting vaccinated.</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Common reasons for not getting an annual flu vaccine include:</a:t>
            </a:r>
          </a:p>
          <a:p>
            <a:r>
              <a:rPr lang="en-US" dirty="0">
                <a:latin typeface="Arial" panose="020B0604020202020204" pitchFamily="34" charset="0"/>
                <a:cs typeface="Arial" panose="020B0604020202020204" pitchFamily="34" charset="0"/>
              </a:rPr>
              <a:t>-Concern about vaccine side effects</a:t>
            </a:r>
          </a:p>
          <a:p>
            <a:r>
              <a:rPr lang="en-US" dirty="0">
                <a:latin typeface="Arial" panose="020B0604020202020204" pitchFamily="34" charset="0"/>
                <a:cs typeface="Arial" panose="020B0604020202020204" pitchFamily="34" charset="0"/>
              </a:rPr>
              <a:t>-Concern that flu vaccines do not work very well</a:t>
            </a:r>
          </a:p>
          <a:p>
            <a:r>
              <a:rPr lang="en-US" dirty="0">
                <a:latin typeface="Arial" panose="020B0604020202020204" pitchFamily="34" charset="0"/>
                <a:cs typeface="Arial" panose="020B0604020202020204" pitchFamily="34" charset="0"/>
              </a:rPr>
              <a:t>-Misconceptions about getting flu from the vaccine</a:t>
            </a:r>
          </a:p>
          <a:p>
            <a:r>
              <a:rPr lang="en-US" dirty="0">
                <a:latin typeface="Arial" panose="020B0604020202020204" pitchFamily="34" charset="0"/>
                <a:cs typeface="Arial" panose="020B0604020202020204" pitchFamily="34" charset="0"/>
              </a:rPr>
              <a:t>-Underestimating the potential severity of flu or thinking that they “never get flu”</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Common reasons for not getting a COVID-19 vaccine include:</a:t>
            </a:r>
          </a:p>
          <a:p>
            <a:r>
              <a:rPr lang="en-US" dirty="0">
                <a:latin typeface="Arial" panose="020B0604020202020204" pitchFamily="34" charset="0"/>
                <a:cs typeface="Arial" panose="020B0604020202020204" pitchFamily="34" charset="0"/>
              </a:rPr>
              <a:t>-Concern about side effects</a:t>
            </a:r>
          </a:p>
          <a:p>
            <a:r>
              <a:rPr lang="en-US" dirty="0">
                <a:latin typeface="Arial" panose="020B0604020202020204" pitchFamily="34" charset="0"/>
                <a:cs typeface="Arial" panose="020B0604020202020204" pitchFamily="34" charset="0"/>
              </a:rPr>
              <a:t>-Mistrust of COVID-19 vaccines</a:t>
            </a:r>
          </a:p>
          <a:p>
            <a:r>
              <a:rPr lang="en-US" dirty="0">
                <a:latin typeface="Arial" panose="020B0604020202020204" pitchFamily="34" charset="0"/>
                <a:cs typeface="Arial" panose="020B0604020202020204" pitchFamily="34" charset="0"/>
              </a:rPr>
              <a:t>-Concern that COVID-19 vaccines do not work well</a:t>
            </a:r>
          </a:p>
          <a:p>
            <a:r>
              <a:rPr lang="en-US" dirty="0">
                <a:latin typeface="Arial" panose="020B0604020202020204" pitchFamily="34" charset="0"/>
                <a:cs typeface="Arial" panose="020B0604020202020204" pitchFamily="34" charset="0"/>
              </a:rPr>
              <a:t>-Concern about getting the disease from the vaccine</a:t>
            </a:r>
          </a:p>
        </p:txBody>
      </p:sp>
      <p:sp>
        <p:nvSpPr>
          <p:cNvPr id="4" name="Slide Number Placeholder 3"/>
          <p:cNvSpPr>
            <a:spLocks noGrp="1"/>
          </p:cNvSpPr>
          <p:nvPr>
            <p:ph type="sldNum" sz="quarter" idx="5"/>
          </p:nvPr>
        </p:nvSpPr>
        <p:spPr/>
        <p:txBody>
          <a:bodyPr/>
          <a:lstStyle/>
          <a:p>
            <a:pPr>
              <a:defRPr/>
            </a:pPr>
            <a:fld id="{D9DFBD95-685C-A640-9153-1C247996B69D}" type="slidenum">
              <a:rPr lang="en-US" smtClean="0"/>
              <a:pPr>
                <a:defRPr/>
              </a:pPr>
              <a:t>5</a:t>
            </a:fld>
            <a:endParaRPr lang="en-US" dirty="0"/>
          </a:p>
        </p:txBody>
      </p:sp>
    </p:spTree>
    <p:extLst>
      <p:ext uri="{BB962C8B-B14F-4D97-AF65-F5344CB8AC3E}">
        <p14:creationId xmlns:p14="http://schemas.microsoft.com/office/powerpoint/2010/main" val="3272836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effectLst/>
                <a:latin typeface="Arial" panose="020B0604020202020204" pitchFamily="34" charset="0"/>
                <a:cs typeface="Arial" panose="020B0604020202020204" pitchFamily="34" charset="0"/>
              </a:rPr>
              <a:t>Survey findings reinforce the importance of raising awareness and addressing misconceptions about flu, COVID-19, and other respiratory diseases, and the need for healthcare professionals to provide strong vaccine recommendations for their patients. The 2023 survey found that: </a:t>
            </a:r>
          </a:p>
          <a:p>
            <a:pPr algn="l"/>
            <a:r>
              <a:rPr lang="en-US" b="0" i="0" dirty="0">
                <a:effectLst/>
                <a:latin typeface="Arial" panose="020B0604020202020204" pitchFamily="34" charset="0"/>
                <a:cs typeface="Arial" panose="020B0604020202020204" pitchFamily="34" charset="0"/>
              </a:rPr>
              <a:t> -75% of US adults trust healthcare professionals a great deal or a lot for information about flu vaccines, far more than other sources</a:t>
            </a:r>
          </a:p>
          <a:p>
            <a:r>
              <a:rPr lang="en-US" b="0" i="0" dirty="0">
                <a:effectLst/>
                <a:latin typeface="Arial" panose="020B0604020202020204" pitchFamily="34" charset="0"/>
                <a:cs typeface="Arial" panose="020B0604020202020204" pitchFamily="34" charset="0"/>
              </a:rPr>
              <a:t>-Among those who have been advised to get a pneumococcal vaccine, the majority (79%) have done so</a:t>
            </a:r>
          </a:p>
          <a:p>
            <a:pPr algn="l"/>
            <a:endParaRPr lang="en-US" b="0" i="0" dirty="0">
              <a:effectLst/>
              <a:latin typeface="Arial" panose="020B0604020202020204" pitchFamily="34" charset="0"/>
              <a:cs typeface="Arial" panose="020B0604020202020204" pitchFamily="34" charset="0"/>
            </a:endParaRPr>
          </a:p>
          <a:p>
            <a:pPr algn="l"/>
            <a:r>
              <a:rPr lang="en-US" b="0" i="0" dirty="0">
                <a:effectLst/>
                <a:latin typeface="Arial" panose="020B0604020202020204" pitchFamily="34" charset="0"/>
                <a:cs typeface="Arial" panose="020B0604020202020204" pitchFamily="34" charset="0"/>
              </a:rPr>
              <a:t>Overall, survey findings underscore the need to build trust and dispel myths about vaccines by informing the public that even in cases when vaccination does not prevent infection completely, it can reduce the duration and severity of illness and can help prevent serious complications, including hospitalization and death.</a:t>
            </a:r>
          </a:p>
          <a:p>
            <a:pPr algn="l"/>
            <a:endParaRPr lang="en-US" dirty="0">
              <a:latin typeface="Arial" panose="020B0604020202020204" pitchFamily="34" charset="0"/>
              <a:cs typeface="Arial" panose="020B0604020202020204" pitchFamily="34" charset="0"/>
            </a:endParaRPr>
          </a:p>
          <a:p>
            <a:pPr algn="l"/>
            <a:r>
              <a:rPr lang="en-US" b="0" i="0" dirty="0">
                <a:effectLst/>
                <a:latin typeface="Arial" panose="020B0604020202020204" pitchFamily="34" charset="0"/>
                <a:cs typeface="Arial" panose="020B0604020202020204" pitchFamily="34" charset="0"/>
              </a:rPr>
              <a:t>NFID offers tools and resources to help healthcare professionals and public health advocates address vaccine hesitancy and build vaccine confidence. Links to webinars, videos, graphics, and more can be found in the NFID Resource Library at </a:t>
            </a:r>
            <a:r>
              <a:rPr lang="en-US" b="0" i="0" dirty="0">
                <a:effectLst/>
                <a:latin typeface="Arial" panose="020B0604020202020204" pitchFamily="34" charset="0"/>
                <a:cs typeface="Arial" panose="020B0604020202020204" pitchFamily="34" charset="0"/>
                <a:hlinkClick r:id="rId3"/>
              </a:rPr>
              <a:t>www.nfid.org/resources</a:t>
            </a:r>
            <a:r>
              <a:rPr lang="en-US" b="0" i="0" dirty="0">
                <a:effectLst/>
                <a:latin typeface="Arial" panose="020B0604020202020204" pitchFamily="34" charset="0"/>
                <a:cs typeface="Arial" panose="020B0604020202020204" pitchFamily="34" charset="0"/>
              </a:rPr>
              <a:t>.</a:t>
            </a:r>
          </a:p>
          <a:p>
            <a:pPr algn="l"/>
            <a:r>
              <a:rPr lang="en-US" b="0" i="0" dirty="0">
                <a:effectLst/>
                <a:latin typeface="Arial" panose="020B0604020202020204" pitchFamily="34" charset="0"/>
                <a:cs typeface="Arial" panose="020B0604020202020204" pitchFamily="34" charset="0"/>
              </a:rPr>
              <a:t>NFID surveys and related reports and be found at </a:t>
            </a:r>
            <a:r>
              <a:rPr lang="en-US" b="0" i="0" dirty="0">
                <a:effectLst/>
                <a:latin typeface="Arial" panose="020B0604020202020204" pitchFamily="34" charset="0"/>
                <a:cs typeface="Arial" panose="020B0604020202020204" pitchFamily="34" charset="0"/>
                <a:hlinkClick r:id="rId4"/>
              </a:rPr>
              <a:t>www.nfid.org/flusurveys</a:t>
            </a:r>
            <a:r>
              <a:rPr lang="en-US" b="0" i="0" dirty="0">
                <a:effectLst/>
                <a:latin typeface="Arial" panose="020B0604020202020204" pitchFamily="34" charset="0"/>
                <a:cs typeface="Arial" panose="020B0604020202020204" pitchFamily="34" charset="0"/>
              </a:rPr>
              <a:t>.</a:t>
            </a:r>
          </a:p>
          <a:p>
            <a:pPr algn="l"/>
            <a:endParaRPr lang="en-US" b="0" i="0" dirty="0">
              <a:effectLst/>
              <a:latin typeface="Arial" panose="020B0604020202020204" pitchFamily="34" charset="0"/>
              <a:cs typeface="Arial" panose="020B0604020202020204" pitchFamily="34" charset="0"/>
            </a:endParaRPr>
          </a:p>
          <a:p>
            <a:pPr algn="l"/>
            <a:endParaRPr lang="en-US" b="0" i="0" dirty="0">
              <a:effectLst/>
              <a:latin typeface="Arial" panose="020B0604020202020204" pitchFamily="34" charset="0"/>
              <a:cs typeface="Arial" panose="020B0604020202020204" pitchFamily="34" charset="0"/>
            </a:endParaRPr>
          </a:p>
          <a:p>
            <a:pPr algn="l"/>
            <a:endParaRPr lang="en-US" b="0" i="0" dirty="0">
              <a:effectLst/>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D9DFBD95-685C-A640-9153-1C247996B69D}" type="slidenum">
              <a:rPr lang="en-US" smtClean="0"/>
              <a:pPr>
                <a:defRPr/>
              </a:pPr>
              <a:t>6</a:t>
            </a:fld>
            <a:endParaRPr lang="en-US" dirty="0"/>
          </a:p>
        </p:txBody>
      </p:sp>
    </p:spTree>
    <p:extLst>
      <p:ext uri="{BB962C8B-B14F-4D97-AF65-F5344CB8AC3E}">
        <p14:creationId xmlns:p14="http://schemas.microsoft.com/office/powerpoint/2010/main" val="3629092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charset="0"/>
                <a:cs typeface="ＭＳ Ｐゴシック" charset="0"/>
              </a:rPr>
              <a:t>So I now want to turn our attention briefly to what we saw in the 2023-24 season with some data from CDC on vaccination- first for Influenza then for COVID-19 and RSV…</a:t>
            </a:r>
          </a:p>
          <a:p>
            <a:r>
              <a:rPr lang="en-US" sz="1200" kern="1200" dirty="0">
                <a:solidFill>
                  <a:schemeClr val="tx1"/>
                </a:solidFill>
                <a:effectLst/>
                <a:latin typeface="+mn-lt"/>
                <a:ea typeface="ＭＳ Ｐゴシック" charset="0"/>
                <a:cs typeface="ＭＳ Ｐゴシック" charset="0"/>
              </a:rPr>
              <a:t>Regarding Influenza… the 3 key ‘take home messages’ from my review of the data is that there is wide variability in uptake of influenza vaccine across the US geographically as shown in the left panel, as well as by rural/urban residence, by income, by race and ethnicity.  Second, as reflected in the upper panel, vaccination increased through Influenza season; yet, despite efforts by many, the roughly 25-30% of the population who reported ‘definitely will NOT’ receive vaccine and an additional 10-15% who were unsure or state they ‘probably will get the vaccine’ really did not change through the season.  Finally, the panel to the lower right shows vaccination rates in adults 18-49, 50-64 and 65+ in the past 2 seasons and show that we had slower initial uptake but ultimately similar to slightly higher rates in 2023-24 than the prior season…</a:t>
            </a:r>
          </a:p>
          <a:p>
            <a:endParaRPr lang="en-US" dirty="0"/>
          </a:p>
        </p:txBody>
      </p:sp>
      <p:sp>
        <p:nvSpPr>
          <p:cNvPr id="4" name="Slide Number Placeholder 3"/>
          <p:cNvSpPr>
            <a:spLocks noGrp="1"/>
          </p:cNvSpPr>
          <p:nvPr>
            <p:ph type="sldNum" sz="quarter" idx="5"/>
          </p:nvPr>
        </p:nvSpPr>
        <p:spPr/>
        <p:txBody>
          <a:bodyPr/>
          <a:lstStyle/>
          <a:p>
            <a:pPr>
              <a:defRPr/>
            </a:pPr>
            <a:fld id="{D9DFBD95-685C-A640-9153-1C247996B69D}" type="slidenum">
              <a:rPr lang="en-US" smtClean="0"/>
              <a:pPr>
                <a:defRPr/>
              </a:pPr>
              <a:t>7</a:t>
            </a:fld>
            <a:endParaRPr lang="en-US" dirty="0"/>
          </a:p>
        </p:txBody>
      </p:sp>
    </p:spTree>
    <p:extLst>
      <p:ext uri="{BB962C8B-B14F-4D97-AF65-F5344CB8AC3E}">
        <p14:creationId xmlns:p14="http://schemas.microsoft.com/office/powerpoint/2010/main" val="14182458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0"/>
                <a:cs typeface="ＭＳ Ｐゴシック" charset="0"/>
              </a:rPr>
              <a:t>COVID-19 vaccination is a similar story but with a much lower overall vaccination rate.  Variable uptake in different states, rural/suburban/urban areas, by income, race and ethnicity… WE still have a long way to go to convince the US population of the critical importance of COVID-19 vaccination to reduce the risk for severe disease…</a:t>
            </a:r>
          </a:p>
          <a:p>
            <a:endParaRPr lang="en-US" dirty="0"/>
          </a:p>
        </p:txBody>
      </p:sp>
      <p:sp>
        <p:nvSpPr>
          <p:cNvPr id="4" name="Slide Number Placeholder 3"/>
          <p:cNvSpPr>
            <a:spLocks noGrp="1"/>
          </p:cNvSpPr>
          <p:nvPr>
            <p:ph type="sldNum" sz="quarter" idx="5"/>
          </p:nvPr>
        </p:nvSpPr>
        <p:spPr/>
        <p:txBody>
          <a:bodyPr/>
          <a:lstStyle/>
          <a:p>
            <a:pPr>
              <a:defRPr/>
            </a:pPr>
            <a:fld id="{D9DFBD95-685C-A640-9153-1C247996B69D}" type="slidenum">
              <a:rPr lang="en-US" smtClean="0"/>
              <a:pPr>
                <a:defRPr/>
              </a:pPr>
              <a:t>8</a:t>
            </a:fld>
            <a:endParaRPr lang="en-US" dirty="0"/>
          </a:p>
        </p:txBody>
      </p:sp>
    </p:spTree>
    <p:extLst>
      <p:ext uri="{BB962C8B-B14F-4D97-AF65-F5344CB8AC3E}">
        <p14:creationId xmlns:p14="http://schemas.microsoft.com/office/powerpoint/2010/main" val="2158914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0"/>
                <a:cs typeface="ＭＳ Ｐゴシック" charset="0"/>
              </a:rPr>
              <a:t>Finally, for RSV, I have just included 1 slide to note the wide disparity in racial/ethnic uptake of RSV vaccine in this first season in adults 65+.  This is the part of the population for which the benefit will be greatest and coverage should be less of a challenge…  Again, we have a long way to go to reach our goals…</a:t>
            </a:r>
          </a:p>
          <a:p>
            <a:endParaRPr lang="en-US" dirty="0"/>
          </a:p>
        </p:txBody>
      </p:sp>
      <p:sp>
        <p:nvSpPr>
          <p:cNvPr id="4" name="Slide Number Placeholder 3"/>
          <p:cNvSpPr>
            <a:spLocks noGrp="1"/>
          </p:cNvSpPr>
          <p:nvPr>
            <p:ph type="sldNum" sz="quarter" idx="5"/>
          </p:nvPr>
        </p:nvSpPr>
        <p:spPr/>
        <p:txBody>
          <a:bodyPr/>
          <a:lstStyle/>
          <a:p>
            <a:pPr>
              <a:defRPr/>
            </a:pPr>
            <a:fld id="{D9DFBD95-685C-A640-9153-1C247996B69D}" type="slidenum">
              <a:rPr lang="en-US" smtClean="0"/>
              <a:pPr>
                <a:defRPr/>
              </a:pPr>
              <a:t>9</a:t>
            </a:fld>
            <a:endParaRPr lang="en-US" dirty="0"/>
          </a:p>
        </p:txBody>
      </p:sp>
    </p:spTree>
    <p:extLst>
      <p:ext uri="{BB962C8B-B14F-4D97-AF65-F5344CB8AC3E}">
        <p14:creationId xmlns:p14="http://schemas.microsoft.com/office/powerpoint/2010/main" val="4055088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ody 1">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520835" y="1"/>
            <a:ext cx="11150333" cy="1145309"/>
          </a:xfrm>
          <a:prstGeom prst="rect">
            <a:avLst/>
          </a:prstGeom>
        </p:spPr>
        <p:txBody>
          <a:bodyPr anchor="ctr">
            <a:noAutofit/>
          </a:bodyPr>
          <a:lstStyle>
            <a:lvl1pPr algn="l">
              <a:lnSpc>
                <a:spcPts val="3400"/>
              </a:lnSpc>
              <a:defRPr sz="2400" b="1" i="0">
                <a:solidFill>
                  <a:schemeClr val="bg1"/>
                </a:solidFill>
                <a:latin typeface="Roboto" panose="02000000000000000000" pitchFamily="2" charset="0"/>
                <a:ea typeface="Roboto" panose="02000000000000000000" pitchFamily="2" charset="0"/>
                <a:cs typeface="Arial" panose="020B0604020202020204" pitchFamily="34" charset="0"/>
              </a:defRPr>
            </a:lvl1pPr>
          </a:lstStyle>
          <a:p>
            <a:r>
              <a:rPr lang="en-US" dirty="0"/>
              <a:t>Click to edit title</a:t>
            </a:r>
          </a:p>
        </p:txBody>
      </p:sp>
      <p:sp>
        <p:nvSpPr>
          <p:cNvPr id="9" name="Subtitle 2"/>
          <p:cNvSpPr>
            <a:spLocks noGrp="1"/>
          </p:cNvSpPr>
          <p:nvPr>
            <p:ph type="subTitle" idx="1" hasCustomPrompt="1"/>
          </p:nvPr>
        </p:nvSpPr>
        <p:spPr>
          <a:xfrm>
            <a:off x="520835" y="1533155"/>
            <a:ext cx="11150333" cy="1682512"/>
          </a:xfrm>
          <a:prstGeom prst="rect">
            <a:avLst/>
          </a:prstGeom>
        </p:spPr>
        <p:txBody>
          <a:bodyPr>
            <a:spAutoFit/>
          </a:bodyPr>
          <a:lstStyle>
            <a:lvl1pPr marL="274320" marR="0" indent="-274320" algn="l" defTabSz="457200" rtl="0" eaLnBrk="0" fontAlgn="base" latinLnBrk="0" hangingPunct="0">
              <a:lnSpc>
                <a:spcPct val="100000"/>
              </a:lnSpc>
              <a:spcBef>
                <a:spcPts val="400"/>
              </a:spcBef>
              <a:spcAft>
                <a:spcPct val="0"/>
              </a:spcAft>
              <a:buClr>
                <a:srgbClr val="0190B4"/>
              </a:buClr>
              <a:buSzTx/>
              <a:buFont typeface="Wingdings" pitchFamily="2" charset="2"/>
              <a:buChar char="§"/>
              <a:tabLst/>
              <a:defRPr sz="1800">
                <a:solidFill>
                  <a:schemeClr val="tx1">
                    <a:lumMod val="65000"/>
                    <a:lumOff val="35000"/>
                  </a:schemeClr>
                </a:solidFill>
                <a:latin typeface="Roboto" panose="02000000000000000000" pitchFamily="2" charset="0"/>
                <a:ea typeface="Roboto" panose="02000000000000000000" pitchFamily="2" charset="0"/>
                <a:cs typeface="Arial" panose="020B0604020202020204" pitchFamily="34" charset="0"/>
              </a:defRPr>
            </a:lvl1pPr>
            <a:lvl2pPr marL="560070" indent="-285750" algn="ctr">
              <a:spcBef>
                <a:spcPts val="400"/>
              </a:spcBef>
              <a:buClr>
                <a:srgbClr val="0190B4"/>
              </a:buClr>
              <a:buFont typeface="Arial" panose="020B0604020202020204" pitchFamily="34" charset="0"/>
              <a:buChar char="•"/>
              <a:defRPr sz="1800">
                <a:solidFill>
                  <a:schemeClr val="tx1">
                    <a:lumMod val="65000"/>
                    <a:lumOff val="35000"/>
                  </a:schemeClr>
                </a:solidFill>
                <a:latin typeface="Roboto" panose="02000000000000000000" pitchFamily="2" charset="0"/>
                <a:ea typeface="Roboto" panose="02000000000000000000" pitchFamily="2" charset="0"/>
                <a:cs typeface="Arial" panose="020B0604020202020204" pitchFamily="34" charset="0"/>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text</a:t>
            </a:r>
          </a:p>
          <a:p>
            <a:pPr marL="548640" marR="0" lvl="1" indent="-274320" algn="l" defTabSz="457200" rtl="0" eaLnBrk="0" fontAlgn="base" latinLnBrk="0" hangingPunct="0">
              <a:lnSpc>
                <a:spcPct val="100000"/>
              </a:lnSpc>
              <a:spcBef>
                <a:spcPts val="400"/>
              </a:spcBef>
              <a:spcAft>
                <a:spcPct val="0"/>
              </a:spcAft>
              <a:buClr>
                <a:srgbClr val="2046A5"/>
              </a:buClr>
              <a:buSzTx/>
              <a:buFont typeface="Wingdings" pitchFamily="2" charset="2"/>
              <a:buChar char="§"/>
              <a:tabLst/>
              <a:defRPr/>
            </a:pPr>
            <a:r>
              <a:rPr lang="en-US" dirty="0"/>
              <a:t>Click to edit text</a:t>
            </a:r>
          </a:p>
          <a:p>
            <a:endParaRPr lang="en-US" dirty="0"/>
          </a:p>
          <a:p>
            <a:pPr lvl="1"/>
            <a:endParaRPr lang="en-US" dirty="0"/>
          </a:p>
          <a:p>
            <a:endParaRPr lang="en-US" dirty="0"/>
          </a:p>
        </p:txBody>
      </p:sp>
      <p:sp>
        <p:nvSpPr>
          <p:cNvPr id="5" name="Slide Number Placeholder 5">
            <a:extLst>
              <a:ext uri="{FF2B5EF4-FFF2-40B4-BE49-F238E27FC236}">
                <a16:creationId xmlns:a16="http://schemas.microsoft.com/office/drawing/2014/main" id="{61345786-D288-4340-82AA-780AC0F0F7CB}"/>
              </a:ext>
            </a:extLst>
          </p:cNvPr>
          <p:cNvSpPr>
            <a:spLocks noGrp="1"/>
          </p:cNvSpPr>
          <p:nvPr>
            <p:ph type="sldNum" sz="quarter" idx="4"/>
          </p:nvPr>
        </p:nvSpPr>
        <p:spPr>
          <a:xfrm>
            <a:off x="11567290" y="6453120"/>
            <a:ext cx="578813" cy="365125"/>
          </a:xfrm>
          <a:prstGeom prst="rect">
            <a:avLst/>
          </a:prstGeom>
        </p:spPr>
        <p:txBody>
          <a:bodyPr anchor="ctr"/>
          <a:lstStyle>
            <a:lvl1pPr algn="ctr" fontAlgn="auto">
              <a:spcBef>
                <a:spcPts val="0"/>
              </a:spcBef>
              <a:spcAft>
                <a:spcPts val="0"/>
              </a:spcAft>
              <a:defRPr sz="800" b="0">
                <a:solidFill>
                  <a:schemeClr val="tx1">
                    <a:lumMod val="65000"/>
                    <a:lumOff val="35000"/>
                  </a:schemeClr>
                </a:solidFill>
                <a:latin typeface="Roboto" panose="02000000000000000000" pitchFamily="2" charset="0"/>
                <a:ea typeface="Roboto" panose="02000000000000000000" pitchFamily="2" charset="0"/>
                <a:cs typeface="Arial" panose="020B0604020202020204" pitchFamily="34" charset="0"/>
              </a:defRPr>
            </a:lvl1pPr>
          </a:lstStyle>
          <a:p>
            <a:pPr>
              <a:defRPr/>
            </a:pPr>
            <a:fld id="{5A6E5319-DE00-0648-B66E-6EEFA470FBBC}" type="slidenum">
              <a:rPr lang="en-US" smtClean="0"/>
              <a:pPr>
                <a:defRPr/>
              </a:pPr>
              <a:t>‹#›</a:t>
            </a:fld>
            <a:endParaRPr lang="en-US" dirty="0">
              <a:latin typeface="Roboto" panose="02000000000000000000" pitchFamily="2" charset="0"/>
            </a:endParaRPr>
          </a:p>
        </p:txBody>
      </p:sp>
    </p:spTree>
    <p:extLst>
      <p:ext uri="{BB962C8B-B14F-4D97-AF65-F5344CB8AC3E}">
        <p14:creationId xmlns:p14="http://schemas.microsoft.com/office/powerpoint/2010/main" val="4034735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0737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448E436-433E-BB40-A2F5-7051DBE31F2D}"/>
              </a:ext>
            </a:extLst>
          </p:cNvPr>
          <p:cNvSpPr>
            <a:spLocks noGrp="1"/>
          </p:cNvSpPr>
          <p:nvPr>
            <p:ph type="ctrTitle" hasCustomPrompt="1"/>
          </p:nvPr>
        </p:nvSpPr>
        <p:spPr>
          <a:xfrm>
            <a:off x="815559" y="1717250"/>
            <a:ext cx="7294772" cy="1201442"/>
          </a:xfrm>
          <a:prstGeom prst="rect">
            <a:avLst/>
          </a:prstGeom>
        </p:spPr>
        <p:txBody>
          <a:bodyPr anchor="b">
            <a:noAutofit/>
          </a:bodyPr>
          <a:lstStyle>
            <a:lvl1pPr algn="l">
              <a:defRPr sz="4000" b="1" i="0">
                <a:solidFill>
                  <a:schemeClr val="bg1"/>
                </a:solidFill>
                <a:latin typeface="Roboto" panose="02000000000000000000" pitchFamily="2" charset="0"/>
                <a:ea typeface="Roboto" panose="02000000000000000000" pitchFamily="2" charset="0"/>
                <a:cs typeface="Arial" panose="020B0604020202020204" pitchFamily="34" charset="0"/>
              </a:defRPr>
            </a:lvl1pPr>
          </a:lstStyle>
          <a:p>
            <a:r>
              <a:rPr lang="en-US" dirty="0"/>
              <a:t>Click to edit title</a:t>
            </a:r>
          </a:p>
        </p:txBody>
      </p:sp>
      <p:sp>
        <p:nvSpPr>
          <p:cNvPr id="8" name="Subtitle 2">
            <a:extLst>
              <a:ext uri="{FF2B5EF4-FFF2-40B4-BE49-F238E27FC236}">
                <a16:creationId xmlns:a16="http://schemas.microsoft.com/office/drawing/2014/main" id="{71D8FD4A-21A5-D249-844F-CDE1E99297E0}"/>
              </a:ext>
            </a:extLst>
          </p:cNvPr>
          <p:cNvSpPr>
            <a:spLocks noGrp="1"/>
          </p:cNvSpPr>
          <p:nvPr>
            <p:ph type="subTitle" idx="1"/>
          </p:nvPr>
        </p:nvSpPr>
        <p:spPr>
          <a:xfrm>
            <a:off x="815559" y="3088425"/>
            <a:ext cx="7294772" cy="811947"/>
          </a:xfrm>
          <a:prstGeom prst="rect">
            <a:avLst/>
          </a:prstGeom>
        </p:spPr>
        <p:txBody>
          <a:bodyPr>
            <a:noAutofit/>
          </a:bodyPr>
          <a:lstStyle>
            <a:lvl1pPr marL="0" indent="0" algn="l">
              <a:buNone/>
              <a:defRPr sz="1600" b="0" i="0">
                <a:solidFill>
                  <a:schemeClr val="bg1"/>
                </a:solidFill>
                <a:latin typeface="Roboto" panose="02000000000000000000" pitchFamily="2" charset="0"/>
                <a:ea typeface="Roboto" panose="02000000000000000000" pitchFamily="2"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9" name="Text Placeholder 4">
            <a:extLst>
              <a:ext uri="{FF2B5EF4-FFF2-40B4-BE49-F238E27FC236}">
                <a16:creationId xmlns:a16="http://schemas.microsoft.com/office/drawing/2014/main" id="{BA916749-37AE-2744-AFB4-115B0BE1BE4B}"/>
              </a:ext>
            </a:extLst>
          </p:cNvPr>
          <p:cNvSpPr>
            <a:spLocks noGrp="1"/>
          </p:cNvSpPr>
          <p:nvPr>
            <p:ph type="body" sz="quarter" idx="10"/>
          </p:nvPr>
        </p:nvSpPr>
        <p:spPr>
          <a:xfrm>
            <a:off x="815559" y="6011296"/>
            <a:ext cx="7305855" cy="657861"/>
          </a:xfrm>
          <a:prstGeom prst="rect">
            <a:avLst/>
          </a:prstGeom>
        </p:spPr>
        <p:txBody>
          <a:bodyPr/>
          <a:lstStyle>
            <a:lvl1pPr marL="0" indent="0">
              <a:spcBef>
                <a:spcPts val="0"/>
              </a:spcBef>
              <a:buNone/>
              <a:defRPr sz="1100" b="0" i="0">
                <a:solidFill>
                  <a:schemeClr val="bg1"/>
                </a:solidFill>
                <a:latin typeface="Roboto" panose="02000000000000000000" pitchFamily="2" charset="0"/>
                <a:ea typeface="Roboto" panose="02000000000000000000" pitchFamily="2" charset="0"/>
              </a:defRPr>
            </a:lvl1pPr>
            <a:lvl2pPr>
              <a:defRPr sz="1100" b="0" i="1">
                <a:solidFill>
                  <a:schemeClr val="bg1"/>
                </a:solidFill>
                <a:latin typeface="Roboto" panose="02000000000000000000" pitchFamily="2" charset="0"/>
                <a:ea typeface="Roboto" panose="02000000000000000000" pitchFamily="2" charset="0"/>
              </a:defRPr>
            </a:lvl2pPr>
            <a:lvl3pPr>
              <a:defRPr sz="1100" b="0" i="1">
                <a:solidFill>
                  <a:schemeClr val="bg1"/>
                </a:solidFill>
                <a:latin typeface="Roboto" panose="02000000000000000000" pitchFamily="2" charset="0"/>
                <a:ea typeface="Roboto" panose="02000000000000000000" pitchFamily="2" charset="0"/>
              </a:defRPr>
            </a:lvl3pPr>
            <a:lvl4pPr>
              <a:defRPr sz="1100" b="0" i="1">
                <a:solidFill>
                  <a:schemeClr val="bg1"/>
                </a:solidFill>
                <a:latin typeface="Roboto" panose="02000000000000000000" pitchFamily="2" charset="0"/>
                <a:ea typeface="Roboto" panose="02000000000000000000" pitchFamily="2" charset="0"/>
              </a:defRPr>
            </a:lvl4pPr>
            <a:lvl5pPr>
              <a:defRPr sz="1100" b="0" i="1">
                <a:solidFill>
                  <a:schemeClr val="bg1"/>
                </a:solidFill>
                <a:latin typeface="Roboto" panose="02000000000000000000" pitchFamily="2" charset="0"/>
                <a:ea typeface="Roboto" panose="02000000000000000000" pitchFamily="2" charset="0"/>
              </a:defRPr>
            </a:lvl5pPr>
          </a:lstStyle>
          <a:p>
            <a:pPr lvl="0"/>
            <a:r>
              <a:rPr lang="en-US" dirty="0"/>
              <a:t>Click to edit Master text styles</a:t>
            </a:r>
          </a:p>
        </p:txBody>
      </p:sp>
    </p:spTree>
    <p:extLst>
      <p:ext uri="{BB962C8B-B14F-4D97-AF65-F5344CB8AC3E}">
        <p14:creationId xmlns:p14="http://schemas.microsoft.com/office/powerpoint/2010/main" val="494639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BB7E0403-4A97-1D49-BE77-1086A4C2C8A8}"/>
              </a:ext>
            </a:extLst>
          </p:cNvPr>
          <p:cNvSpPr>
            <a:spLocks noGrp="1"/>
          </p:cNvSpPr>
          <p:nvPr>
            <p:ph type="subTitle" idx="1"/>
          </p:nvPr>
        </p:nvSpPr>
        <p:spPr>
          <a:xfrm>
            <a:off x="861485" y="2623127"/>
            <a:ext cx="7262459" cy="1080655"/>
          </a:xfrm>
          <a:prstGeom prst="rect">
            <a:avLst/>
          </a:prstGeom>
        </p:spPr>
        <p:txBody>
          <a:bodyPr>
            <a:noAutofit/>
          </a:bodyPr>
          <a:lstStyle>
            <a:lvl1pPr marL="0" indent="0" algn="l">
              <a:buNone/>
              <a:defRPr sz="2000" b="0" i="0">
                <a:solidFill>
                  <a:schemeClr val="bg1"/>
                </a:solidFill>
                <a:latin typeface="Roboto" panose="02000000000000000000" pitchFamily="2" charset="0"/>
                <a:ea typeface="Roboto" panose="02000000000000000000" pitchFamily="2"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3" name="Text Placeholder 2">
            <a:extLst>
              <a:ext uri="{FF2B5EF4-FFF2-40B4-BE49-F238E27FC236}">
                <a16:creationId xmlns:a16="http://schemas.microsoft.com/office/drawing/2014/main" id="{671ACFB8-B3CF-8E47-A50A-957AC461D4B9}"/>
              </a:ext>
            </a:extLst>
          </p:cNvPr>
          <p:cNvSpPr>
            <a:spLocks noGrp="1"/>
          </p:cNvSpPr>
          <p:nvPr>
            <p:ph type="body" sz="quarter" idx="10" hasCustomPrompt="1"/>
          </p:nvPr>
        </p:nvSpPr>
        <p:spPr>
          <a:xfrm>
            <a:off x="861485" y="1634836"/>
            <a:ext cx="7275352" cy="748002"/>
          </a:xfrm>
          <a:prstGeom prst="rect">
            <a:avLst/>
          </a:prstGeom>
        </p:spPr>
        <p:txBody>
          <a:bodyPr/>
          <a:lstStyle>
            <a:lvl1pPr marL="0" indent="0">
              <a:buNone/>
              <a:defRPr b="1">
                <a:solidFill>
                  <a:schemeClr val="bg1"/>
                </a:solidFill>
                <a:latin typeface="Roboto" panose="02000000000000000000" pitchFamily="2" charset="0"/>
                <a:ea typeface="Roboto" panose="02000000000000000000" pitchFamily="2" charset="0"/>
              </a:defRPr>
            </a:lvl1pPr>
            <a:lvl2pPr marL="457200" indent="0">
              <a:buNone/>
              <a:defRPr/>
            </a:lvl2pPr>
          </a:lstStyle>
          <a:p>
            <a:pPr lvl="0"/>
            <a:r>
              <a:rPr lang="en-US" dirty="0"/>
              <a:t>Edit Master text styles</a:t>
            </a:r>
          </a:p>
        </p:txBody>
      </p:sp>
      <p:sp>
        <p:nvSpPr>
          <p:cNvPr id="5" name="Slide Number Placeholder 5">
            <a:extLst>
              <a:ext uri="{FF2B5EF4-FFF2-40B4-BE49-F238E27FC236}">
                <a16:creationId xmlns:a16="http://schemas.microsoft.com/office/drawing/2014/main" id="{5F882121-0F51-584B-8633-F5EE670F0301}"/>
              </a:ext>
            </a:extLst>
          </p:cNvPr>
          <p:cNvSpPr>
            <a:spLocks noGrp="1"/>
          </p:cNvSpPr>
          <p:nvPr>
            <p:ph type="sldNum" sz="quarter" idx="4"/>
          </p:nvPr>
        </p:nvSpPr>
        <p:spPr>
          <a:xfrm>
            <a:off x="11567290" y="6453120"/>
            <a:ext cx="578813" cy="365125"/>
          </a:xfrm>
          <a:prstGeom prst="rect">
            <a:avLst/>
          </a:prstGeom>
        </p:spPr>
        <p:txBody>
          <a:bodyPr anchor="ctr"/>
          <a:lstStyle>
            <a:lvl1pPr algn="ctr" fontAlgn="auto">
              <a:spcBef>
                <a:spcPts val="0"/>
              </a:spcBef>
              <a:spcAft>
                <a:spcPts val="0"/>
              </a:spcAft>
              <a:defRPr sz="800" b="0">
                <a:solidFill>
                  <a:schemeClr val="tx1">
                    <a:lumMod val="65000"/>
                    <a:lumOff val="35000"/>
                  </a:schemeClr>
                </a:solidFill>
                <a:latin typeface="Roboto" panose="02000000000000000000" pitchFamily="2" charset="0"/>
                <a:ea typeface="Roboto" panose="02000000000000000000" pitchFamily="2" charset="0"/>
                <a:cs typeface="Arial" panose="020B0604020202020204" pitchFamily="34" charset="0"/>
              </a:defRPr>
            </a:lvl1pPr>
          </a:lstStyle>
          <a:p>
            <a:pPr>
              <a:defRPr/>
            </a:pPr>
            <a:fld id="{5A6E5319-DE00-0648-B66E-6EEFA470FBBC}" type="slidenum">
              <a:rPr lang="en-US" smtClean="0"/>
              <a:pPr>
                <a:defRPr/>
              </a:pPr>
              <a:t>‹#›</a:t>
            </a:fld>
            <a:endParaRPr lang="en-US" dirty="0">
              <a:latin typeface="Roboto" panose="02000000000000000000" pitchFamily="2" charset="0"/>
            </a:endParaRPr>
          </a:p>
        </p:txBody>
      </p:sp>
    </p:spTree>
    <p:extLst>
      <p:ext uri="{BB962C8B-B14F-4D97-AF65-F5344CB8AC3E}">
        <p14:creationId xmlns:p14="http://schemas.microsoft.com/office/powerpoint/2010/main" val="1505572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BB7E0403-4A97-1D49-BE77-1086A4C2C8A8}"/>
              </a:ext>
            </a:extLst>
          </p:cNvPr>
          <p:cNvSpPr>
            <a:spLocks noGrp="1"/>
          </p:cNvSpPr>
          <p:nvPr>
            <p:ph type="subTitle" idx="1"/>
          </p:nvPr>
        </p:nvSpPr>
        <p:spPr>
          <a:xfrm>
            <a:off x="861485" y="2623127"/>
            <a:ext cx="7262459" cy="1080655"/>
          </a:xfrm>
          <a:prstGeom prst="rect">
            <a:avLst/>
          </a:prstGeom>
        </p:spPr>
        <p:txBody>
          <a:bodyPr>
            <a:noAutofit/>
          </a:bodyPr>
          <a:lstStyle>
            <a:lvl1pPr marL="0" indent="0" algn="l">
              <a:buNone/>
              <a:defRPr sz="2000" b="0" i="0">
                <a:solidFill>
                  <a:schemeClr val="bg1"/>
                </a:solidFill>
                <a:latin typeface="Roboto" panose="02000000000000000000" pitchFamily="2" charset="0"/>
                <a:ea typeface="Roboto" panose="02000000000000000000" pitchFamily="2"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3" name="Text Placeholder 2">
            <a:extLst>
              <a:ext uri="{FF2B5EF4-FFF2-40B4-BE49-F238E27FC236}">
                <a16:creationId xmlns:a16="http://schemas.microsoft.com/office/drawing/2014/main" id="{671ACFB8-B3CF-8E47-A50A-957AC461D4B9}"/>
              </a:ext>
            </a:extLst>
          </p:cNvPr>
          <p:cNvSpPr>
            <a:spLocks noGrp="1"/>
          </p:cNvSpPr>
          <p:nvPr>
            <p:ph type="body" sz="quarter" idx="10" hasCustomPrompt="1"/>
          </p:nvPr>
        </p:nvSpPr>
        <p:spPr>
          <a:xfrm>
            <a:off x="861485" y="1634836"/>
            <a:ext cx="7275352" cy="748002"/>
          </a:xfrm>
          <a:prstGeom prst="rect">
            <a:avLst/>
          </a:prstGeom>
        </p:spPr>
        <p:txBody>
          <a:bodyPr/>
          <a:lstStyle>
            <a:lvl1pPr marL="0" indent="0">
              <a:buNone/>
              <a:defRPr b="1">
                <a:solidFill>
                  <a:schemeClr val="bg1"/>
                </a:solidFill>
                <a:latin typeface="Roboto" panose="02000000000000000000" pitchFamily="2" charset="0"/>
                <a:ea typeface="Roboto" panose="02000000000000000000" pitchFamily="2" charset="0"/>
              </a:defRPr>
            </a:lvl1pPr>
            <a:lvl2pPr marL="457200" indent="0">
              <a:buNone/>
              <a:defRPr/>
            </a:lvl2pPr>
          </a:lstStyle>
          <a:p>
            <a:pPr lvl="0"/>
            <a:r>
              <a:rPr lang="en-US" dirty="0"/>
              <a:t>Edit Master text styles</a:t>
            </a:r>
          </a:p>
        </p:txBody>
      </p:sp>
      <p:sp>
        <p:nvSpPr>
          <p:cNvPr id="5" name="Slide Number Placeholder 5">
            <a:extLst>
              <a:ext uri="{FF2B5EF4-FFF2-40B4-BE49-F238E27FC236}">
                <a16:creationId xmlns:a16="http://schemas.microsoft.com/office/drawing/2014/main" id="{5F882121-0F51-584B-8633-F5EE670F0301}"/>
              </a:ext>
            </a:extLst>
          </p:cNvPr>
          <p:cNvSpPr>
            <a:spLocks noGrp="1"/>
          </p:cNvSpPr>
          <p:nvPr>
            <p:ph type="sldNum" sz="quarter" idx="4"/>
          </p:nvPr>
        </p:nvSpPr>
        <p:spPr>
          <a:xfrm>
            <a:off x="11567290" y="6453120"/>
            <a:ext cx="578813" cy="365125"/>
          </a:xfrm>
          <a:prstGeom prst="rect">
            <a:avLst/>
          </a:prstGeom>
        </p:spPr>
        <p:txBody>
          <a:bodyPr anchor="ctr"/>
          <a:lstStyle>
            <a:lvl1pPr algn="ctr" fontAlgn="auto">
              <a:spcBef>
                <a:spcPts val="0"/>
              </a:spcBef>
              <a:spcAft>
                <a:spcPts val="0"/>
              </a:spcAft>
              <a:defRPr sz="800" b="0">
                <a:solidFill>
                  <a:schemeClr val="tx1">
                    <a:lumMod val="65000"/>
                    <a:lumOff val="35000"/>
                  </a:schemeClr>
                </a:solidFill>
                <a:latin typeface="Roboto" panose="02000000000000000000" pitchFamily="2" charset="0"/>
                <a:ea typeface="Roboto" panose="02000000000000000000" pitchFamily="2" charset="0"/>
                <a:cs typeface="Arial" panose="020B0604020202020204" pitchFamily="34" charset="0"/>
              </a:defRPr>
            </a:lvl1pPr>
          </a:lstStyle>
          <a:p>
            <a:pPr>
              <a:defRPr/>
            </a:pPr>
            <a:fld id="{5A6E5319-DE00-0648-B66E-6EEFA470FBBC}" type="slidenum">
              <a:rPr lang="en-US" smtClean="0"/>
              <a:pPr>
                <a:defRPr/>
              </a:pPr>
              <a:t>‹#›</a:t>
            </a:fld>
            <a:endParaRPr lang="en-US" dirty="0">
              <a:latin typeface="Roboto" panose="02000000000000000000" pitchFamily="2" charset="0"/>
            </a:endParaRPr>
          </a:p>
        </p:txBody>
      </p:sp>
    </p:spTree>
    <p:extLst>
      <p:ext uri="{BB962C8B-B14F-4D97-AF65-F5344CB8AC3E}">
        <p14:creationId xmlns:p14="http://schemas.microsoft.com/office/powerpoint/2010/main" val="3375006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BB7E0403-4A97-1D49-BE77-1086A4C2C8A8}"/>
              </a:ext>
            </a:extLst>
          </p:cNvPr>
          <p:cNvSpPr>
            <a:spLocks noGrp="1"/>
          </p:cNvSpPr>
          <p:nvPr>
            <p:ph type="subTitle" idx="1"/>
          </p:nvPr>
        </p:nvSpPr>
        <p:spPr>
          <a:xfrm>
            <a:off x="861485" y="2623127"/>
            <a:ext cx="7262459" cy="1080655"/>
          </a:xfrm>
          <a:prstGeom prst="rect">
            <a:avLst/>
          </a:prstGeom>
        </p:spPr>
        <p:txBody>
          <a:bodyPr>
            <a:noAutofit/>
          </a:bodyPr>
          <a:lstStyle>
            <a:lvl1pPr marL="0" indent="0" algn="l">
              <a:buNone/>
              <a:defRPr sz="2000" b="0" i="0">
                <a:solidFill>
                  <a:schemeClr val="accent1"/>
                </a:solidFill>
                <a:latin typeface="Roboto" panose="02000000000000000000" pitchFamily="2" charset="0"/>
                <a:ea typeface="Roboto" panose="02000000000000000000" pitchFamily="2"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3" name="Text Placeholder 2">
            <a:extLst>
              <a:ext uri="{FF2B5EF4-FFF2-40B4-BE49-F238E27FC236}">
                <a16:creationId xmlns:a16="http://schemas.microsoft.com/office/drawing/2014/main" id="{671ACFB8-B3CF-8E47-A50A-957AC461D4B9}"/>
              </a:ext>
            </a:extLst>
          </p:cNvPr>
          <p:cNvSpPr>
            <a:spLocks noGrp="1"/>
          </p:cNvSpPr>
          <p:nvPr>
            <p:ph type="body" sz="quarter" idx="10" hasCustomPrompt="1"/>
          </p:nvPr>
        </p:nvSpPr>
        <p:spPr>
          <a:xfrm>
            <a:off x="861485" y="1634836"/>
            <a:ext cx="7275352" cy="748002"/>
          </a:xfrm>
          <a:prstGeom prst="rect">
            <a:avLst/>
          </a:prstGeom>
        </p:spPr>
        <p:txBody>
          <a:bodyPr/>
          <a:lstStyle>
            <a:lvl1pPr marL="0" indent="0">
              <a:buNone/>
              <a:defRPr b="1">
                <a:solidFill>
                  <a:schemeClr val="accent1"/>
                </a:solidFill>
                <a:latin typeface="Roboto" panose="02000000000000000000" pitchFamily="2" charset="0"/>
                <a:ea typeface="Roboto" panose="02000000000000000000" pitchFamily="2" charset="0"/>
              </a:defRPr>
            </a:lvl1pPr>
            <a:lvl2pPr marL="457200" indent="0">
              <a:buNone/>
              <a:defRPr/>
            </a:lvl2pPr>
          </a:lstStyle>
          <a:p>
            <a:pPr lvl="0"/>
            <a:r>
              <a:rPr lang="en-US" dirty="0"/>
              <a:t>Edit Master text styles</a:t>
            </a:r>
          </a:p>
        </p:txBody>
      </p:sp>
      <p:sp>
        <p:nvSpPr>
          <p:cNvPr id="5" name="Slide Number Placeholder 5">
            <a:extLst>
              <a:ext uri="{FF2B5EF4-FFF2-40B4-BE49-F238E27FC236}">
                <a16:creationId xmlns:a16="http://schemas.microsoft.com/office/drawing/2014/main" id="{5F882121-0F51-584B-8633-F5EE670F0301}"/>
              </a:ext>
            </a:extLst>
          </p:cNvPr>
          <p:cNvSpPr>
            <a:spLocks noGrp="1"/>
          </p:cNvSpPr>
          <p:nvPr>
            <p:ph type="sldNum" sz="quarter" idx="4"/>
          </p:nvPr>
        </p:nvSpPr>
        <p:spPr>
          <a:xfrm>
            <a:off x="11567290" y="6453120"/>
            <a:ext cx="578813" cy="365125"/>
          </a:xfrm>
          <a:prstGeom prst="rect">
            <a:avLst/>
          </a:prstGeom>
        </p:spPr>
        <p:txBody>
          <a:bodyPr anchor="ctr"/>
          <a:lstStyle>
            <a:lvl1pPr algn="ctr" fontAlgn="auto">
              <a:spcBef>
                <a:spcPts val="0"/>
              </a:spcBef>
              <a:spcAft>
                <a:spcPts val="0"/>
              </a:spcAft>
              <a:defRPr sz="800" b="0">
                <a:solidFill>
                  <a:schemeClr val="tx1">
                    <a:lumMod val="65000"/>
                    <a:lumOff val="35000"/>
                  </a:schemeClr>
                </a:solidFill>
                <a:latin typeface="Roboto" panose="02000000000000000000" pitchFamily="2" charset="0"/>
                <a:ea typeface="Roboto" panose="02000000000000000000" pitchFamily="2" charset="0"/>
                <a:cs typeface="Arial" panose="020B0604020202020204" pitchFamily="34" charset="0"/>
              </a:defRPr>
            </a:lvl1pPr>
          </a:lstStyle>
          <a:p>
            <a:pPr>
              <a:defRPr/>
            </a:pPr>
            <a:fld id="{5A6E5319-DE00-0648-B66E-6EEFA470FBBC}" type="slidenum">
              <a:rPr lang="en-US" smtClean="0"/>
              <a:pPr>
                <a:defRPr/>
              </a:pPr>
              <a:t>‹#›</a:t>
            </a:fld>
            <a:endParaRPr lang="en-US" dirty="0">
              <a:latin typeface="Roboto" panose="02000000000000000000" pitchFamily="2" charset="0"/>
            </a:endParaRPr>
          </a:p>
        </p:txBody>
      </p:sp>
    </p:spTree>
    <p:extLst>
      <p:ext uri="{BB962C8B-B14F-4D97-AF65-F5344CB8AC3E}">
        <p14:creationId xmlns:p14="http://schemas.microsoft.com/office/powerpoint/2010/main" val="165662965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3.xml"/><Relationship Id="rId4" Type="http://schemas.openxmlformats.org/officeDocument/2006/relationships/image" Target="../media/image3.emf"/></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4.xml"/><Relationship Id="rId1" Type="http://schemas.openxmlformats.org/officeDocument/2006/relationships/slideLayout" Target="../slideLayouts/slideLayout5.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5.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F7D6A803-2FE8-ED4E-ACC5-85A45DEAF6CD}"/>
              </a:ext>
            </a:extLst>
          </p:cNvPr>
          <p:cNvPicPr>
            <a:picLocks noChangeAspect="1"/>
          </p:cNvPicPr>
          <p:nvPr userDrawn="1"/>
        </p:nvPicPr>
        <p:blipFill>
          <a:blip r:embed="rId4"/>
          <a:stretch>
            <a:fillRect/>
          </a:stretch>
        </p:blipFill>
        <p:spPr>
          <a:xfrm>
            <a:off x="6350" y="0"/>
            <a:ext cx="12179300" cy="6858000"/>
          </a:xfrm>
          <a:prstGeom prst="rect">
            <a:avLst/>
          </a:prstGeom>
        </p:spPr>
      </p:pic>
    </p:spTree>
    <p:extLst>
      <p:ext uri="{BB962C8B-B14F-4D97-AF65-F5344CB8AC3E}">
        <p14:creationId xmlns:p14="http://schemas.microsoft.com/office/powerpoint/2010/main" val="221014982"/>
      </p:ext>
    </p:extLst>
  </p:cSld>
  <p:clrMap bg1="lt1" tx1="dk1" bg2="lt2" tx2="dk2" accent1="accent1" accent2="accent2" accent3="accent3" accent4="accent4" accent5="accent5" accent6="accent6" hlink="hlink" folHlink="folHlink"/>
  <p:sldLayoutIdLst>
    <p:sldLayoutId id="2147483781" r:id="rId1"/>
    <p:sldLayoutId id="2147483795" r:id="rId2"/>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ndara"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ndara"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ndara"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ndara"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ndara"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ndara"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ndara"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ndara"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E1E09D26-C346-EF42-A17A-E7FED972619A}"/>
              </a:ext>
            </a:extLst>
          </p:cNvPr>
          <p:cNvPicPr>
            <a:picLocks noChangeAspect="1"/>
          </p:cNvPicPr>
          <p:nvPr userDrawn="1"/>
        </p:nvPicPr>
        <p:blipFill>
          <a:blip r:embed="rId3"/>
          <a:stretch>
            <a:fillRect/>
          </a:stretch>
        </p:blipFill>
        <p:spPr>
          <a:xfrm>
            <a:off x="0" y="0"/>
            <a:ext cx="12198350" cy="6858000"/>
          </a:xfrm>
          <a:prstGeom prst="rect">
            <a:avLst/>
          </a:prstGeom>
        </p:spPr>
      </p:pic>
      <p:pic>
        <p:nvPicPr>
          <p:cNvPr id="4" name="Picture 3">
            <a:extLst>
              <a:ext uri="{FF2B5EF4-FFF2-40B4-BE49-F238E27FC236}">
                <a16:creationId xmlns:a16="http://schemas.microsoft.com/office/drawing/2014/main" id="{89EF4315-DF04-E449-BFC7-DD99EC025007}"/>
              </a:ext>
            </a:extLst>
          </p:cNvPr>
          <p:cNvPicPr>
            <a:picLocks noChangeAspect="1"/>
          </p:cNvPicPr>
          <p:nvPr userDrawn="1"/>
        </p:nvPicPr>
        <p:blipFill rotWithShape="1">
          <a:blip r:embed="rId4"/>
          <a:srcRect l="-1233" t="-4868" r="54646" b="-5757"/>
          <a:stretch/>
        </p:blipFill>
        <p:spPr>
          <a:xfrm>
            <a:off x="889000" y="5012267"/>
            <a:ext cx="1617134" cy="770465"/>
          </a:xfrm>
          <a:prstGeom prst="rect">
            <a:avLst/>
          </a:prstGeom>
        </p:spPr>
      </p:pic>
    </p:spTree>
    <p:extLst>
      <p:ext uri="{BB962C8B-B14F-4D97-AF65-F5344CB8AC3E}">
        <p14:creationId xmlns:p14="http://schemas.microsoft.com/office/powerpoint/2010/main" val="4165289547"/>
      </p:ext>
    </p:extLst>
  </p:cSld>
  <p:clrMap bg1="lt1" tx1="dk1" bg2="lt2" tx2="dk2" accent1="accent1" accent2="accent2" accent3="accent3" accent4="accent4" accent5="accent5" accent6="accent6" hlink="hlink" folHlink="folHlink"/>
  <p:sldLayoutIdLst>
    <p:sldLayoutId id="2147483785" r:id="rId1"/>
  </p:sldLayoutIdLst>
  <p:hf hdr="0" ftr="0" dt="0"/>
  <p:txStyles>
    <p:titleStyle>
      <a:lvl1pPr algn="l" defTabSz="457200" rtl="0" eaLnBrk="1" fontAlgn="base" hangingPunct="1">
        <a:spcBef>
          <a:spcPct val="0"/>
        </a:spcBef>
        <a:spcAft>
          <a:spcPct val="0"/>
        </a:spcAft>
        <a:defRPr sz="3200" kern="1200">
          <a:solidFill>
            <a:schemeClr val="bg1"/>
          </a:solidFill>
          <a:latin typeface="Arial" panose="020B0604020202020204" pitchFamily="34" charset="0"/>
          <a:ea typeface="ＭＳ Ｐゴシック" charset="0"/>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ndara"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ndara"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ndara"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ndara"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ndara"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ndara"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ndara"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ndar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76F7F3E2-B586-5441-B8A1-0FBD026412AD}"/>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606227707"/>
      </p:ext>
    </p:extLst>
  </p:cSld>
  <p:clrMap bg1="lt1" tx1="dk1" bg2="lt2" tx2="dk2" accent1="accent1" accent2="accent2" accent3="accent3" accent4="accent4" accent5="accent5" accent6="accent6" hlink="hlink" folHlink="folHlink"/>
  <p:sldLayoutIdLst>
    <p:sldLayoutId id="2147483783" r:id="rId1"/>
  </p:sldLayoutIdLst>
  <p:hf hdr="0" ftr="0" dt="0"/>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ndara"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ndara"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ndara"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ndara"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ndara"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ndara"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ndara"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ndar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91D2B2F5-D478-9F49-8521-98ECD4AE038D}"/>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33246698"/>
      </p:ext>
    </p:extLst>
  </p:cSld>
  <p:clrMap bg1="lt1" tx1="dk1" bg2="lt2" tx2="dk2" accent1="accent1" accent2="accent2" accent3="accent3" accent4="accent4" accent5="accent5" accent6="accent6" hlink="hlink" folHlink="folHlink"/>
  <p:sldLayoutIdLst>
    <p:sldLayoutId id="2147483787" r:id="rId1"/>
  </p:sldLayoutIdLst>
  <p:hf hdr="0" ftr="0" dt="0"/>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ndara"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ndara"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ndara"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ndara"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ndara"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ndara"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ndara"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ndar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C7359830-E5C4-E148-9C84-D179E628C9E7}"/>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966588141"/>
      </p:ext>
    </p:extLst>
  </p:cSld>
  <p:clrMap bg1="lt1" tx1="dk1" bg2="lt2" tx2="dk2" accent1="accent1" accent2="accent2" accent3="accent3" accent4="accent4" accent5="accent5" accent6="accent6" hlink="hlink" folHlink="folHlink"/>
  <p:sldLayoutIdLst>
    <p:sldLayoutId id="2147483793" r:id="rId1"/>
  </p:sldLayoutIdLst>
  <p:hf hdr="0" ftr="0" dt="0"/>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ndara"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ndara"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ndara"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ndara"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ndara"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ndara"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ndara"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ndar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www.nature.com/articles/s41541-024-00826-y"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www.mdpi.com/2076-393x/11/3/516"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www.mdpi.com/2076-393x/11/3/516"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mdpi.com/2076-393x/11/3/516"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7.png"/><Relationship Id="rId7" Type="http://schemas.openxmlformats.org/officeDocument/2006/relationships/hyperlink" Target="http://journals.lww.com/infectdis" TargetMode="External"/><Relationship Id="rId12"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3.png"/><Relationship Id="rId5" Type="http://schemas.openxmlformats.org/officeDocument/2006/relationships/hyperlink" Target="http://www.nfid.org/" TargetMode="External"/><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chart" Target="../charts/chart3.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www.cdc.gov/flu/fluvaxview/dashboard/vaccination-adult-coverage.html" TargetMode="Externa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www.cdc.gov/vaccines/imz-managers/coverage/covidvaxview/interactive/adults.html" TargetMode="Externa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www.cdc.gov/vaccines/imz-managers/coverage/rsvvaxview/adults-65yrs-older-coverage.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F43E67-FCAD-4CD8-BE04-0EB4379C131E}"/>
              </a:ext>
            </a:extLst>
          </p:cNvPr>
          <p:cNvSpPr>
            <a:spLocks noGrp="1"/>
          </p:cNvSpPr>
          <p:nvPr>
            <p:ph type="ctrTitle"/>
          </p:nvPr>
        </p:nvSpPr>
        <p:spPr>
          <a:xfrm>
            <a:off x="815558" y="1716192"/>
            <a:ext cx="8804691" cy="1210967"/>
          </a:xfrm>
        </p:spPr>
        <p:txBody>
          <a:bodyPr/>
          <a:lstStyle/>
          <a:p>
            <a:r>
              <a:rPr lang="en-US" sz="3600" dirty="0">
                <a:latin typeface="+mn-lt"/>
              </a:rPr>
              <a:t>Knowledge and Attitudes on Flu and COVID-19 Vaccination</a:t>
            </a:r>
            <a:endParaRPr lang="en-US" sz="2400" i="1" dirty="0">
              <a:latin typeface="+mn-lt"/>
            </a:endParaRPr>
          </a:p>
        </p:txBody>
      </p:sp>
      <p:sp>
        <p:nvSpPr>
          <p:cNvPr id="5" name="Subtitle 4">
            <a:extLst>
              <a:ext uri="{FF2B5EF4-FFF2-40B4-BE49-F238E27FC236}">
                <a16:creationId xmlns:a16="http://schemas.microsoft.com/office/drawing/2014/main" id="{8D53BAB9-F165-4449-B5FA-C59C02C54205}"/>
              </a:ext>
            </a:extLst>
          </p:cNvPr>
          <p:cNvSpPr>
            <a:spLocks noGrp="1"/>
          </p:cNvSpPr>
          <p:nvPr>
            <p:ph type="subTitle" idx="1"/>
          </p:nvPr>
        </p:nvSpPr>
        <p:spPr>
          <a:xfrm>
            <a:off x="815559" y="3627921"/>
            <a:ext cx="7294772" cy="811947"/>
          </a:xfrm>
        </p:spPr>
        <p:txBody>
          <a:bodyPr/>
          <a:lstStyle/>
          <a:p>
            <a:r>
              <a:rPr lang="en-US" sz="2000" dirty="0">
                <a:latin typeface="+mn-lt"/>
              </a:rPr>
              <a:t>Robert H. Hopkins, Jr., MD</a:t>
            </a:r>
          </a:p>
          <a:p>
            <a:r>
              <a:rPr lang="en-US" sz="2000" dirty="0">
                <a:latin typeface="+mn-lt"/>
              </a:rPr>
              <a:t>NFID Medical Director</a:t>
            </a:r>
            <a:endParaRPr lang="en-US" sz="1800" dirty="0">
              <a:latin typeface="+mn-lt"/>
            </a:endParaRPr>
          </a:p>
          <a:p>
            <a:endParaRPr lang="en-US" sz="1800" dirty="0"/>
          </a:p>
        </p:txBody>
      </p:sp>
    </p:spTree>
    <p:extLst>
      <p:ext uri="{BB962C8B-B14F-4D97-AF65-F5344CB8AC3E}">
        <p14:creationId xmlns:p14="http://schemas.microsoft.com/office/powerpoint/2010/main" val="3115919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33707F-A3E7-4833-B519-E5B53AE0D71B}"/>
              </a:ext>
            </a:extLst>
          </p:cNvPr>
          <p:cNvSpPr txBox="1"/>
          <p:nvPr/>
        </p:nvSpPr>
        <p:spPr>
          <a:xfrm>
            <a:off x="199473" y="247972"/>
            <a:ext cx="11760102" cy="646331"/>
          </a:xfrm>
          <a:prstGeom prst="rect">
            <a:avLst/>
          </a:prstGeom>
          <a:noFill/>
        </p:spPr>
        <p:txBody>
          <a:bodyPr wrap="square" rtlCol="0">
            <a:spAutoFit/>
          </a:bodyPr>
          <a:lstStyle/>
          <a:p>
            <a:r>
              <a:rPr lang="en-US" sz="3600" b="1" dirty="0">
                <a:solidFill>
                  <a:schemeClr val="bg1"/>
                </a:solidFill>
                <a:latin typeface="Arial" panose="020B0604020202020204" pitchFamily="34" charset="0"/>
                <a:cs typeface="Arial" panose="020B0604020202020204" pitchFamily="34" charset="0"/>
              </a:rPr>
              <a:t>Where Do We Go from Here? HCP Recommendations</a:t>
            </a:r>
          </a:p>
        </p:txBody>
      </p:sp>
      <p:sp>
        <p:nvSpPr>
          <p:cNvPr id="3" name="TextBox 2">
            <a:extLst>
              <a:ext uri="{FF2B5EF4-FFF2-40B4-BE49-F238E27FC236}">
                <a16:creationId xmlns:a16="http://schemas.microsoft.com/office/drawing/2014/main" id="{242F3731-DD65-4B21-8FCB-11CF554B25CB}"/>
              </a:ext>
            </a:extLst>
          </p:cNvPr>
          <p:cNvSpPr txBox="1"/>
          <p:nvPr/>
        </p:nvSpPr>
        <p:spPr>
          <a:xfrm>
            <a:off x="518984" y="1260389"/>
            <a:ext cx="11121081" cy="3046988"/>
          </a:xfrm>
          <a:prstGeom prst="rect">
            <a:avLst/>
          </a:prstGeom>
          <a:noFill/>
        </p:spPr>
        <p:txBody>
          <a:bodyPr wrap="square" rtlCol="0">
            <a:spAutoFit/>
          </a:bodyPr>
          <a:lstStyle/>
          <a:p>
            <a:pPr marL="342900" indent="-342900">
              <a:buFont typeface="Wingdings" panose="05000000000000000000" pitchFamily="2" charset="2"/>
              <a:buChar char="§"/>
            </a:pPr>
            <a:r>
              <a:rPr lang="en-US" b="1" dirty="0">
                <a:latin typeface="Arial" panose="020B0604020202020204" pitchFamily="34" charset="0"/>
                <a:cs typeface="Arial" panose="020B0604020202020204" pitchFamily="34" charset="0"/>
              </a:rPr>
              <a:t>Strong HCP recommendation </a:t>
            </a:r>
            <a:r>
              <a:rPr lang="en-US" dirty="0">
                <a:latin typeface="Arial" panose="020B0604020202020204" pitchFamily="34" charset="0"/>
                <a:cs typeface="Arial" panose="020B0604020202020204" pitchFamily="34" charset="0"/>
              </a:rPr>
              <a:t>remains most potent motivator for vaccine receipt</a:t>
            </a:r>
          </a:p>
          <a:p>
            <a:endParaRPr lang="en-US"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US" dirty="0">
                <a:latin typeface="Arial" panose="020B0604020202020204" pitchFamily="34" charset="0"/>
                <a:cs typeface="Arial" panose="020B0604020202020204" pitchFamily="34" charset="0"/>
              </a:rPr>
              <a:t>HCP confidence is critical substrate for strong recommendation</a:t>
            </a:r>
          </a:p>
          <a:p>
            <a:pPr marL="1257300" lvl="2" indent="-342900">
              <a:buFont typeface="Wingdings" panose="05000000000000000000" pitchFamily="2" charset="2"/>
              <a:buChar char="§"/>
            </a:pPr>
            <a:r>
              <a:rPr lang="en-US" dirty="0">
                <a:latin typeface="Arial" panose="020B0604020202020204" pitchFamily="34" charset="0"/>
                <a:cs typeface="Arial" panose="020B0604020202020204" pitchFamily="34" charset="0"/>
              </a:rPr>
              <a:t>Some data suggests ‘slip’ in this component through pandemic</a:t>
            </a:r>
          </a:p>
          <a:p>
            <a:pPr marL="1257300" lvl="2" indent="-342900">
              <a:buFont typeface="Wingdings" panose="05000000000000000000" pitchFamily="2" charset="2"/>
              <a:buChar char="§"/>
            </a:pPr>
            <a:r>
              <a:rPr lang="en-US" dirty="0">
                <a:latin typeface="Arial" panose="020B0604020202020204" pitchFamily="34" charset="0"/>
                <a:cs typeface="Arial" panose="020B0604020202020204" pitchFamily="34" charset="0"/>
              </a:rPr>
              <a:t>Systematic approach to assess concerns</a:t>
            </a:r>
          </a:p>
          <a:p>
            <a:pPr marL="1257300" lvl="2" indent="-342900">
              <a:buFont typeface="Wingdings" panose="05000000000000000000" pitchFamily="2" charset="2"/>
              <a:buChar char="§"/>
            </a:pPr>
            <a:r>
              <a:rPr lang="en-US" dirty="0">
                <a:latin typeface="Arial" panose="020B0604020202020204" pitchFamily="34" charset="0"/>
                <a:cs typeface="Arial" panose="020B0604020202020204" pitchFamily="34" charset="0"/>
              </a:rPr>
              <a:t>Additional regularly updated online resources from trusted sources may help to improve provider confidence</a:t>
            </a:r>
          </a:p>
        </p:txBody>
      </p:sp>
      <p:sp>
        <p:nvSpPr>
          <p:cNvPr id="4" name="TextBox 3">
            <a:extLst>
              <a:ext uri="{FF2B5EF4-FFF2-40B4-BE49-F238E27FC236}">
                <a16:creationId xmlns:a16="http://schemas.microsoft.com/office/drawing/2014/main" id="{420C4AF4-2044-4561-B135-BB0BDB7B8A06}"/>
              </a:ext>
            </a:extLst>
          </p:cNvPr>
          <p:cNvSpPr txBox="1"/>
          <p:nvPr/>
        </p:nvSpPr>
        <p:spPr>
          <a:xfrm>
            <a:off x="7700025" y="5978023"/>
            <a:ext cx="5515232"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hlinkClick r:id="rId3"/>
              </a:rPr>
              <a:t>www.nature.com/articles/s41541-024-00826-y</a:t>
            </a:r>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hlinkClick r:id="rId4"/>
              </a:rPr>
              <a:t>www.mdpi.com/2076-393x/11/3/516</a:t>
            </a:r>
            <a:r>
              <a:rPr lang="en-US" sz="14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273848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4EBC13-F631-A523-0F71-4669838B2703}"/>
              </a:ext>
            </a:extLst>
          </p:cNvPr>
          <p:cNvSpPr txBox="1"/>
          <p:nvPr/>
        </p:nvSpPr>
        <p:spPr>
          <a:xfrm>
            <a:off x="540326" y="1427018"/>
            <a:ext cx="11651673" cy="3785652"/>
          </a:xfrm>
          <a:prstGeom prst="rect">
            <a:avLst/>
          </a:prstGeom>
          <a:noFill/>
        </p:spPr>
        <p:txBody>
          <a:bodyPr wrap="square" rtlCol="0">
            <a:spAutoFit/>
          </a:bodyPr>
          <a:lstStyle/>
          <a:p>
            <a:pPr marL="342900" indent="-342900">
              <a:buFont typeface="Wingdings" panose="05000000000000000000" pitchFamily="2" charset="2"/>
              <a:buChar char="§"/>
            </a:pPr>
            <a:r>
              <a:rPr lang="en-US" dirty="0">
                <a:latin typeface="Arial" panose="020B0604020202020204" pitchFamily="34" charset="0"/>
                <a:cs typeface="Arial" panose="020B0604020202020204" pitchFamily="34" charset="0"/>
              </a:rPr>
              <a:t>Improve vaccine literacy among the public</a:t>
            </a:r>
          </a:p>
          <a:p>
            <a:pPr marL="800100" lvl="1" indent="-342900">
              <a:buFont typeface="Wingdings" panose="05000000000000000000" pitchFamily="2" charset="2"/>
              <a:buChar char="§"/>
            </a:pPr>
            <a:r>
              <a:rPr lang="en-US" dirty="0">
                <a:latin typeface="Arial" panose="020B0604020202020204" pitchFamily="34" charset="0"/>
                <a:cs typeface="Arial" panose="020B0604020202020204" pitchFamily="34" charset="0"/>
              </a:rPr>
              <a:t>Start early</a:t>
            </a:r>
          </a:p>
          <a:p>
            <a:pPr marL="800100" lvl="1" indent="-342900">
              <a:buFont typeface="Wingdings" panose="05000000000000000000" pitchFamily="2" charset="2"/>
              <a:buChar char="§"/>
            </a:pPr>
            <a:r>
              <a:rPr lang="en-US" dirty="0">
                <a:latin typeface="Arial" panose="020B0604020202020204" pitchFamily="34" charset="0"/>
                <a:cs typeface="Arial" panose="020B0604020202020204" pitchFamily="34" charset="0"/>
              </a:rPr>
              <a:t>Education about organisms, diseases [substrate for vaccine]</a:t>
            </a:r>
          </a:p>
          <a:p>
            <a:pPr marL="800100" lvl="1" indent="-342900">
              <a:buFont typeface="Wingdings" panose="05000000000000000000" pitchFamily="2" charset="2"/>
              <a:buChar char="§"/>
            </a:pPr>
            <a:r>
              <a:rPr lang="en-US" dirty="0">
                <a:latin typeface="Arial" panose="020B0604020202020204" pitchFamily="34" charset="0"/>
                <a:cs typeface="Arial" panose="020B0604020202020204" pitchFamily="34" charset="0"/>
              </a:rPr>
              <a:t>Outbreaks unfortunate but do provide context</a:t>
            </a:r>
          </a:p>
          <a:p>
            <a:pPr marL="800100" lvl="1" indent="-342900">
              <a:buFont typeface="Wingdings" panose="05000000000000000000" pitchFamily="2" charset="2"/>
              <a:buChar char="§"/>
            </a:pPr>
            <a:r>
              <a:rPr lang="en-US" dirty="0">
                <a:latin typeface="Arial" panose="020B0604020202020204" pitchFamily="34" charset="0"/>
                <a:cs typeface="Arial" panose="020B0604020202020204" pitchFamily="34" charset="0"/>
              </a:rPr>
              <a:t>Must be in language which reaches target audience</a:t>
            </a:r>
          </a:p>
          <a:p>
            <a:pPr marL="342900" indent="-342900">
              <a:buFont typeface="Wingdings" panose="05000000000000000000" pitchFamily="2" charset="2"/>
              <a:buChar char="§"/>
            </a:pPr>
            <a:r>
              <a:rPr lang="en-US" dirty="0">
                <a:latin typeface="Arial" panose="020B0604020202020204" pitchFamily="34" charset="0"/>
                <a:cs typeface="Arial" panose="020B0604020202020204" pitchFamily="34" charset="0"/>
              </a:rPr>
              <a:t>Positive social media messaging re: vaccine value and benefits</a:t>
            </a:r>
          </a:p>
          <a:p>
            <a:pPr marL="800100" lvl="1" indent="-342900">
              <a:buFont typeface="Wingdings" panose="05000000000000000000" pitchFamily="2" charset="2"/>
              <a:buChar char="§"/>
            </a:pPr>
            <a:r>
              <a:rPr lang="en-US" dirty="0">
                <a:latin typeface="Arial" panose="020B0604020202020204" pitchFamily="34" charset="0"/>
                <a:cs typeface="Arial" panose="020B0604020202020204" pitchFamily="34" charset="0"/>
              </a:rPr>
              <a:t>Mixed data on refuting antivaccine messages</a:t>
            </a:r>
          </a:p>
          <a:p>
            <a:pPr marL="342900" indent="-342900">
              <a:buFont typeface="Wingdings" panose="05000000000000000000" pitchFamily="2" charset="2"/>
              <a:buChar char="§"/>
            </a:pPr>
            <a:r>
              <a:rPr lang="en-US" dirty="0">
                <a:latin typeface="Arial" panose="020B0604020202020204" pitchFamily="34" charset="0"/>
                <a:cs typeface="Arial" panose="020B0604020202020204" pitchFamily="34" charset="0"/>
              </a:rPr>
              <a:t>Recognize effect of pandemic on level of anxiety in individuals and communities</a:t>
            </a:r>
          </a:p>
          <a:p>
            <a:pPr marL="800100" lvl="1" indent="-342900">
              <a:buFont typeface="Wingdings" panose="05000000000000000000" pitchFamily="2" charset="2"/>
              <a:buChar char="§"/>
            </a:pPr>
            <a:r>
              <a:rPr lang="en-US" dirty="0">
                <a:latin typeface="Arial" panose="020B0604020202020204" pitchFamily="34" charset="0"/>
                <a:cs typeface="Arial" panose="020B0604020202020204" pitchFamily="34" charset="0"/>
              </a:rPr>
              <a:t>RISK becomes a prime decision driver in this context</a:t>
            </a:r>
          </a:p>
          <a:p>
            <a:pPr marL="342900" indent="-342900">
              <a:buFont typeface="Wingdings" panose="05000000000000000000" pitchFamily="2" charset="2"/>
              <a:buChar char="§"/>
            </a:pPr>
            <a:r>
              <a:rPr lang="en-US" dirty="0">
                <a:latin typeface="Arial" panose="020B0604020202020204" pitchFamily="34" charset="0"/>
                <a:cs typeface="Arial" panose="020B0604020202020204" pitchFamily="34" charset="0"/>
              </a:rPr>
              <a:t>Mandates can have positive and negative impacts…</a:t>
            </a:r>
          </a:p>
        </p:txBody>
      </p:sp>
      <p:sp>
        <p:nvSpPr>
          <p:cNvPr id="4" name="TextBox 3">
            <a:extLst>
              <a:ext uri="{FF2B5EF4-FFF2-40B4-BE49-F238E27FC236}">
                <a16:creationId xmlns:a16="http://schemas.microsoft.com/office/drawing/2014/main" id="{CE6AA3DF-7700-E5EC-E613-8A7289344917}"/>
              </a:ext>
            </a:extLst>
          </p:cNvPr>
          <p:cNvSpPr txBox="1"/>
          <p:nvPr/>
        </p:nvSpPr>
        <p:spPr>
          <a:xfrm>
            <a:off x="8806543" y="6123709"/>
            <a:ext cx="4835236"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hlinkClick r:id="rId3"/>
              </a:rPr>
              <a:t>www.mdpi.com/2076-393x/11/3/516</a:t>
            </a:r>
            <a:r>
              <a:rPr lang="en-US" sz="1400" dirty="0">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84F9D165-8343-164C-773B-402F6E8E09A9}"/>
              </a:ext>
            </a:extLst>
          </p:cNvPr>
          <p:cNvSpPr txBox="1"/>
          <p:nvPr/>
        </p:nvSpPr>
        <p:spPr>
          <a:xfrm>
            <a:off x="199473" y="247972"/>
            <a:ext cx="11760102" cy="646331"/>
          </a:xfrm>
          <a:prstGeom prst="rect">
            <a:avLst/>
          </a:prstGeom>
          <a:noFill/>
        </p:spPr>
        <p:txBody>
          <a:bodyPr wrap="square" rtlCol="0">
            <a:spAutoFit/>
          </a:bodyPr>
          <a:lstStyle/>
          <a:p>
            <a:r>
              <a:rPr lang="en-US" sz="3600" b="1" dirty="0">
                <a:solidFill>
                  <a:schemeClr val="bg1"/>
                </a:solidFill>
                <a:latin typeface="Arial" panose="020B0604020202020204" pitchFamily="34" charset="0"/>
                <a:cs typeface="Arial" panose="020B0604020202020204" pitchFamily="34" charset="0"/>
              </a:rPr>
              <a:t>Where Do We Go from Here? Confidence</a:t>
            </a:r>
          </a:p>
        </p:txBody>
      </p:sp>
    </p:spTree>
    <p:extLst>
      <p:ext uri="{BB962C8B-B14F-4D97-AF65-F5344CB8AC3E}">
        <p14:creationId xmlns:p14="http://schemas.microsoft.com/office/powerpoint/2010/main" val="834818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10894F-E7FE-BD11-54C4-EC347FCF613B}"/>
              </a:ext>
            </a:extLst>
          </p:cNvPr>
          <p:cNvSpPr txBox="1"/>
          <p:nvPr/>
        </p:nvSpPr>
        <p:spPr>
          <a:xfrm>
            <a:off x="554182" y="1357745"/>
            <a:ext cx="10848109" cy="1938992"/>
          </a:xfrm>
          <a:prstGeom prst="rect">
            <a:avLst/>
          </a:prstGeom>
          <a:noFill/>
        </p:spPr>
        <p:txBody>
          <a:bodyPr wrap="square" rtlCol="0">
            <a:spAutoFit/>
          </a:bodyPr>
          <a:lstStyle/>
          <a:p>
            <a:pPr marL="342900" indent="-342900">
              <a:buFont typeface="Wingdings" panose="05000000000000000000" pitchFamily="2" charset="2"/>
              <a:buChar char="§"/>
            </a:pPr>
            <a:r>
              <a:rPr lang="en-US" dirty="0">
                <a:latin typeface="Arial" panose="020B0604020202020204" pitchFamily="34" charset="0"/>
                <a:cs typeface="Arial" panose="020B0604020202020204" pitchFamily="34" charset="0"/>
              </a:rPr>
              <a:t>Providing information about disease and disease risk while not ‘fear mongering’ can be a delicate balance</a:t>
            </a:r>
          </a:p>
          <a:p>
            <a:pPr marL="342900" indent="-342900">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US" dirty="0">
                <a:latin typeface="Arial" panose="020B0604020202020204" pitchFamily="34" charset="0"/>
                <a:cs typeface="Arial" panose="020B0604020202020204" pitchFamily="34" charset="0"/>
              </a:rPr>
              <a:t>Outbreaks of vaccine-preventable diseases [measles, polio, etc.] can help ‘put a face’ on importance and value of vaccines—reduce complacency  </a:t>
            </a:r>
          </a:p>
        </p:txBody>
      </p:sp>
      <p:sp>
        <p:nvSpPr>
          <p:cNvPr id="4" name="TextBox 3">
            <a:extLst>
              <a:ext uri="{FF2B5EF4-FFF2-40B4-BE49-F238E27FC236}">
                <a16:creationId xmlns:a16="http://schemas.microsoft.com/office/drawing/2014/main" id="{D92A3153-C51E-3DE8-A61A-9C9249324542}"/>
              </a:ext>
            </a:extLst>
          </p:cNvPr>
          <p:cNvSpPr txBox="1"/>
          <p:nvPr/>
        </p:nvSpPr>
        <p:spPr>
          <a:xfrm>
            <a:off x="8344394" y="6260293"/>
            <a:ext cx="5153891"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hlinkClick r:id="rId3"/>
              </a:rPr>
              <a:t>www.mdpi.com/2076-393x/11/3/516</a:t>
            </a:r>
            <a:r>
              <a:rPr lang="en-US" sz="1400" dirty="0">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D231C3A7-D4B8-155A-E8B6-76B662FB1DAE}"/>
              </a:ext>
            </a:extLst>
          </p:cNvPr>
          <p:cNvSpPr txBox="1"/>
          <p:nvPr/>
        </p:nvSpPr>
        <p:spPr>
          <a:xfrm>
            <a:off x="215949" y="269602"/>
            <a:ext cx="11760102" cy="646331"/>
          </a:xfrm>
          <a:prstGeom prst="rect">
            <a:avLst/>
          </a:prstGeom>
          <a:noFill/>
        </p:spPr>
        <p:txBody>
          <a:bodyPr wrap="square" rtlCol="0">
            <a:spAutoFit/>
          </a:bodyPr>
          <a:lstStyle/>
          <a:p>
            <a:r>
              <a:rPr lang="en-US" sz="3600" b="1" dirty="0">
                <a:solidFill>
                  <a:schemeClr val="bg1"/>
                </a:solidFill>
                <a:latin typeface="Arial" panose="020B0604020202020204" pitchFamily="34" charset="0"/>
                <a:cs typeface="Arial" panose="020B0604020202020204" pitchFamily="34" charset="0"/>
              </a:rPr>
              <a:t>Where Do We Go from Here? Complacency</a:t>
            </a:r>
          </a:p>
        </p:txBody>
      </p:sp>
    </p:spTree>
    <p:extLst>
      <p:ext uri="{BB962C8B-B14F-4D97-AF65-F5344CB8AC3E}">
        <p14:creationId xmlns:p14="http://schemas.microsoft.com/office/powerpoint/2010/main" val="22761393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8453B2E-6D98-BAD9-F778-1BE15E4C43FA}"/>
              </a:ext>
            </a:extLst>
          </p:cNvPr>
          <p:cNvSpPr txBox="1"/>
          <p:nvPr/>
        </p:nvSpPr>
        <p:spPr>
          <a:xfrm>
            <a:off x="817418" y="1770413"/>
            <a:ext cx="10557164" cy="3046988"/>
          </a:xfrm>
          <a:prstGeom prst="rect">
            <a:avLst/>
          </a:prstGeom>
          <a:noFill/>
        </p:spPr>
        <p:txBody>
          <a:bodyPr wrap="square" rtlCol="0">
            <a:spAutoFit/>
          </a:bodyPr>
          <a:lstStyle/>
          <a:p>
            <a:pPr marL="342900" indent="-342900">
              <a:buFont typeface="Wingdings" panose="05000000000000000000" pitchFamily="2" charset="2"/>
              <a:buChar char="§"/>
            </a:pPr>
            <a:r>
              <a:rPr lang="en-US" dirty="0">
                <a:latin typeface="Arial" panose="020B0604020202020204" pitchFamily="34" charset="0"/>
                <a:cs typeface="Arial" panose="020B0604020202020204" pitchFamily="34" charset="0"/>
              </a:rPr>
              <a:t>Minimize direct and indirect cost of vaccination </a:t>
            </a:r>
          </a:p>
          <a:p>
            <a:pPr marL="800100" lvl="1" indent="-342900">
              <a:buFont typeface="Wingdings" panose="05000000000000000000" pitchFamily="2" charset="2"/>
              <a:buChar char="§"/>
            </a:pPr>
            <a:r>
              <a:rPr lang="en-US" dirty="0">
                <a:latin typeface="Arial" panose="020B0604020202020204" pitchFamily="34" charset="0"/>
                <a:cs typeface="Arial" panose="020B0604020202020204" pitchFamily="34" charset="0"/>
              </a:rPr>
              <a:t>Enhance VFC, enact VFA to close gaps in out of pocket costs</a:t>
            </a:r>
          </a:p>
          <a:p>
            <a:pPr marL="800100" lvl="1" indent="-342900">
              <a:buFont typeface="Wingdings" panose="05000000000000000000" pitchFamily="2" charset="2"/>
              <a:buChar char="§"/>
            </a:pPr>
            <a:r>
              <a:rPr lang="en-US" dirty="0">
                <a:latin typeface="Arial" panose="020B0604020202020204" pitchFamily="34" charset="0"/>
                <a:cs typeface="Arial" panose="020B0604020202020204" pitchFamily="34" charset="0"/>
              </a:rPr>
              <a:t>Assure reimbursement covers all costs of vaccination</a:t>
            </a:r>
          </a:p>
          <a:p>
            <a:pPr marL="342900" indent="-342900">
              <a:buFont typeface="Wingdings" panose="05000000000000000000" pitchFamily="2" charset="2"/>
              <a:buChar char="§"/>
            </a:pPr>
            <a:r>
              <a:rPr lang="en-US" dirty="0">
                <a:latin typeface="Arial" panose="020B0604020202020204" pitchFamily="34" charset="0"/>
                <a:cs typeface="Arial" panose="020B0604020202020204" pitchFamily="34" charset="0"/>
              </a:rPr>
              <a:t>Access at multiple points of contact</a:t>
            </a:r>
          </a:p>
          <a:p>
            <a:pPr marL="800100" lvl="1" indent="-342900">
              <a:buFont typeface="Wingdings" panose="05000000000000000000" pitchFamily="2" charset="2"/>
              <a:buChar char="§"/>
            </a:pPr>
            <a:r>
              <a:rPr lang="en-US" dirty="0">
                <a:latin typeface="Arial" panose="020B0604020202020204" pitchFamily="34" charset="0"/>
                <a:cs typeface="Arial" panose="020B0604020202020204" pitchFamily="34" charset="0"/>
              </a:rPr>
              <a:t>Pandemic successes in community not currently replicated widely</a:t>
            </a:r>
          </a:p>
          <a:p>
            <a:pPr marL="800100" lvl="1" indent="-342900">
              <a:buFont typeface="Wingdings" panose="05000000000000000000" pitchFamily="2" charset="2"/>
              <a:buChar char="§"/>
            </a:pPr>
            <a:r>
              <a:rPr lang="en-US" dirty="0">
                <a:latin typeface="Arial" panose="020B0604020202020204" pitchFamily="34" charset="0"/>
                <a:cs typeface="Arial" panose="020B0604020202020204" pitchFamily="34" charset="0"/>
              </a:rPr>
              <a:t>Requires collaboration throughout the Immunization Neighborhood</a:t>
            </a:r>
          </a:p>
          <a:p>
            <a:pPr marL="342900" indent="-342900">
              <a:buFont typeface="Wingdings" panose="05000000000000000000" pitchFamily="2" charset="2"/>
              <a:buChar char="§"/>
            </a:pPr>
            <a:r>
              <a:rPr lang="en-US" dirty="0">
                <a:latin typeface="Arial" panose="020B0604020202020204" pitchFamily="34" charset="0"/>
                <a:cs typeface="Arial" panose="020B0604020202020204" pitchFamily="34" charset="0"/>
              </a:rPr>
              <a:t>Coadministration: Opportunity to minimize indirect cost to patients/families</a:t>
            </a:r>
          </a:p>
          <a:p>
            <a:pPr marL="800100" lvl="1" indent="-342900">
              <a:buFont typeface="Arial" panose="020B0604020202020204" pitchFamily="34" charset="0"/>
              <a:buChar char="•"/>
            </a:pPr>
            <a:endParaRPr lang="en-US" dirty="0"/>
          </a:p>
        </p:txBody>
      </p:sp>
      <p:sp>
        <p:nvSpPr>
          <p:cNvPr id="4" name="TextBox 3">
            <a:extLst>
              <a:ext uri="{FF2B5EF4-FFF2-40B4-BE49-F238E27FC236}">
                <a16:creationId xmlns:a16="http://schemas.microsoft.com/office/drawing/2014/main" id="{71CAA311-31C4-DDD8-39A0-94D2561BFF2A}"/>
              </a:ext>
            </a:extLst>
          </p:cNvPr>
          <p:cNvSpPr txBox="1"/>
          <p:nvPr/>
        </p:nvSpPr>
        <p:spPr>
          <a:xfrm>
            <a:off x="199473" y="247972"/>
            <a:ext cx="11760102" cy="646331"/>
          </a:xfrm>
          <a:prstGeom prst="rect">
            <a:avLst/>
          </a:prstGeom>
          <a:noFill/>
        </p:spPr>
        <p:txBody>
          <a:bodyPr wrap="square" rtlCol="0">
            <a:spAutoFit/>
          </a:bodyPr>
          <a:lstStyle/>
          <a:p>
            <a:r>
              <a:rPr lang="en-US" sz="3600" b="1" dirty="0">
                <a:solidFill>
                  <a:schemeClr val="bg1"/>
                </a:solidFill>
                <a:latin typeface="Arial" panose="020B0604020202020204" pitchFamily="34" charset="0"/>
                <a:cs typeface="Arial" panose="020B0604020202020204" pitchFamily="34" charset="0"/>
              </a:rPr>
              <a:t>Where Do We Go from Here? Convenience</a:t>
            </a:r>
          </a:p>
        </p:txBody>
      </p:sp>
    </p:spTree>
    <p:extLst>
      <p:ext uri="{BB962C8B-B14F-4D97-AF65-F5344CB8AC3E}">
        <p14:creationId xmlns:p14="http://schemas.microsoft.com/office/powerpoint/2010/main" val="15100585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BBDB61D0-7E55-BF14-0C69-451522C00F8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 name="Picture 3" descr="A yellow paper cutout of a thank you sign&#10;&#10;Description automatically generated">
            <a:extLst>
              <a:ext uri="{FF2B5EF4-FFF2-40B4-BE49-F238E27FC236}">
                <a16:creationId xmlns:a16="http://schemas.microsoft.com/office/drawing/2014/main" id="{D9DFAD93-4AEC-F1A2-F608-4610E4D3DB8A}"/>
              </a:ext>
            </a:extLst>
          </p:cNvPr>
          <p:cNvPicPr>
            <a:picLocks noChangeAspect="1"/>
          </p:cNvPicPr>
          <p:nvPr/>
        </p:nvPicPr>
        <p:blipFill>
          <a:blip r:embed="rId3"/>
          <a:stretch>
            <a:fillRect/>
          </a:stretch>
        </p:blipFill>
        <p:spPr>
          <a:xfrm>
            <a:off x="2043289" y="1512711"/>
            <a:ext cx="8288551" cy="4662310"/>
          </a:xfrm>
          <a:prstGeom prst="rect">
            <a:avLst/>
          </a:prstGeom>
        </p:spPr>
      </p:pic>
    </p:spTree>
    <p:extLst>
      <p:ext uri="{BB962C8B-B14F-4D97-AF65-F5344CB8AC3E}">
        <p14:creationId xmlns:p14="http://schemas.microsoft.com/office/powerpoint/2010/main" val="4037921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58F056-4D3E-C8F5-49D5-EA765E6D11F7}"/>
              </a:ext>
            </a:extLst>
          </p:cNvPr>
          <p:cNvPicPr>
            <a:picLocks noChangeAspect="1"/>
          </p:cNvPicPr>
          <p:nvPr/>
        </p:nvPicPr>
        <p:blipFill>
          <a:blip r:embed="rId3"/>
          <a:stretch>
            <a:fillRect/>
          </a:stretch>
        </p:blipFill>
        <p:spPr>
          <a:xfrm>
            <a:off x="9840162" y="2055693"/>
            <a:ext cx="2093443" cy="1046722"/>
          </a:xfrm>
          <a:prstGeom prst="rect">
            <a:avLst/>
          </a:prstGeom>
          <a:ln w="3175">
            <a:solidFill>
              <a:schemeClr val="tx1"/>
            </a:solidFill>
          </a:ln>
        </p:spPr>
      </p:pic>
      <p:sp>
        <p:nvSpPr>
          <p:cNvPr id="3" name="Title 4">
            <a:extLst>
              <a:ext uri="{FF2B5EF4-FFF2-40B4-BE49-F238E27FC236}">
                <a16:creationId xmlns:a16="http://schemas.microsoft.com/office/drawing/2014/main" id="{C2D427E4-A0B8-825C-D1AE-4068F781678B}"/>
              </a:ext>
            </a:extLst>
          </p:cNvPr>
          <p:cNvSpPr txBox="1">
            <a:spLocks/>
          </p:cNvSpPr>
          <p:nvPr/>
        </p:nvSpPr>
        <p:spPr bwMode="auto">
          <a:xfrm>
            <a:off x="456782" y="32465"/>
            <a:ext cx="12192000" cy="1000612"/>
          </a:xfrm>
          <a:prstGeom prst="rect">
            <a:avLst/>
          </a:prstGeom>
          <a:noFill/>
          <a:ln w="9525">
            <a:noFill/>
            <a:miter lim="800000"/>
            <a:headEnd/>
            <a:tailEnd/>
          </a:ln>
        </p:spPr>
        <p:txBody>
          <a:bodyPr lIns="91414" tIns="45718" rIns="91414" bIns="45718" anchor="ctr"/>
          <a:lstStyle/>
          <a:p>
            <a:pPr marL="0" marR="0" lvl="0" indent="0" algn="l" defTabSz="457047"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mn-cs"/>
              </a:rPr>
              <a:t>About NFID</a:t>
            </a:r>
          </a:p>
        </p:txBody>
      </p:sp>
      <p:sp>
        <p:nvSpPr>
          <p:cNvPr id="4" name="TextBox 8">
            <a:extLst>
              <a:ext uri="{FF2B5EF4-FFF2-40B4-BE49-F238E27FC236}">
                <a16:creationId xmlns:a16="http://schemas.microsoft.com/office/drawing/2014/main" id="{FD336BA5-5BF2-19AC-1D76-B82467ACF3B6}"/>
              </a:ext>
            </a:extLst>
          </p:cNvPr>
          <p:cNvSpPr txBox="1">
            <a:spLocks noChangeArrowheads="1"/>
          </p:cNvSpPr>
          <p:nvPr/>
        </p:nvSpPr>
        <p:spPr bwMode="auto">
          <a:xfrm>
            <a:off x="258395" y="1367717"/>
            <a:ext cx="12190158" cy="4093424"/>
          </a:xfrm>
          <a:prstGeom prst="rect">
            <a:avLst/>
          </a:prstGeom>
          <a:noFill/>
          <a:ln>
            <a:noFill/>
          </a:ln>
        </p:spPr>
        <p:txBody>
          <a:bodyPr wrap="square" lIns="91414" tIns="45718" rIns="91414" bIns="45718">
            <a:spAutoFit/>
          </a:bodyPr>
          <a:lstStyle>
            <a:lvl1pPr>
              <a:defRPr sz="2400">
                <a:solidFill>
                  <a:schemeClr val="tx1"/>
                </a:solidFill>
                <a:latin typeface="Arial" pitchFamily="34" charset="0"/>
                <a:ea typeface="ＭＳ Ｐゴシック" pitchFamily="34" charset="-128"/>
              </a:defRPr>
            </a:lvl1pPr>
            <a:lvl2pPr marL="742950" indent="-285750">
              <a:defRPr sz="2000">
                <a:solidFill>
                  <a:srgbClr val="4D4D4D"/>
                </a:solidFill>
                <a:latin typeface="Arial" pitchFamily="34" charset="0"/>
                <a:ea typeface="ＭＳ Ｐゴシック" pitchFamily="34" charset="-128"/>
              </a:defRPr>
            </a:lvl2pPr>
            <a:lvl3pPr marL="1143000" indent="-228600">
              <a:defRPr sz="1600">
                <a:solidFill>
                  <a:srgbClr val="4D4D4D"/>
                </a:solidFill>
                <a:latin typeface="Arial" pitchFamily="34" charset="0"/>
                <a:ea typeface="ＭＳ Ｐゴシック" pitchFamily="34" charset="-128"/>
              </a:defRPr>
            </a:lvl3pPr>
            <a:lvl4pPr>
              <a:defRPr sz="1600">
                <a:solidFill>
                  <a:srgbClr val="4D4D4D"/>
                </a:solidFill>
                <a:latin typeface="Arial" pitchFamily="34" charset="0"/>
                <a:ea typeface="ＭＳ Ｐゴシック" pitchFamily="34" charset="-128"/>
              </a:defRPr>
            </a:lvl4pPr>
            <a:lvl5pPr>
              <a:defRPr sz="1600">
                <a:solidFill>
                  <a:srgbClr val="4D4D4D"/>
                </a:solidFill>
                <a:latin typeface="Arial" pitchFamily="34" charset="0"/>
                <a:ea typeface="ＭＳ Ｐゴシック" pitchFamily="34" charset="-128"/>
              </a:defRPr>
            </a:lvl5pPr>
            <a:lvl6pPr eaLnBrk="0" hangingPunct="0">
              <a:defRPr sz="1600">
                <a:solidFill>
                  <a:srgbClr val="4D4D4D"/>
                </a:solidFill>
                <a:latin typeface="Arial" pitchFamily="34" charset="0"/>
                <a:ea typeface="ＭＳ Ｐゴシック" pitchFamily="34" charset="-128"/>
              </a:defRPr>
            </a:lvl6pPr>
            <a:lvl7pPr eaLnBrk="0" hangingPunct="0">
              <a:defRPr sz="1600">
                <a:solidFill>
                  <a:srgbClr val="4D4D4D"/>
                </a:solidFill>
                <a:latin typeface="Arial" pitchFamily="34" charset="0"/>
                <a:ea typeface="ＭＳ Ｐゴシック" pitchFamily="34" charset="-128"/>
              </a:defRPr>
            </a:lvl7pPr>
            <a:lvl8pPr eaLnBrk="0" hangingPunct="0">
              <a:defRPr sz="1600">
                <a:solidFill>
                  <a:srgbClr val="4D4D4D"/>
                </a:solidFill>
                <a:latin typeface="Arial" pitchFamily="34" charset="0"/>
                <a:ea typeface="ＭＳ Ｐゴシック" pitchFamily="34" charset="-128"/>
              </a:defRPr>
            </a:lvl8pPr>
            <a:lvl9pPr eaLnBrk="0" hangingPunct="0">
              <a:defRPr sz="1600">
                <a:solidFill>
                  <a:srgbClr val="4D4D4D"/>
                </a:solidFill>
                <a:latin typeface="Arial" pitchFamily="34" charset="0"/>
                <a:ea typeface="ＭＳ Ｐゴシック"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lumMod val="65000"/>
                    <a:lumOff val="35000"/>
                  </a:srgbClr>
                </a:solidFill>
                <a:effectLst/>
                <a:uLnTx/>
                <a:uFillTx/>
                <a:latin typeface="Arial" pitchFamily="34" charset="0"/>
                <a:ea typeface="ＭＳ Ｐゴシック" pitchFamily="34" charset="-128"/>
                <a:cs typeface="+mn-cs"/>
              </a:rPr>
              <a:t>Founded in 1973, the National Foundation for Infectious Diseases (NFID) is a non-profit 501(c)(3) organization</a:t>
            </a:r>
          </a:p>
          <a:p>
            <a:pPr marL="0" marR="0" lvl="0" indent="0" algn="l" defTabSz="457200" rtl="0" eaLnBrk="1" fontAlgn="base" latinLnBrk="0" hangingPunct="1">
              <a:lnSpc>
                <a:spcPct val="75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lumMod val="65000"/>
                  <a:lumOff val="35000"/>
                </a:srgbClr>
              </a:solidFill>
              <a:effectLst/>
              <a:uLnTx/>
              <a:uFillTx/>
              <a:latin typeface="Arial" pitchFamily="34" charset="0"/>
              <a:ea typeface="ＭＳ Ｐゴシック" pitchFamily="34" charset="-128"/>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lumMod val="65000"/>
                    <a:lumOff val="35000"/>
                  </a:srgbClr>
                </a:solidFill>
                <a:effectLst/>
                <a:uLnTx/>
                <a:uFillTx/>
                <a:latin typeface="Arial" pitchFamily="34" charset="0"/>
                <a:ea typeface="ＭＳ Ｐゴシック" pitchFamily="34" charset="-128"/>
                <a:cs typeface="+mn-cs"/>
              </a:rPr>
              <a:t>Vision:</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lumMod val="65000"/>
                    <a:lumOff val="35000"/>
                  </a:srgbClr>
                </a:solidFill>
                <a:effectLst/>
                <a:uLnTx/>
                <a:uFillTx/>
                <a:latin typeface="Arial" pitchFamily="34" charset="0"/>
                <a:ea typeface="ＭＳ Ｐゴシック" pitchFamily="34" charset="-128"/>
                <a:cs typeface="+mn-cs"/>
              </a:rPr>
              <a:t>Healthier lives for all through the effective prevention and treatment of infectious diseases</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lumMod val="65000"/>
                  <a:lumOff val="35000"/>
                </a:srgbClr>
              </a:solidFill>
              <a:effectLst/>
              <a:uLnTx/>
              <a:uFillTx/>
              <a:latin typeface="Arial" pitchFamily="34" charset="0"/>
              <a:ea typeface="ＭＳ Ｐゴシック" pitchFamily="34" charset="-128"/>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lumMod val="65000"/>
                    <a:lumOff val="35000"/>
                  </a:srgbClr>
                </a:solidFill>
                <a:effectLst/>
                <a:uLnTx/>
                <a:uFillTx/>
                <a:latin typeface="Arial" pitchFamily="34" charset="0"/>
                <a:ea typeface="ＭＳ Ｐゴシック" pitchFamily="34" charset="-128"/>
                <a:cs typeface="+mn-cs"/>
              </a:rPr>
              <a:t>Mission:</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lumMod val="65000"/>
                    <a:lumOff val="35000"/>
                  </a:srgbClr>
                </a:solidFill>
                <a:effectLst/>
                <a:uLnTx/>
                <a:uFillTx/>
                <a:latin typeface="Arial" pitchFamily="34" charset="0"/>
                <a:ea typeface="ＭＳ Ｐゴシック" pitchFamily="34" charset="-128"/>
                <a:cs typeface="+mn-cs"/>
              </a:rPr>
              <a:t>Educate and engage the public, communities, and healthcare professionals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lumMod val="65000"/>
                    <a:lumOff val="35000"/>
                  </a:srgbClr>
                </a:solidFill>
                <a:effectLst/>
                <a:uLnTx/>
                <a:uFillTx/>
                <a:latin typeface="Arial" pitchFamily="34" charset="0"/>
                <a:ea typeface="ＭＳ Ｐゴシック" pitchFamily="34" charset="-128"/>
                <a:cs typeface="+mn-cs"/>
              </a:rPr>
              <a:t>about infectious diseases across the lifespan</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lumMod val="65000"/>
                  <a:lumOff val="35000"/>
                </a:srgbClr>
              </a:solidFill>
              <a:effectLst/>
              <a:uLnTx/>
              <a:uFillTx/>
              <a:latin typeface="Arial" pitchFamily="34" charset="0"/>
              <a:ea typeface="ＭＳ Ｐゴシック" pitchFamily="34" charset="-128"/>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lumMod val="65000"/>
                    <a:lumOff val="35000"/>
                  </a:srgbClr>
                </a:solidFill>
                <a:effectLst/>
                <a:uLnTx/>
                <a:uFillTx/>
                <a:latin typeface="Arial" pitchFamily="34" charset="0"/>
                <a:ea typeface="ＭＳ Ｐゴシック" pitchFamily="34" charset="-128"/>
                <a:cs typeface="+mn-cs"/>
              </a:rPr>
              <a:t>Core Values:</a:t>
            </a:r>
          </a:p>
          <a:p>
            <a:pPr marL="285750" marR="0" lvl="0" indent="-285750" algn="l" defTabSz="4572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00">
                    <a:lumMod val="65000"/>
                    <a:lumOff val="35000"/>
                  </a:srgbClr>
                </a:solidFill>
                <a:effectLst/>
                <a:uLnTx/>
                <a:uFillTx/>
                <a:latin typeface="Arial" pitchFamily="34" charset="0"/>
                <a:ea typeface="ＭＳ Ｐゴシック" pitchFamily="34" charset="-128"/>
                <a:cs typeface="+mn-cs"/>
              </a:rPr>
              <a:t>Collaboration</a:t>
            </a:r>
          </a:p>
          <a:p>
            <a:pPr marL="285750" marR="0" lvl="0" indent="-285750" algn="l" defTabSz="4572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00">
                    <a:lumMod val="65000"/>
                    <a:lumOff val="35000"/>
                  </a:srgbClr>
                </a:solidFill>
                <a:effectLst/>
                <a:uLnTx/>
                <a:uFillTx/>
                <a:latin typeface="Arial" pitchFamily="34" charset="0"/>
                <a:ea typeface="ＭＳ Ｐゴシック" pitchFamily="34" charset="-128"/>
                <a:cs typeface="+mn-cs"/>
              </a:rPr>
              <a:t>Diversity, Equity, Inclusion</a:t>
            </a:r>
          </a:p>
          <a:p>
            <a:pPr marL="285750" marR="0" lvl="0" indent="-285750" algn="l" defTabSz="4572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00">
                    <a:lumMod val="65000"/>
                    <a:lumOff val="35000"/>
                  </a:srgbClr>
                </a:solidFill>
                <a:effectLst/>
                <a:uLnTx/>
                <a:uFillTx/>
                <a:latin typeface="Arial" pitchFamily="34" charset="0"/>
                <a:ea typeface="ＭＳ Ｐゴシック" pitchFamily="34" charset="-128"/>
                <a:cs typeface="+mn-cs"/>
              </a:rPr>
              <a:t>Evidence-Based</a:t>
            </a:r>
          </a:p>
          <a:p>
            <a:pPr marL="285750" marR="0" lvl="0" indent="-285750" algn="l" defTabSz="4572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00">
                    <a:lumMod val="65000"/>
                    <a:lumOff val="35000"/>
                  </a:srgbClr>
                </a:solidFill>
                <a:effectLst/>
                <a:uLnTx/>
                <a:uFillTx/>
                <a:latin typeface="Arial" pitchFamily="34" charset="0"/>
                <a:ea typeface="ＭＳ Ｐゴシック" pitchFamily="34" charset="-128"/>
                <a:cs typeface="+mn-cs"/>
              </a:rPr>
              <a:t>Integrity</a:t>
            </a:r>
          </a:p>
          <a:p>
            <a:pPr marL="285750" marR="0" lvl="0" indent="-285750" algn="l" defTabSz="4572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00">
                    <a:lumMod val="65000"/>
                    <a:lumOff val="35000"/>
                  </a:srgbClr>
                </a:solidFill>
                <a:effectLst/>
                <a:uLnTx/>
                <a:uFillTx/>
                <a:latin typeface="Arial" pitchFamily="34" charset="0"/>
                <a:ea typeface="ＭＳ Ｐゴシック" pitchFamily="34" charset="-128"/>
                <a:cs typeface="+mn-cs"/>
              </a:rPr>
              <a:t>Transparency</a:t>
            </a:r>
          </a:p>
        </p:txBody>
      </p:sp>
      <p:pic>
        <p:nvPicPr>
          <p:cNvPr id="6" name="Picture 5">
            <a:extLst>
              <a:ext uri="{FF2B5EF4-FFF2-40B4-BE49-F238E27FC236}">
                <a16:creationId xmlns:a16="http://schemas.microsoft.com/office/drawing/2014/main" id="{3AD45569-ACFC-DD3B-F254-8E5D3287B353}"/>
              </a:ext>
            </a:extLst>
          </p:cNvPr>
          <p:cNvPicPr>
            <a:picLocks noChangeAspect="1"/>
          </p:cNvPicPr>
          <p:nvPr/>
        </p:nvPicPr>
        <p:blipFill>
          <a:blip r:embed="rId4"/>
          <a:stretch>
            <a:fillRect/>
          </a:stretch>
        </p:blipFill>
        <p:spPr>
          <a:xfrm>
            <a:off x="10203162" y="3076055"/>
            <a:ext cx="1722178" cy="1007475"/>
          </a:xfrm>
          <a:prstGeom prst="rect">
            <a:avLst/>
          </a:prstGeom>
        </p:spPr>
      </p:pic>
      <p:sp>
        <p:nvSpPr>
          <p:cNvPr id="7" name="TextBox 6">
            <a:extLst>
              <a:ext uri="{FF2B5EF4-FFF2-40B4-BE49-F238E27FC236}">
                <a16:creationId xmlns:a16="http://schemas.microsoft.com/office/drawing/2014/main" id="{B657A52C-0C0B-6E2B-A212-CEC563EBE36B}"/>
              </a:ext>
            </a:extLst>
          </p:cNvPr>
          <p:cNvSpPr txBox="1"/>
          <p:nvPr/>
        </p:nvSpPr>
        <p:spPr>
          <a:xfrm>
            <a:off x="8800918" y="6030897"/>
            <a:ext cx="2925635" cy="58477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539B"/>
                </a:solidFill>
                <a:effectLst/>
                <a:uLnTx/>
                <a:uFillTx/>
                <a:latin typeface="Arial" panose="020B0604020202020204" pitchFamily="34" charset="0"/>
                <a:ea typeface="Roboto" pitchFamily="2" charset="0"/>
                <a:cs typeface="+mn-cs"/>
                <a:hlinkClick r:id="rId5"/>
              </a:rPr>
              <a:t>www.nfid.org</a:t>
            </a:r>
            <a:endParaRPr kumimoji="0" lang="en-US" sz="3200" b="1" i="0" u="none" strike="noStrike" kern="1200" cap="none" spc="0" normalizeH="0" baseline="0" noProof="0" dirty="0">
              <a:ln>
                <a:noFill/>
              </a:ln>
              <a:solidFill>
                <a:srgbClr val="00539B"/>
              </a:solidFill>
              <a:effectLst/>
              <a:uLnTx/>
              <a:uFillTx/>
              <a:latin typeface="Arial" panose="020B0604020202020204" pitchFamily="34" charset="0"/>
              <a:ea typeface="Roboto" pitchFamily="2" charset="0"/>
              <a:cs typeface="+mn-cs"/>
            </a:endParaRPr>
          </a:p>
        </p:txBody>
      </p:sp>
      <p:pic>
        <p:nvPicPr>
          <p:cNvPr id="14" name="Picture 13" descr="Graphical user interface, text&#10;&#10;Description automatically generated">
            <a:extLst>
              <a:ext uri="{FF2B5EF4-FFF2-40B4-BE49-F238E27FC236}">
                <a16:creationId xmlns:a16="http://schemas.microsoft.com/office/drawing/2014/main" id="{07A7DF75-7648-2C7B-332A-A481A7EB63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80866" y="2868137"/>
            <a:ext cx="1575017" cy="1051380"/>
          </a:xfrm>
          <a:prstGeom prst="rect">
            <a:avLst/>
          </a:prstGeom>
        </p:spPr>
      </p:pic>
      <p:pic>
        <p:nvPicPr>
          <p:cNvPr id="9" name="Picture 13" descr="NFID Affiliated Journal: Infectious Disease in Clinical Practice">
            <a:hlinkClick r:id="rId7"/>
            <a:extLst>
              <a:ext uri="{FF2B5EF4-FFF2-40B4-BE49-F238E27FC236}">
                <a16:creationId xmlns:a16="http://schemas.microsoft.com/office/drawing/2014/main" id="{EAA69551-B8AB-BB6C-3C48-04AC5609C57B}"/>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0207335" y="3406333"/>
            <a:ext cx="1028700" cy="142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picture containing diagram&#10;&#10;Description automatically generated">
            <a:extLst>
              <a:ext uri="{FF2B5EF4-FFF2-40B4-BE49-F238E27FC236}">
                <a16:creationId xmlns:a16="http://schemas.microsoft.com/office/drawing/2014/main" id="{E1178BA8-76F8-B3C9-CC83-CC9A9676104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60213" y="3903492"/>
            <a:ext cx="1653340" cy="930004"/>
          </a:xfrm>
          <a:prstGeom prst="rect">
            <a:avLst/>
          </a:prstGeom>
        </p:spPr>
      </p:pic>
      <p:pic>
        <p:nvPicPr>
          <p:cNvPr id="13" name="Picture 12" descr="A poster with people and a circle&#10;&#10;Description automatically generated with medium confidence">
            <a:extLst>
              <a:ext uri="{FF2B5EF4-FFF2-40B4-BE49-F238E27FC236}">
                <a16:creationId xmlns:a16="http://schemas.microsoft.com/office/drawing/2014/main" id="{A543CBA0-0BDA-1E54-A62D-AB4CFDE3E50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9680" r="20386"/>
          <a:stretch/>
        </p:blipFill>
        <p:spPr>
          <a:xfrm>
            <a:off x="7604619" y="4833496"/>
            <a:ext cx="1330945" cy="1147545"/>
          </a:xfrm>
          <a:prstGeom prst="rect">
            <a:avLst/>
          </a:prstGeom>
        </p:spPr>
      </p:pic>
      <p:pic>
        <p:nvPicPr>
          <p:cNvPr id="8" name="Picture 7" descr="A blue and orange advertisement&#10;&#10;Description automatically generated with medium confidence">
            <a:extLst>
              <a:ext uri="{FF2B5EF4-FFF2-40B4-BE49-F238E27FC236}">
                <a16:creationId xmlns:a16="http://schemas.microsoft.com/office/drawing/2014/main" id="{FC787F1F-1302-B190-DE29-0A4B4AFA96BD}"/>
              </a:ext>
            </a:extLst>
          </p:cNvPr>
          <p:cNvPicPr>
            <a:picLocks noChangeAspect="1"/>
          </p:cNvPicPr>
          <p:nvPr/>
        </p:nvPicPr>
        <p:blipFill>
          <a:blip r:embed="rId11"/>
          <a:stretch>
            <a:fillRect/>
          </a:stretch>
        </p:blipFill>
        <p:spPr>
          <a:xfrm>
            <a:off x="8011409" y="3759300"/>
            <a:ext cx="2064884" cy="1080622"/>
          </a:xfrm>
          <a:prstGeom prst="rect">
            <a:avLst/>
          </a:prstGeom>
        </p:spPr>
      </p:pic>
      <p:pic>
        <p:nvPicPr>
          <p:cNvPr id="17" name="Picture 16" descr="A group of people in a blue background&#10;&#10;Description automatically generated">
            <a:extLst>
              <a:ext uri="{FF2B5EF4-FFF2-40B4-BE49-F238E27FC236}">
                <a16:creationId xmlns:a16="http://schemas.microsoft.com/office/drawing/2014/main" id="{416FCF08-A2D3-463D-D225-D9F7F992EFD1}"/>
              </a:ext>
            </a:extLst>
          </p:cNvPr>
          <p:cNvPicPr>
            <a:picLocks noChangeAspect="1"/>
          </p:cNvPicPr>
          <p:nvPr/>
        </p:nvPicPr>
        <p:blipFill>
          <a:blip r:embed="rId12"/>
          <a:stretch>
            <a:fillRect/>
          </a:stretch>
        </p:blipFill>
        <p:spPr>
          <a:xfrm>
            <a:off x="8932307" y="4612378"/>
            <a:ext cx="2452022" cy="1244219"/>
          </a:xfrm>
          <a:prstGeom prst="rect">
            <a:avLst/>
          </a:prstGeom>
        </p:spPr>
      </p:pic>
    </p:spTree>
    <p:extLst>
      <p:ext uri="{BB962C8B-B14F-4D97-AF65-F5344CB8AC3E}">
        <p14:creationId xmlns:p14="http://schemas.microsoft.com/office/powerpoint/2010/main" val="3541880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77FE6-109E-5116-C135-4D1DBA6B1F10}"/>
              </a:ext>
            </a:extLst>
          </p:cNvPr>
          <p:cNvSpPr>
            <a:spLocks noGrp="1"/>
          </p:cNvSpPr>
          <p:nvPr>
            <p:ph type="ctrTitle"/>
          </p:nvPr>
        </p:nvSpPr>
        <p:spPr/>
        <p:txBody>
          <a:bodyPr/>
          <a:lstStyle/>
          <a:p>
            <a:r>
              <a:rPr lang="en-US" sz="3600" dirty="0">
                <a:latin typeface="Arial" panose="020B0604020202020204" pitchFamily="34" charset="0"/>
              </a:rPr>
              <a:t>NFID National Survey Results: 2019-2023</a:t>
            </a:r>
          </a:p>
        </p:txBody>
      </p:sp>
      <p:pic>
        <p:nvPicPr>
          <p:cNvPr id="21" name="Picture 20">
            <a:extLst>
              <a:ext uri="{FF2B5EF4-FFF2-40B4-BE49-F238E27FC236}">
                <a16:creationId xmlns:a16="http://schemas.microsoft.com/office/drawing/2014/main" id="{737F8566-D4D9-4104-120E-16C8D9C50356}"/>
              </a:ext>
            </a:extLst>
          </p:cNvPr>
          <p:cNvPicPr>
            <a:picLocks noChangeAspect="1"/>
          </p:cNvPicPr>
          <p:nvPr/>
        </p:nvPicPr>
        <p:blipFill>
          <a:blip r:embed="rId3"/>
          <a:stretch>
            <a:fillRect/>
          </a:stretch>
        </p:blipFill>
        <p:spPr>
          <a:xfrm>
            <a:off x="434335" y="1242808"/>
            <a:ext cx="3805770" cy="2468880"/>
          </a:xfrm>
          <a:prstGeom prst="rect">
            <a:avLst/>
          </a:prstGeom>
          <a:ln>
            <a:noFill/>
          </a:ln>
          <a:effectLst>
            <a:outerShdw blurRad="50800" dist="38100" dir="5400000" algn="t" rotWithShape="0">
              <a:prstClr val="black">
                <a:alpha val="40000"/>
              </a:prstClr>
            </a:outerShdw>
          </a:effectLst>
        </p:spPr>
      </p:pic>
      <p:pic>
        <p:nvPicPr>
          <p:cNvPr id="9" name="Picture 8" descr="A group of people standing together&#10;&#10;Description automatically generated">
            <a:extLst>
              <a:ext uri="{FF2B5EF4-FFF2-40B4-BE49-F238E27FC236}">
                <a16:creationId xmlns:a16="http://schemas.microsoft.com/office/drawing/2014/main" id="{EF9CBD59-B1FC-5AC1-C106-64C66B505EB5}"/>
              </a:ext>
            </a:extLst>
          </p:cNvPr>
          <p:cNvPicPr>
            <a:picLocks noChangeAspect="1"/>
          </p:cNvPicPr>
          <p:nvPr/>
        </p:nvPicPr>
        <p:blipFill>
          <a:blip r:embed="rId4"/>
          <a:stretch>
            <a:fillRect/>
          </a:stretch>
        </p:blipFill>
        <p:spPr>
          <a:xfrm>
            <a:off x="4405447" y="1242808"/>
            <a:ext cx="3761457" cy="2510776"/>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A1B5F06C-FE28-FC4F-ACFB-45F02EFC8F8A}"/>
              </a:ext>
            </a:extLst>
          </p:cNvPr>
          <p:cNvSpPr txBox="1"/>
          <p:nvPr/>
        </p:nvSpPr>
        <p:spPr>
          <a:xfrm>
            <a:off x="7509052" y="1242070"/>
            <a:ext cx="524503" cy="276999"/>
          </a:xfrm>
          <a:prstGeom prst="rect">
            <a:avLst/>
          </a:prstGeom>
          <a:noFill/>
        </p:spPr>
        <p:txBody>
          <a:bodyPr wrap="none" rtlCol="0">
            <a:spAutoFit/>
          </a:bodyPr>
          <a:lstStyle/>
          <a:p>
            <a:r>
              <a:rPr lang="en-US" sz="1200" b="1" dirty="0">
                <a:solidFill>
                  <a:schemeClr val="accent1">
                    <a:lumMod val="40000"/>
                    <a:lumOff val="60000"/>
                  </a:schemeClr>
                </a:solidFill>
                <a:latin typeface="Arial" panose="020B0604020202020204" pitchFamily="34" charset="0"/>
                <a:cs typeface="Arial" panose="020B0604020202020204" pitchFamily="34" charset="0"/>
              </a:rPr>
              <a:t>2022</a:t>
            </a:r>
          </a:p>
        </p:txBody>
      </p:sp>
      <p:pic>
        <p:nvPicPr>
          <p:cNvPr id="1026" name="Picture 2" descr="2020 national survey on knowledge, attitudes, practices on influenza and pneumococcal vaccination during COVID-19">
            <a:extLst>
              <a:ext uri="{FF2B5EF4-FFF2-40B4-BE49-F238E27FC236}">
                <a16:creationId xmlns:a16="http://schemas.microsoft.com/office/drawing/2014/main" id="{5433CE3C-6E63-628B-6551-71CCC3E20AC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375" r="15687"/>
          <a:stretch/>
        </p:blipFill>
        <p:spPr bwMode="auto">
          <a:xfrm>
            <a:off x="2289383" y="3851082"/>
            <a:ext cx="3691958" cy="26777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307A8AC-D3F6-5A3A-086A-FF919655BA43}"/>
              </a:ext>
            </a:extLst>
          </p:cNvPr>
          <p:cNvSpPr txBox="1"/>
          <p:nvPr/>
        </p:nvSpPr>
        <p:spPr>
          <a:xfrm>
            <a:off x="5398619" y="3851082"/>
            <a:ext cx="524503" cy="276999"/>
          </a:xfrm>
          <a:prstGeom prst="rect">
            <a:avLst/>
          </a:prstGeom>
          <a:noFill/>
        </p:spPr>
        <p:txBody>
          <a:bodyPr wrap="none" rtlCol="0">
            <a:spAutoFit/>
          </a:bodyPr>
          <a:lstStyle/>
          <a:p>
            <a:r>
              <a:rPr lang="en-US" sz="1200" b="1" dirty="0">
                <a:solidFill>
                  <a:schemeClr val="accent1">
                    <a:lumMod val="40000"/>
                    <a:lumOff val="60000"/>
                  </a:schemeClr>
                </a:solidFill>
                <a:latin typeface="Arial" panose="020B0604020202020204" pitchFamily="34" charset="0"/>
                <a:cs typeface="Arial" panose="020B0604020202020204" pitchFamily="34" charset="0"/>
              </a:rPr>
              <a:t>2020</a:t>
            </a:r>
          </a:p>
        </p:txBody>
      </p:sp>
      <p:pic>
        <p:nvPicPr>
          <p:cNvPr id="1028" name="Picture 4" descr="2019 NFID KAP Survey feature image">
            <a:extLst>
              <a:ext uri="{FF2B5EF4-FFF2-40B4-BE49-F238E27FC236}">
                <a16:creationId xmlns:a16="http://schemas.microsoft.com/office/drawing/2014/main" id="{2615FCF7-4ED1-2D37-D9FE-3D5360F0B02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175" r="5949"/>
          <a:stretch/>
        </p:blipFill>
        <p:spPr bwMode="auto">
          <a:xfrm>
            <a:off x="6113666" y="3851082"/>
            <a:ext cx="4599008" cy="26777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1F7449B4-7F35-A10D-8F7D-01E2571BF79D}"/>
              </a:ext>
            </a:extLst>
          </p:cNvPr>
          <p:cNvSpPr txBox="1"/>
          <p:nvPr/>
        </p:nvSpPr>
        <p:spPr>
          <a:xfrm>
            <a:off x="10151183" y="3851082"/>
            <a:ext cx="524503" cy="276999"/>
          </a:xfrm>
          <a:prstGeom prst="rect">
            <a:avLst/>
          </a:prstGeom>
          <a:noFill/>
        </p:spPr>
        <p:txBody>
          <a:bodyPr wrap="none" rtlCol="0">
            <a:spAutoFit/>
          </a:bodyPr>
          <a:lstStyle/>
          <a:p>
            <a:r>
              <a:rPr lang="en-US" sz="1200" b="1" dirty="0">
                <a:solidFill>
                  <a:schemeClr val="accent1">
                    <a:lumMod val="40000"/>
                    <a:lumOff val="60000"/>
                  </a:schemeClr>
                </a:solidFill>
                <a:latin typeface="Arial" panose="020B0604020202020204" pitchFamily="34" charset="0"/>
                <a:cs typeface="Arial" panose="020B0604020202020204" pitchFamily="34" charset="0"/>
              </a:rPr>
              <a:t>2019</a:t>
            </a:r>
          </a:p>
        </p:txBody>
      </p:sp>
      <p:pic>
        <p:nvPicPr>
          <p:cNvPr id="5" name="Picture 4" descr="A poster with numbers and symbols&#10;&#10;Description automatically generated">
            <a:extLst>
              <a:ext uri="{FF2B5EF4-FFF2-40B4-BE49-F238E27FC236}">
                <a16:creationId xmlns:a16="http://schemas.microsoft.com/office/drawing/2014/main" id="{139BFAB4-6A0D-B88E-A828-73D9737052A5}"/>
              </a:ext>
            </a:extLst>
          </p:cNvPr>
          <p:cNvPicPr>
            <a:picLocks noChangeAspect="1"/>
          </p:cNvPicPr>
          <p:nvPr/>
        </p:nvPicPr>
        <p:blipFill rotWithShape="1">
          <a:blip r:embed="rId7"/>
          <a:srcRect b="84400"/>
          <a:stretch/>
        </p:blipFill>
        <p:spPr>
          <a:xfrm>
            <a:off x="8332246" y="1242808"/>
            <a:ext cx="3622058" cy="2510776"/>
          </a:xfrm>
          <a:prstGeom prst="rect">
            <a:avLst/>
          </a:prstGeom>
          <a:ln>
            <a:noFill/>
          </a:ln>
          <a:effectLst>
            <a:outerShdw blurRad="292100" dist="139700" dir="2700000" algn="tl" rotWithShape="0">
              <a:srgbClr val="333333">
                <a:alpha val="65000"/>
              </a:srgbClr>
            </a:outerShdw>
          </a:effectLst>
        </p:spPr>
      </p:pic>
      <p:sp>
        <p:nvSpPr>
          <p:cNvPr id="17" name="TextBox 16">
            <a:extLst>
              <a:ext uri="{FF2B5EF4-FFF2-40B4-BE49-F238E27FC236}">
                <a16:creationId xmlns:a16="http://schemas.microsoft.com/office/drawing/2014/main" id="{6D2C91F8-76E0-A551-0231-AE748023909A}"/>
              </a:ext>
            </a:extLst>
          </p:cNvPr>
          <p:cNvSpPr txBox="1"/>
          <p:nvPr/>
        </p:nvSpPr>
        <p:spPr>
          <a:xfrm>
            <a:off x="11241082" y="1234829"/>
            <a:ext cx="524503" cy="276999"/>
          </a:xfrm>
          <a:prstGeom prst="rect">
            <a:avLst/>
          </a:prstGeom>
          <a:noFill/>
        </p:spPr>
        <p:txBody>
          <a:bodyPr wrap="none" rtlCol="0">
            <a:spAutoFit/>
          </a:bodyPr>
          <a:lstStyle/>
          <a:p>
            <a:r>
              <a:rPr lang="en-US" sz="1200" b="1" dirty="0">
                <a:solidFill>
                  <a:srgbClr val="00B0F0"/>
                </a:solidFill>
                <a:latin typeface="Arial" panose="020B0604020202020204" pitchFamily="34" charset="0"/>
                <a:cs typeface="Arial" panose="020B0604020202020204" pitchFamily="34" charset="0"/>
              </a:rPr>
              <a:t>2021</a:t>
            </a:r>
          </a:p>
        </p:txBody>
      </p:sp>
    </p:spTree>
    <p:extLst>
      <p:ext uri="{BB962C8B-B14F-4D97-AF65-F5344CB8AC3E}">
        <p14:creationId xmlns:p14="http://schemas.microsoft.com/office/powerpoint/2010/main" val="2458841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CE83E-7D2A-6A81-698A-4FC648C344E0}"/>
              </a:ext>
            </a:extLst>
          </p:cNvPr>
          <p:cNvSpPr>
            <a:spLocks noGrp="1"/>
          </p:cNvSpPr>
          <p:nvPr>
            <p:ph type="ctrTitle"/>
          </p:nvPr>
        </p:nvSpPr>
        <p:spPr/>
        <p:txBody>
          <a:bodyPr/>
          <a:lstStyle/>
          <a:p>
            <a:r>
              <a:rPr lang="en-US" sz="3600" dirty="0">
                <a:latin typeface="Arial" panose="020B0604020202020204" pitchFamily="34" charset="0"/>
              </a:rPr>
              <a:t>Intention to Get Vaccinated</a:t>
            </a:r>
          </a:p>
        </p:txBody>
      </p:sp>
      <p:graphicFrame>
        <p:nvGraphicFramePr>
          <p:cNvPr id="9" name="Chart 8">
            <a:extLst>
              <a:ext uri="{FF2B5EF4-FFF2-40B4-BE49-F238E27FC236}">
                <a16:creationId xmlns:a16="http://schemas.microsoft.com/office/drawing/2014/main" id="{61983E33-1D15-CFEF-EC97-3022C2DC7BFE}"/>
              </a:ext>
            </a:extLst>
          </p:cNvPr>
          <p:cNvGraphicFramePr>
            <a:graphicFrameLocks/>
          </p:cNvGraphicFramePr>
          <p:nvPr>
            <p:extLst>
              <p:ext uri="{D42A27DB-BD31-4B8C-83A1-F6EECF244321}">
                <p14:modId xmlns:p14="http://schemas.microsoft.com/office/powerpoint/2010/main" val="1236298609"/>
              </p:ext>
            </p:extLst>
          </p:nvPr>
        </p:nvGraphicFramePr>
        <p:xfrm>
          <a:off x="2377440" y="1252728"/>
          <a:ext cx="7946136" cy="4791456"/>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8D66B052-01EE-AA28-04ED-8C8251AA562F}"/>
              </a:ext>
            </a:extLst>
          </p:cNvPr>
          <p:cNvSpPr txBox="1"/>
          <p:nvPr/>
        </p:nvSpPr>
        <p:spPr>
          <a:xfrm>
            <a:off x="1658046" y="6044184"/>
            <a:ext cx="10013122" cy="646331"/>
          </a:xfrm>
          <a:prstGeom prst="rect">
            <a:avLst/>
          </a:prstGeom>
          <a:noFill/>
        </p:spPr>
        <p:txBody>
          <a:bodyPr wrap="square" rtlCol="0">
            <a:spAutoFit/>
          </a:bodyPr>
          <a:lstStyle/>
          <a:p>
            <a:r>
              <a:rPr lang="en-US" sz="1200" b="0" i="0" dirty="0">
                <a:solidFill>
                  <a:srgbClr val="595959"/>
                </a:solidFill>
                <a:effectLst/>
                <a:latin typeface="Arial" panose="020B0604020202020204" pitchFamily="34" charset="0"/>
                <a:cs typeface="Arial" panose="020B0604020202020204" pitchFamily="34" charset="0"/>
              </a:rPr>
              <a:t>*People at higher risk for complications from flu as defined in the surveys include those age 65 years and older, adults who currently or ever smoked tobacco, and those who have or ever have had diabetes, asthma, chronic obstructive pulmonary disease (COPD), heart disease, stroke, or kidney disease.</a:t>
            </a:r>
            <a:endParaRPr lang="en-US" sz="12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44110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CE83E-7D2A-6A81-698A-4FC648C344E0}"/>
              </a:ext>
            </a:extLst>
          </p:cNvPr>
          <p:cNvSpPr>
            <a:spLocks noGrp="1"/>
          </p:cNvSpPr>
          <p:nvPr>
            <p:ph type="ctrTitle"/>
          </p:nvPr>
        </p:nvSpPr>
        <p:spPr/>
        <p:txBody>
          <a:bodyPr/>
          <a:lstStyle/>
          <a:p>
            <a:r>
              <a:rPr lang="en-US" sz="3600" dirty="0">
                <a:latin typeface="Arial" panose="020B0604020202020204" pitchFamily="34" charset="0"/>
              </a:rPr>
              <a:t>Reasons for Not Getting Vaccinated</a:t>
            </a:r>
          </a:p>
        </p:txBody>
      </p:sp>
      <p:graphicFrame>
        <p:nvGraphicFramePr>
          <p:cNvPr id="5" name="Chart 4">
            <a:extLst>
              <a:ext uri="{FF2B5EF4-FFF2-40B4-BE49-F238E27FC236}">
                <a16:creationId xmlns:a16="http://schemas.microsoft.com/office/drawing/2014/main" id="{E6C7342D-5BC8-7D5C-6DE7-98465CDE4332}"/>
              </a:ext>
            </a:extLst>
          </p:cNvPr>
          <p:cNvGraphicFramePr>
            <a:graphicFrameLocks/>
          </p:cNvGraphicFramePr>
          <p:nvPr/>
        </p:nvGraphicFramePr>
        <p:xfrm>
          <a:off x="109728" y="1472184"/>
          <a:ext cx="5852160" cy="408736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1C5C8880-A089-769A-13B7-6112353E325F}"/>
              </a:ext>
            </a:extLst>
          </p:cNvPr>
          <p:cNvSpPr txBox="1"/>
          <p:nvPr/>
        </p:nvSpPr>
        <p:spPr>
          <a:xfrm>
            <a:off x="7298781" y="5117192"/>
            <a:ext cx="3942105" cy="276999"/>
          </a:xfrm>
          <a:prstGeom prst="rect">
            <a:avLst/>
          </a:prstGeom>
          <a:noFill/>
        </p:spPr>
        <p:txBody>
          <a:bodyPr wrap="none" rtlCol="0">
            <a:spAutoFit/>
          </a:bodyPr>
          <a:lstStyle/>
          <a:p>
            <a:r>
              <a:rPr lang="en-US" sz="1200" dirty="0">
                <a:solidFill>
                  <a:srgbClr val="595959"/>
                </a:solidFill>
                <a:latin typeface="Arial" panose="020B0604020202020204" pitchFamily="34" charset="0"/>
                <a:cs typeface="Arial" panose="020B0604020202020204" pitchFamily="34" charset="0"/>
              </a:rPr>
              <a:t>Note: 2022-2023 questions addressed coadministration</a:t>
            </a:r>
          </a:p>
        </p:txBody>
      </p:sp>
      <p:graphicFrame>
        <p:nvGraphicFramePr>
          <p:cNvPr id="3" name="Chart 2">
            <a:extLst>
              <a:ext uri="{FF2B5EF4-FFF2-40B4-BE49-F238E27FC236}">
                <a16:creationId xmlns:a16="http://schemas.microsoft.com/office/drawing/2014/main" id="{F6F8E65B-6924-EC58-E34C-9A9EE4905E3A}"/>
              </a:ext>
            </a:extLst>
          </p:cNvPr>
          <p:cNvGraphicFramePr>
            <a:graphicFrameLocks/>
          </p:cNvGraphicFramePr>
          <p:nvPr>
            <p:extLst>
              <p:ext uri="{D42A27DB-BD31-4B8C-83A1-F6EECF244321}">
                <p14:modId xmlns:p14="http://schemas.microsoft.com/office/powerpoint/2010/main" val="555312691"/>
              </p:ext>
            </p:extLst>
          </p:nvPr>
        </p:nvGraphicFramePr>
        <p:xfrm>
          <a:off x="6230114" y="1472184"/>
          <a:ext cx="5441054" cy="377791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226385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CE83E-7D2A-6A81-698A-4FC648C344E0}"/>
              </a:ext>
            </a:extLst>
          </p:cNvPr>
          <p:cNvSpPr>
            <a:spLocks noGrp="1"/>
          </p:cNvSpPr>
          <p:nvPr>
            <p:ph type="ctrTitle"/>
          </p:nvPr>
        </p:nvSpPr>
        <p:spPr/>
        <p:txBody>
          <a:bodyPr/>
          <a:lstStyle/>
          <a:p>
            <a:r>
              <a:rPr lang="en-US" sz="3600" dirty="0">
                <a:latin typeface="Arial" panose="020B0604020202020204" pitchFamily="34" charset="0"/>
              </a:rPr>
              <a:t>Key Takeaways</a:t>
            </a:r>
          </a:p>
        </p:txBody>
      </p:sp>
      <p:sp>
        <p:nvSpPr>
          <p:cNvPr id="3" name="Subtitle 2">
            <a:extLst>
              <a:ext uri="{FF2B5EF4-FFF2-40B4-BE49-F238E27FC236}">
                <a16:creationId xmlns:a16="http://schemas.microsoft.com/office/drawing/2014/main" id="{CC13F637-6868-0C0E-4C38-62E9D4E19079}"/>
              </a:ext>
            </a:extLst>
          </p:cNvPr>
          <p:cNvSpPr>
            <a:spLocks noGrp="1"/>
          </p:cNvSpPr>
          <p:nvPr>
            <p:ph type="subTitle" idx="1"/>
          </p:nvPr>
        </p:nvSpPr>
        <p:spPr>
          <a:xfrm>
            <a:off x="520833" y="1341805"/>
            <a:ext cx="11150333" cy="1569660"/>
          </a:xfrm>
        </p:spPr>
        <p:txBody>
          <a:bodyPr/>
          <a:lstStyle/>
          <a:p>
            <a:pPr marL="0" marR="0">
              <a:spcBef>
                <a:spcPts val="0"/>
              </a:spcBef>
              <a:spcAft>
                <a:spcPts val="0"/>
              </a:spcAft>
            </a:pPr>
            <a:r>
              <a:rPr lang="en-US" sz="2400" dirty="0">
                <a:effectLst/>
                <a:latin typeface="Arial" panose="020B0604020202020204" pitchFamily="34" charset="0"/>
                <a:ea typeface="Aptos" panose="020B0004020202020204" pitchFamily="34" charset="0"/>
              </a:rPr>
              <a:t>Importance of strong healthcare professional recommendation</a:t>
            </a:r>
          </a:p>
          <a:p>
            <a:pPr marL="282575" marR="0" indent="-273050">
              <a:spcBef>
                <a:spcPts val="0"/>
              </a:spcBef>
              <a:spcAft>
                <a:spcPts val="0"/>
              </a:spcAft>
            </a:pPr>
            <a:r>
              <a:rPr lang="en-US" sz="2400" dirty="0">
                <a:effectLst/>
                <a:latin typeface="Arial" panose="020B0604020202020204" pitchFamily="34" charset="0"/>
                <a:ea typeface="Aptos" panose="020B0004020202020204" pitchFamily="34" charset="0"/>
              </a:rPr>
              <a:t>Emphasize role of vaccination in preventing hospitalization and death </a:t>
            </a:r>
          </a:p>
          <a:p>
            <a:pPr marL="228600" marR="0" indent="0">
              <a:spcBef>
                <a:spcPts val="0"/>
              </a:spcBef>
              <a:spcAft>
                <a:spcPts val="0"/>
              </a:spcAft>
              <a:buNone/>
            </a:pPr>
            <a:r>
              <a:rPr lang="en-US" sz="2400" dirty="0">
                <a:effectLst/>
                <a:latin typeface="Arial" panose="020B0604020202020204" pitchFamily="34" charset="0"/>
                <a:ea typeface="Aptos" panose="020B0004020202020204" pitchFamily="34" charset="0"/>
              </a:rPr>
              <a:t>(P</a:t>
            </a:r>
            <a:r>
              <a:rPr lang="en-US" sz="2400" dirty="0">
                <a:latin typeface="Arial" panose="020B0604020202020204" pitchFamily="34" charset="0"/>
                <a:ea typeface="Aptos" panose="020B0004020202020204" pitchFamily="34" charset="0"/>
              </a:rPr>
              <a:t>a</a:t>
            </a:r>
            <a:r>
              <a:rPr lang="en-US" sz="2400" dirty="0">
                <a:effectLst/>
                <a:latin typeface="Arial" panose="020B0604020202020204" pitchFamily="34" charset="0"/>
                <a:ea typeface="Aptos" panose="020B0004020202020204" pitchFamily="34" charset="0"/>
              </a:rPr>
              <a:t>rtial Protection)</a:t>
            </a:r>
          </a:p>
          <a:p>
            <a:pPr marL="0" marR="0">
              <a:spcBef>
                <a:spcPts val="0"/>
              </a:spcBef>
              <a:spcAft>
                <a:spcPts val="0"/>
              </a:spcAft>
            </a:pPr>
            <a:r>
              <a:rPr lang="en-US" sz="2400" dirty="0">
                <a:latin typeface="Arial" panose="020B0604020202020204" pitchFamily="34" charset="0"/>
                <a:ea typeface="Aptos" panose="020B0004020202020204" pitchFamily="34" charset="0"/>
              </a:rPr>
              <a:t>Address misconceptions about vaccines and diseases they prevent</a:t>
            </a:r>
            <a:endParaRPr lang="en-US" sz="2400" dirty="0">
              <a:effectLst/>
              <a:latin typeface="Arial" panose="020B0604020202020204" pitchFamily="34" charset="0"/>
              <a:ea typeface="Aptos" panose="020B0004020202020204" pitchFamily="34" charset="0"/>
            </a:endParaRPr>
          </a:p>
        </p:txBody>
      </p:sp>
      <p:sp>
        <p:nvSpPr>
          <p:cNvPr id="5" name="Rectangle 4">
            <a:extLst>
              <a:ext uri="{FF2B5EF4-FFF2-40B4-BE49-F238E27FC236}">
                <a16:creationId xmlns:a16="http://schemas.microsoft.com/office/drawing/2014/main" id="{03EBE42A-B25C-76E5-1C91-9A56D85C6721}"/>
              </a:ext>
            </a:extLst>
          </p:cNvPr>
          <p:cNvSpPr/>
          <p:nvPr/>
        </p:nvSpPr>
        <p:spPr>
          <a:xfrm>
            <a:off x="8480360" y="6391578"/>
            <a:ext cx="3964452" cy="430887"/>
          </a:xfrm>
          <a:prstGeom prst="rect">
            <a:avLst/>
          </a:prstGeom>
        </p:spPr>
        <p:txBody>
          <a:bodyPr wrap="square">
            <a:spAutoFit/>
          </a:bodyPr>
          <a:lstStyle/>
          <a:p>
            <a:r>
              <a:rPr lang="en-US" sz="2200" b="1" dirty="0">
                <a:solidFill>
                  <a:srgbClr val="01417F"/>
                </a:solidFill>
                <a:latin typeface="Arial" panose="020B0604020202020204" pitchFamily="34" charset="0"/>
                <a:cs typeface="Arial" panose="020B0604020202020204" pitchFamily="34" charset="0"/>
              </a:rPr>
              <a:t>www.nfid.org/resources</a:t>
            </a:r>
            <a:endParaRPr lang="en-US" sz="2200" b="1" dirty="0">
              <a:solidFill>
                <a:srgbClr val="FF0000"/>
              </a:solidFill>
              <a:latin typeface="Arial" panose="020B0604020202020204" pitchFamily="34" charset="0"/>
              <a:cs typeface="Arial" panose="020B0604020202020204" pitchFamily="34" charset="0"/>
            </a:endParaRPr>
          </a:p>
        </p:txBody>
      </p:sp>
      <p:pic>
        <p:nvPicPr>
          <p:cNvPr id="9" name="Picture 8" descr="A person and person standing next to each other&#10;&#10;Description automatically generated">
            <a:extLst>
              <a:ext uri="{FF2B5EF4-FFF2-40B4-BE49-F238E27FC236}">
                <a16:creationId xmlns:a16="http://schemas.microsoft.com/office/drawing/2014/main" id="{41517309-120F-51F9-1C2B-24406E719743}"/>
              </a:ext>
            </a:extLst>
          </p:cNvPr>
          <p:cNvPicPr>
            <a:picLocks noChangeAspect="1"/>
          </p:cNvPicPr>
          <p:nvPr/>
        </p:nvPicPr>
        <p:blipFill>
          <a:blip r:embed="rId3"/>
          <a:stretch>
            <a:fillRect/>
          </a:stretch>
        </p:blipFill>
        <p:spPr>
          <a:xfrm>
            <a:off x="5072707" y="3107960"/>
            <a:ext cx="2633126" cy="2633126"/>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9EBE06BB-AAD0-6D7C-2F99-B3BA3A7BB5F0}"/>
              </a:ext>
            </a:extLst>
          </p:cNvPr>
          <p:cNvPicPr>
            <a:picLocks noChangeAspect="1"/>
          </p:cNvPicPr>
          <p:nvPr/>
        </p:nvPicPr>
        <p:blipFill rotWithShape="1">
          <a:blip r:embed="rId4"/>
          <a:srcRect l="63584" t="62254" r="17163" b="1897"/>
          <a:stretch/>
        </p:blipFill>
        <p:spPr>
          <a:xfrm>
            <a:off x="7995676" y="3101851"/>
            <a:ext cx="2667942" cy="2639235"/>
          </a:xfrm>
          <a:prstGeom prst="rect">
            <a:avLst/>
          </a:prstGeom>
          <a:ln>
            <a:noFill/>
          </a:ln>
          <a:effectLst>
            <a:outerShdw blurRad="292100" dist="139700" dir="2700000" algn="tl" rotWithShape="0">
              <a:srgbClr val="333333">
                <a:alpha val="65000"/>
              </a:srgbClr>
            </a:outerShdw>
          </a:effectLst>
        </p:spPr>
      </p:pic>
      <p:pic>
        <p:nvPicPr>
          <p:cNvPr id="16" name="Picture 15" descr="A person and a child with their hands raised&#10;&#10;Description automatically generated">
            <a:extLst>
              <a:ext uri="{FF2B5EF4-FFF2-40B4-BE49-F238E27FC236}">
                <a16:creationId xmlns:a16="http://schemas.microsoft.com/office/drawing/2014/main" id="{745CA2AF-0E53-875F-D892-932AC7019C26}"/>
              </a:ext>
            </a:extLst>
          </p:cNvPr>
          <p:cNvPicPr>
            <a:picLocks noChangeAspect="1"/>
          </p:cNvPicPr>
          <p:nvPr/>
        </p:nvPicPr>
        <p:blipFill>
          <a:blip r:embed="rId5"/>
          <a:stretch>
            <a:fillRect/>
          </a:stretch>
        </p:blipFill>
        <p:spPr>
          <a:xfrm>
            <a:off x="985042" y="3402370"/>
            <a:ext cx="3623459" cy="2038196"/>
          </a:xfrm>
          <a:prstGeom prst="rect">
            <a:avLst/>
          </a:prstGeom>
          <a:ln>
            <a:noFill/>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id="{84B65041-A0A6-15BF-2108-B496E3233B91}"/>
              </a:ext>
            </a:extLst>
          </p:cNvPr>
          <p:cNvSpPr txBox="1"/>
          <p:nvPr/>
        </p:nvSpPr>
        <p:spPr>
          <a:xfrm>
            <a:off x="8480360" y="6007209"/>
            <a:ext cx="4366517" cy="430887"/>
          </a:xfrm>
          <a:prstGeom prst="rect">
            <a:avLst/>
          </a:prstGeom>
          <a:noFill/>
        </p:spPr>
        <p:txBody>
          <a:bodyPr wrap="square">
            <a:spAutoFit/>
          </a:bodyPr>
          <a:lstStyle/>
          <a:p>
            <a:r>
              <a:rPr lang="en-US" sz="2200" b="1" dirty="0">
                <a:solidFill>
                  <a:srgbClr val="01417F"/>
                </a:solidFill>
                <a:latin typeface="Arial" panose="020B0604020202020204" pitchFamily="34" charset="0"/>
                <a:cs typeface="Arial" panose="020B0604020202020204" pitchFamily="34" charset="0"/>
              </a:rPr>
              <a:t>www.nfid.org/flusurveys</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25923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637D63-0845-4890-B6D8-AB18091E3F8D}"/>
              </a:ext>
            </a:extLst>
          </p:cNvPr>
          <p:cNvPicPr>
            <a:picLocks noChangeAspect="1"/>
          </p:cNvPicPr>
          <p:nvPr/>
        </p:nvPicPr>
        <p:blipFill>
          <a:blip r:embed="rId3"/>
          <a:stretch>
            <a:fillRect/>
          </a:stretch>
        </p:blipFill>
        <p:spPr>
          <a:xfrm>
            <a:off x="89230" y="1125556"/>
            <a:ext cx="5191125" cy="4400550"/>
          </a:xfrm>
          <a:prstGeom prst="rect">
            <a:avLst/>
          </a:prstGeom>
        </p:spPr>
      </p:pic>
      <p:pic>
        <p:nvPicPr>
          <p:cNvPr id="3" name="Picture 2">
            <a:extLst>
              <a:ext uri="{FF2B5EF4-FFF2-40B4-BE49-F238E27FC236}">
                <a16:creationId xmlns:a16="http://schemas.microsoft.com/office/drawing/2014/main" id="{3952E914-0DF7-40A6-99CF-2FA87294EBB8}"/>
              </a:ext>
            </a:extLst>
          </p:cNvPr>
          <p:cNvPicPr>
            <a:picLocks noChangeAspect="1"/>
          </p:cNvPicPr>
          <p:nvPr/>
        </p:nvPicPr>
        <p:blipFill>
          <a:blip r:embed="rId4"/>
          <a:stretch>
            <a:fillRect/>
          </a:stretch>
        </p:blipFill>
        <p:spPr>
          <a:xfrm>
            <a:off x="5383284" y="185351"/>
            <a:ext cx="6709400" cy="3745865"/>
          </a:xfrm>
          <a:prstGeom prst="rect">
            <a:avLst/>
          </a:prstGeom>
        </p:spPr>
      </p:pic>
      <p:pic>
        <p:nvPicPr>
          <p:cNvPr id="4" name="Picture 3">
            <a:extLst>
              <a:ext uri="{FF2B5EF4-FFF2-40B4-BE49-F238E27FC236}">
                <a16:creationId xmlns:a16="http://schemas.microsoft.com/office/drawing/2014/main" id="{1426FDA5-EF03-477D-87F6-BC7FD76A082C}"/>
              </a:ext>
            </a:extLst>
          </p:cNvPr>
          <p:cNvPicPr>
            <a:picLocks noChangeAspect="1"/>
          </p:cNvPicPr>
          <p:nvPr/>
        </p:nvPicPr>
        <p:blipFill>
          <a:blip r:embed="rId5"/>
          <a:stretch>
            <a:fillRect/>
          </a:stretch>
        </p:blipFill>
        <p:spPr>
          <a:xfrm>
            <a:off x="5589141" y="4005080"/>
            <a:ext cx="6410701" cy="2667569"/>
          </a:xfrm>
          <a:prstGeom prst="rect">
            <a:avLst/>
          </a:prstGeom>
        </p:spPr>
      </p:pic>
      <p:sp>
        <p:nvSpPr>
          <p:cNvPr id="5" name="TextBox 4">
            <a:extLst>
              <a:ext uri="{FF2B5EF4-FFF2-40B4-BE49-F238E27FC236}">
                <a16:creationId xmlns:a16="http://schemas.microsoft.com/office/drawing/2014/main" id="{A0529319-029B-4A61-B378-DCEDC381C48E}"/>
              </a:ext>
            </a:extLst>
          </p:cNvPr>
          <p:cNvSpPr txBox="1"/>
          <p:nvPr/>
        </p:nvSpPr>
        <p:spPr>
          <a:xfrm>
            <a:off x="446021" y="5770405"/>
            <a:ext cx="5769429"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hlinkClick r:id="rId6"/>
              </a:rPr>
              <a:t>www.cdc.gov/flu/fluvaxview/dashboard/vaccination-adult-coverage.html</a:t>
            </a:r>
            <a:r>
              <a:rPr lang="en-US" sz="1200" dirty="0">
                <a:latin typeface="Arial" panose="020B0604020202020204" pitchFamily="34" charset="0"/>
                <a:cs typeface="Arial" panose="020B0604020202020204" pitchFamily="34" charset="0"/>
              </a:rPr>
              <a:t> </a:t>
            </a:r>
          </a:p>
        </p:txBody>
      </p:sp>
      <p:sp>
        <p:nvSpPr>
          <p:cNvPr id="6" name="TextBox 5">
            <a:extLst>
              <a:ext uri="{FF2B5EF4-FFF2-40B4-BE49-F238E27FC236}">
                <a16:creationId xmlns:a16="http://schemas.microsoft.com/office/drawing/2014/main" id="{A398C0EF-4878-4A96-918E-49BE743CADDF}"/>
              </a:ext>
            </a:extLst>
          </p:cNvPr>
          <p:cNvSpPr txBox="1"/>
          <p:nvPr/>
        </p:nvSpPr>
        <p:spPr>
          <a:xfrm>
            <a:off x="271849" y="185351"/>
            <a:ext cx="4917989" cy="646331"/>
          </a:xfrm>
          <a:prstGeom prst="rect">
            <a:avLst/>
          </a:prstGeom>
          <a:noFill/>
        </p:spPr>
        <p:txBody>
          <a:bodyPr wrap="square" rtlCol="0">
            <a:spAutoFit/>
          </a:bodyPr>
          <a:lstStyle/>
          <a:p>
            <a:r>
              <a:rPr lang="en-US" sz="3600" b="1" dirty="0">
                <a:solidFill>
                  <a:schemeClr val="bg1"/>
                </a:solidFill>
                <a:latin typeface="Arial" panose="020B0604020202020204" pitchFamily="34" charset="0"/>
                <a:cs typeface="Arial" panose="020B0604020202020204" pitchFamily="34" charset="0"/>
              </a:rPr>
              <a:t>Influenza 2023-2024</a:t>
            </a:r>
          </a:p>
        </p:txBody>
      </p:sp>
    </p:spTree>
    <p:extLst>
      <p:ext uri="{BB962C8B-B14F-4D97-AF65-F5344CB8AC3E}">
        <p14:creationId xmlns:p14="http://schemas.microsoft.com/office/powerpoint/2010/main" val="12440467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3C39A3-53AC-4934-BA42-CA9947C752CF}"/>
              </a:ext>
            </a:extLst>
          </p:cNvPr>
          <p:cNvPicPr>
            <a:picLocks noChangeAspect="1"/>
          </p:cNvPicPr>
          <p:nvPr/>
        </p:nvPicPr>
        <p:blipFill>
          <a:blip r:embed="rId3"/>
          <a:stretch>
            <a:fillRect/>
          </a:stretch>
        </p:blipFill>
        <p:spPr>
          <a:xfrm>
            <a:off x="2322913" y="1186235"/>
            <a:ext cx="5692198" cy="4657351"/>
          </a:xfrm>
          <a:prstGeom prst="rect">
            <a:avLst/>
          </a:prstGeom>
        </p:spPr>
      </p:pic>
      <p:sp>
        <p:nvSpPr>
          <p:cNvPr id="3" name="TextBox 2">
            <a:extLst>
              <a:ext uri="{FF2B5EF4-FFF2-40B4-BE49-F238E27FC236}">
                <a16:creationId xmlns:a16="http://schemas.microsoft.com/office/drawing/2014/main" id="{0C3BB490-DB10-4893-B291-FD133A69CF08}"/>
              </a:ext>
            </a:extLst>
          </p:cNvPr>
          <p:cNvSpPr txBox="1"/>
          <p:nvPr/>
        </p:nvSpPr>
        <p:spPr>
          <a:xfrm>
            <a:off x="3674094" y="5843587"/>
            <a:ext cx="4552082" cy="461665"/>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January 28-February 24</a:t>
            </a:r>
          </a:p>
        </p:txBody>
      </p:sp>
      <p:pic>
        <p:nvPicPr>
          <p:cNvPr id="4" name="Picture 3">
            <a:extLst>
              <a:ext uri="{FF2B5EF4-FFF2-40B4-BE49-F238E27FC236}">
                <a16:creationId xmlns:a16="http://schemas.microsoft.com/office/drawing/2014/main" id="{6023BB69-12D0-4B89-B839-8421B8FF3CC3}"/>
              </a:ext>
            </a:extLst>
          </p:cNvPr>
          <p:cNvPicPr>
            <a:picLocks noChangeAspect="1"/>
          </p:cNvPicPr>
          <p:nvPr/>
        </p:nvPicPr>
        <p:blipFill>
          <a:blip r:embed="rId4"/>
          <a:stretch>
            <a:fillRect/>
          </a:stretch>
        </p:blipFill>
        <p:spPr>
          <a:xfrm>
            <a:off x="8647417" y="-1"/>
            <a:ext cx="3544583" cy="2867025"/>
          </a:xfrm>
          <a:prstGeom prst="rect">
            <a:avLst/>
          </a:prstGeom>
        </p:spPr>
      </p:pic>
      <p:pic>
        <p:nvPicPr>
          <p:cNvPr id="5" name="Picture 4">
            <a:extLst>
              <a:ext uri="{FF2B5EF4-FFF2-40B4-BE49-F238E27FC236}">
                <a16:creationId xmlns:a16="http://schemas.microsoft.com/office/drawing/2014/main" id="{F6E94BD3-4021-46C9-85FF-5BF00EEC623B}"/>
              </a:ext>
            </a:extLst>
          </p:cNvPr>
          <p:cNvPicPr>
            <a:picLocks noChangeAspect="1"/>
          </p:cNvPicPr>
          <p:nvPr/>
        </p:nvPicPr>
        <p:blipFill>
          <a:blip r:embed="rId5"/>
          <a:stretch>
            <a:fillRect/>
          </a:stretch>
        </p:blipFill>
        <p:spPr>
          <a:xfrm>
            <a:off x="8517907" y="4829175"/>
            <a:ext cx="3634376" cy="2028825"/>
          </a:xfrm>
          <a:prstGeom prst="rect">
            <a:avLst/>
          </a:prstGeom>
        </p:spPr>
      </p:pic>
      <p:sp>
        <p:nvSpPr>
          <p:cNvPr id="6" name="TextBox 5">
            <a:extLst>
              <a:ext uri="{FF2B5EF4-FFF2-40B4-BE49-F238E27FC236}">
                <a16:creationId xmlns:a16="http://schemas.microsoft.com/office/drawing/2014/main" id="{01A5E607-919E-4057-8C35-7BF96EFDA148}"/>
              </a:ext>
            </a:extLst>
          </p:cNvPr>
          <p:cNvSpPr txBox="1"/>
          <p:nvPr/>
        </p:nvSpPr>
        <p:spPr>
          <a:xfrm>
            <a:off x="9365589" y="668289"/>
            <a:ext cx="2661006" cy="461665"/>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Top 10</a:t>
            </a:r>
          </a:p>
        </p:txBody>
      </p:sp>
      <p:sp>
        <p:nvSpPr>
          <p:cNvPr id="7" name="TextBox 6">
            <a:extLst>
              <a:ext uri="{FF2B5EF4-FFF2-40B4-BE49-F238E27FC236}">
                <a16:creationId xmlns:a16="http://schemas.microsoft.com/office/drawing/2014/main" id="{E9F7DC41-C175-47CC-AC2A-83AEC21F0592}"/>
              </a:ext>
            </a:extLst>
          </p:cNvPr>
          <p:cNvSpPr txBox="1"/>
          <p:nvPr/>
        </p:nvSpPr>
        <p:spPr>
          <a:xfrm>
            <a:off x="10335095" y="5658921"/>
            <a:ext cx="2661006" cy="461665"/>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Bottom 10</a:t>
            </a:r>
          </a:p>
        </p:txBody>
      </p:sp>
      <p:sp>
        <p:nvSpPr>
          <p:cNvPr id="8" name="TextBox 7">
            <a:extLst>
              <a:ext uri="{FF2B5EF4-FFF2-40B4-BE49-F238E27FC236}">
                <a16:creationId xmlns:a16="http://schemas.microsoft.com/office/drawing/2014/main" id="{CB4B1B73-2A82-43F5-8C77-01033907DA4D}"/>
              </a:ext>
            </a:extLst>
          </p:cNvPr>
          <p:cNvSpPr txBox="1"/>
          <p:nvPr/>
        </p:nvSpPr>
        <p:spPr>
          <a:xfrm>
            <a:off x="2439367" y="6344679"/>
            <a:ext cx="6078540"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hlinkClick r:id="rId6"/>
              </a:rPr>
              <a:t>www.cdc.gov/vaccines/imz-managers/coverage/covidvaxview/interactive/adults.html</a:t>
            </a:r>
            <a:r>
              <a:rPr lang="en-US" sz="1200" dirty="0">
                <a:latin typeface="Arial" panose="020B0604020202020204" pitchFamily="34" charset="0"/>
                <a:cs typeface="Arial" panose="020B0604020202020204" pitchFamily="34" charset="0"/>
              </a:rPr>
              <a:t> </a:t>
            </a:r>
          </a:p>
        </p:txBody>
      </p:sp>
      <p:sp>
        <p:nvSpPr>
          <p:cNvPr id="9" name="TextBox 8">
            <a:extLst>
              <a:ext uri="{FF2B5EF4-FFF2-40B4-BE49-F238E27FC236}">
                <a16:creationId xmlns:a16="http://schemas.microsoft.com/office/drawing/2014/main" id="{853C27BE-9DC2-4BF2-B97B-CD6085D3FB9F}"/>
              </a:ext>
            </a:extLst>
          </p:cNvPr>
          <p:cNvSpPr txBox="1"/>
          <p:nvPr/>
        </p:nvSpPr>
        <p:spPr>
          <a:xfrm>
            <a:off x="284205" y="160638"/>
            <a:ext cx="6722076" cy="646331"/>
          </a:xfrm>
          <a:prstGeom prst="rect">
            <a:avLst/>
          </a:prstGeom>
          <a:noFill/>
        </p:spPr>
        <p:txBody>
          <a:bodyPr wrap="square" rtlCol="0">
            <a:spAutoFit/>
          </a:bodyPr>
          <a:lstStyle/>
          <a:p>
            <a:r>
              <a:rPr lang="en-US" sz="3600" b="1" dirty="0">
                <a:solidFill>
                  <a:schemeClr val="bg1"/>
                </a:solidFill>
                <a:latin typeface="Arial" panose="020B0604020202020204" pitchFamily="34" charset="0"/>
                <a:cs typeface="Arial" panose="020B0604020202020204" pitchFamily="34" charset="0"/>
              </a:rPr>
              <a:t>COVID-19 2023-2024</a:t>
            </a:r>
          </a:p>
        </p:txBody>
      </p:sp>
    </p:spTree>
    <p:extLst>
      <p:ext uri="{BB962C8B-B14F-4D97-AF65-F5344CB8AC3E}">
        <p14:creationId xmlns:p14="http://schemas.microsoft.com/office/powerpoint/2010/main" val="756885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F8721A-BBD5-4E1A-9612-DE9F150404A8}"/>
              </a:ext>
            </a:extLst>
          </p:cNvPr>
          <p:cNvPicPr>
            <a:picLocks noChangeAspect="1"/>
          </p:cNvPicPr>
          <p:nvPr/>
        </p:nvPicPr>
        <p:blipFill>
          <a:blip r:embed="rId3"/>
          <a:stretch>
            <a:fillRect/>
          </a:stretch>
        </p:blipFill>
        <p:spPr>
          <a:xfrm>
            <a:off x="2047103" y="159697"/>
            <a:ext cx="8612659" cy="6240825"/>
          </a:xfrm>
          <a:prstGeom prst="rect">
            <a:avLst/>
          </a:prstGeom>
        </p:spPr>
      </p:pic>
      <p:sp>
        <p:nvSpPr>
          <p:cNvPr id="3" name="TextBox 2">
            <a:extLst>
              <a:ext uri="{FF2B5EF4-FFF2-40B4-BE49-F238E27FC236}">
                <a16:creationId xmlns:a16="http://schemas.microsoft.com/office/drawing/2014/main" id="{62282062-AD2C-4C54-956E-B2AEF6794CDE}"/>
              </a:ext>
            </a:extLst>
          </p:cNvPr>
          <p:cNvSpPr txBox="1"/>
          <p:nvPr/>
        </p:nvSpPr>
        <p:spPr>
          <a:xfrm>
            <a:off x="2566057" y="6380560"/>
            <a:ext cx="7818915"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hlinkClick r:id="rId4"/>
              </a:rPr>
              <a:t>www.cdc.gov/vaccines/imz-managers/coverage/rsvvaxview/adults-65yrs-older-coverage.html</a:t>
            </a:r>
            <a:r>
              <a:rPr lang="en-US" sz="1400" dirty="0">
                <a:latin typeface="Arial" panose="020B0604020202020204" pitchFamily="34" charset="0"/>
                <a:cs typeface="Arial" panose="020B0604020202020204" pitchFamily="34" charset="0"/>
              </a:rPr>
              <a:t> </a:t>
            </a:r>
          </a:p>
        </p:txBody>
      </p:sp>
      <p:sp>
        <p:nvSpPr>
          <p:cNvPr id="4" name="TextBox 3">
            <a:extLst>
              <a:ext uri="{FF2B5EF4-FFF2-40B4-BE49-F238E27FC236}">
                <a16:creationId xmlns:a16="http://schemas.microsoft.com/office/drawing/2014/main" id="{D68F4E79-1E0B-40FA-B6C9-51A30E02851D}"/>
              </a:ext>
            </a:extLst>
          </p:cNvPr>
          <p:cNvSpPr txBox="1"/>
          <p:nvPr/>
        </p:nvSpPr>
        <p:spPr>
          <a:xfrm>
            <a:off x="284205" y="149701"/>
            <a:ext cx="2669060" cy="646331"/>
          </a:xfrm>
          <a:prstGeom prst="rect">
            <a:avLst/>
          </a:prstGeom>
          <a:noFill/>
        </p:spPr>
        <p:txBody>
          <a:bodyPr wrap="square" rtlCol="0">
            <a:spAutoFit/>
          </a:bodyPr>
          <a:lstStyle/>
          <a:p>
            <a:r>
              <a:rPr lang="en-US" sz="3600" b="1" dirty="0">
                <a:solidFill>
                  <a:schemeClr val="bg1"/>
                </a:solidFill>
                <a:latin typeface="Arial" panose="020B0604020202020204" pitchFamily="34" charset="0"/>
                <a:cs typeface="Arial" panose="020B0604020202020204" pitchFamily="34" charset="0"/>
              </a:rPr>
              <a:t>RSV</a:t>
            </a:r>
          </a:p>
        </p:txBody>
      </p:sp>
    </p:spTree>
    <p:extLst>
      <p:ext uri="{BB962C8B-B14F-4D97-AF65-F5344CB8AC3E}">
        <p14:creationId xmlns:p14="http://schemas.microsoft.com/office/powerpoint/2010/main" val="2036067868"/>
      </p:ext>
    </p:extLst>
  </p:cSld>
  <p:clrMapOvr>
    <a:masterClrMapping/>
  </p:clrMapOvr>
</p:sld>
</file>

<file path=ppt/theme/theme1.xml><?xml version="1.0" encoding="utf-8"?>
<a:theme xmlns:a="http://schemas.openxmlformats.org/drawingml/2006/main" name="Body 1">
  <a:themeElements>
    <a:clrScheme name="Custom 1">
      <a:dk1>
        <a:srgbClr val="000000"/>
      </a:dk1>
      <a:lt1>
        <a:srgbClr val="FFFFFF"/>
      </a:lt1>
      <a:dk2>
        <a:srgbClr val="2F2F26"/>
      </a:dk2>
      <a:lt2>
        <a:srgbClr val="9FA795"/>
      </a:lt2>
      <a:accent1>
        <a:srgbClr val="00539B"/>
      </a:accent1>
      <a:accent2>
        <a:srgbClr val="FF9900"/>
      </a:accent2>
      <a:accent3>
        <a:srgbClr val="28A388"/>
      </a:accent3>
      <a:accent4>
        <a:srgbClr val="79D0E3"/>
      </a:accent4>
      <a:accent5>
        <a:srgbClr val="FFCB11"/>
      </a:accent5>
      <a:accent6>
        <a:srgbClr val="F15623"/>
      </a:accent6>
      <a:hlink>
        <a:srgbClr val="00539B"/>
      </a:hlink>
      <a:folHlink>
        <a:srgbClr val="00539B"/>
      </a:folHlink>
    </a:clrScheme>
    <a:fontScheme name="Tradition">
      <a:majorFont>
        <a:latin typeface="Candara"/>
        <a:ea typeface=""/>
        <a:cs typeface=""/>
        <a:font script="Jpan" typeface="メイリオ"/>
        <a:font script="Hans" typeface="宋体"/>
        <a:font script="Hant" typeface="新細明體"/>
      </a:majorFont>
      <a:minorFont>
        <a:latin typeface="Candara"/>
        <a:ea typeface=""/>
        <a:cs typeface=""/>
        <a:font script="Jpan" typeface="メイリオ"/>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itle ">
  <a:themeElements>
    <a:clrScheme name="Custom 1">
      <a:dk1>
        <a:srgbClr val="000000"/>
      </a:dk1>
      <a:lt1>
        <a:srgbClr val="FFFFFF"/>
      </a:lt1>
      <a:dk2>
        <a:srgbClr val="2F2F26"/>
      </a:dk2>
      <a:lt2>
        <a:srgbClr val="9FA795"/>
      </a:lt2>
      <a:accent1>
        <a:srgbClr val="00539B"/>
      </a:accent1>
      <a:accent2>
        <a:srgbClr val="FF9900"/>
      </a:accent2>
      <a:accent3>
        <a:srgbClr val="28A388"/>
      </a:accent3>
      <a:accent4>
        <a:srgbClr val="79D0E3"/>
      </a:accent4>
      <a:accent5>
        <a:srgbClr val="FFCB11"/>
      </a:accent5>
      <a:accent6>
        <a:srgbClr val="F15623"/>
      </a:accent6>
      <a:hlink>
        <a:srgbClr val="00539B"/>
      </a:hlink>
      <a:folHlink>
        <a:srgbClr val="00539B"/>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ivider 1">
  <a:themeElements>
    <a:clrScheme name="Custom 1">
      <a:dk1>
        <a:srgbClr val="000000"/>
      </a:dk1>
      <a:lt1>
        <a:srgbClr val="FFFFFF"/>
      </a:lt1>
      <a:dk2>
        <a:srgbClr val="2F2F26"/>
      </a:dk2>
      <a:lt2>
        <a:srgbClr val="9FA795"/>
      </a:lt2>
      <a:accent1>
        <a:srgbClr val="00539B"/>
      </a:accent1>
      <a:accent2>
        <a:srgbClr val="FF9900"/>
      </a:accent2>
      <a:accent3>
        <a:srgbClr val="28A388"/>
      </a:accent3>
      <a:accent4>
        <a:srgbClr val="79D0E3"/>
      </a:accent4>
      <a:accent5>
        <a:srgbClr val="FFCB11"/>
      </a:accent5>
      <a:accent6>
        <a:srgbClr val="F15623"/>
      </a:accent6>
      <a:hlink>
        <a:srgbClr val="00539B"/>
      </a:hlink>
      <a:folHlink>
        <a:srgbClr val="00539B"/>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Divider 2">
  <a:themeElements>
    <a:clrScheme name="Custom 1">
      <a:dk1>
        <a:srgbClr val="000000"/>
      </a:dk1>
      <a:lt1>
        <a:srgbClr val="FFFFFF"/>
      </a:lt1>
      <a:dk2>
        <a:srgbClr val="2F2F26"/>
      </a:dk2>
      <a:lt2>
        <a:srgbClr val="9FA795"/>
      </a:lt2>
      <a:accent1>
        <a:srgbClr val="00539B"/>
      </a:accent1>
      <a:accent2>
        <a:srgbClr val="FF9900"/>
      </a:accent2>
      <a:accent3>
        <a:srgbClr val="28A388"/>
      </a:accent3>
      <a:accent4>
        <a:srgbClr val="79D0E3"/>
      </a:accent4>
      <a:accent5>
        <a:srgbClr val="FFCB11"/>
      </a:accent5>
      <a:accent6>
        <a:srgbClr val="F15623"/>
      </a:accent6>
      <a:hlink>
        <a:srgbClr val="00539B"/>
      </a:hlink>
      <a:folHlink>
        <a:srgbClr val="00539B"/>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Divider 3">
  <a:themeElements>
    <a:clrScheme name="Custom 1">
      <a:dk1>
        <a:srgbClr val="000000"/>
      </a:dk1>
      <a:lt1>
        <a:srgbClr val="FFFFFF"/>
      </a:lt1>
      <a:dk2>
        <a:srgbClr val="2F2F26"/>
      </a:dk2>
      <a:lt2>
        <a:srgbClr val="9FA795"/>
      </a:lt2>
      <a:accent1>
        <a:srgbClr val="00539B"/>
      </a:accent1>
      <a:accent2>
        <a:srgbClr val="FF9900"/>
      </a:accent2>
      <a:accent3>
        <a:srgbClr val="28A388"/>
      </a:accent3>
      <a:accent4>
        <a:srgbClr val="79D0E3"/>
      </a:accent4>
      <a:accent5>
        <a:srgbClr val="FFCB11"/>
      </a:accent5>
      <a:accent6>
        <a:srgbClr val="F15623"/>
      </a:accent6>
      <a:hlink>
        <a:srgbClr val="00539B"/>
      </a:hlink>
      <a:folHlink>
        <a:srgbClr val="00539B"/>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4d20f5d-f63a-449e-b616-e2d861f7d068" xsi:nil="true"/>
    <lcf76f155ced4ddcb4097134ff3c332f xmlns="3c9d40ab-e7fa-4aa5-9d5a-9c9183eaafed">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A930FFE0E90D04FA3FFF4F9A2137582" ma:contentTypeVersion="15" ma:contentTypeDescription="Create a new document." ma:contentTypeScope="" ma:versionID="5c95f25b4a4a499e1b763f21e1b0afb7">
  <xsd:schema xmlns:xsd="http://www.w3.org/2001/XMLSchema" xmlns:xs="http://www.w3.org/2001/XMLSchema" xmlns:p="http://schemas.microsoft.com/office/2006/metadata/properties" xmlns:ns2="64d20f5d-f63a-449e-b616-e2d861f7d068" xmlns:ns3="3c9d40ab-e7fa-4aa5-9d5a-9c9183eaafed" targetNamespace="http://schemas.microsoft.com/office/2006/metadata/properties" ma:root="true" ma:fieldsID="bd5700551339f53b47a40483041f9122" ns2:_="" ns3:_="">
    <xsd:import namespace="64d20f5d-f63a-449e-b616-e2d861f7d068"/>
    <xsd:import namespace="3c9d40ab-e7fa-4aa5-9d5a-9c9183eaafed"/>
    <xsd:element name="properties">
      <xsd:complexType>
        <xsd:sequence>
          <xsd:element name="documentManagement">
            <xsd:complexType>
              <xsd:all>
                <xsd:element ref="ns2:SharedWithUsers" minOccurs="0"/>
                <xsd:element ref="ns2:SharedWithDetails" minOccurs="0"/>
                <xsd:element ref="ns3:lcf76f155ced4ddcb4097134ff3c332f" minOccurs="0"/>
                <xsd:element ref="ns2:TaxCatchAll" minOccurs="0"/>
                <xsd:element ref="ns3:MediaServiceMetadata" minOccurs="0"/>
                <xsd:element ref="ns3:MediaServiceFastMetadata" minOccurs="0"/>
                <xsd:element ref="ns3:MediaServiceDateTaken" minOccurs="0"/>
                <xsd:element ref="ns3:MediaServiceGenerationTime" minOccurs="0"/>
                <xsd:element ref="ns3:MediaServiceEventHashCode" minOccurs="0"/>
                <xsd:element ref="ns3:MediaLengthInSeconds" minOccurs="0"/>
                <xsd:element ref="ns3:MediaServiceLocation" minOccurs="0"/>
                <xsd:element ref="ns3:MediaServiceOCR"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d20f5d-f63a-449e-b616-e2d861f7d06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2" nillable="true" ma:displayName="Taxonomy Catch All Column" ma:hidden="true" ma:list="{5236782f-1347-46a6-894b-37aeb1392cda}" ma:internalName="TaxCatchAll" ma:showField="CatchAllData" ma:web="64d20f5d-f63a-449e-b616-e2d861f7d06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c9d40ab-e7fa-4aa5-9d5a-9c9183eaafed" elementFormDefault="qualified">
    <xsd:import namespace="http://schemas.microsoft.com/office/2006/documentManagement/types"/>
    <xsd:import namespace="http://schemas.microsoft.com/office/infopath/2007/PartnerControls"/>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83e616d6-cc0c-4f8c-8ad1-039d6287fd12" ma:termSetId="09814cd3-568e-fe90-9814-8d621ff8fb84" ma:anchorId="fba54fb3-c3e1-fe81-a776-ca4b69148c4d" ma:open="true" ma:isKeyword="false">
      <xsd:complexType>
        <xsd:sequence>
          <xsd:element ref="pc:Terms" minOccurs="0" maxOccurs="1"/>
        </xsd:sequence>
      </xsd:complex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50A076F-54F6-4D4F-9780-73AF625901F0}">
  <ds:schemaRefs>
    <ds:schemaRef ds:uri="http://schemas.microsoft.com/sharepoint/v3/contenttype/forms"/>
  </ds:schemaRefs>
</ds:datastoreItem>
</file>

<file path=customXml/itemProps2.xml><?xml version="1.0" encoding="utf-8"?>
<ds:datastoreItem xmlns:ds="http://schemas.openxmlformats.org/officeDocument/2006/customXml" ds:itemID="{B7CF45AA-1BD2-4DF9-98BD-C58D921A2A1F}">
  <ds:schemaRefs>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812c7f6e-6b91-43f7-a25d-067df752530a"/>
    <ds:schemaRef ds:uri="e7a4ed9d-2fd0-4527-95e3-90b213453f5d"/>
    <ds:schemaRef ds:uri="http://www.w3.org/XML/1998/namespace"/>
  </ds:schemaRefs>
</ds:datastoreItem>
</file>

<file path=customXml/itemProps3.xml><?xml version="1.0" encoding="utf-8"?>
<ds:datastoreItem xmlns:ds="http://schemas.openxmlformats.org/officeDocument/2006/customXml" ds:itemID="{80DEB510-C90E-44E6-9376-830ECD73CB1C}"/>
</file>

<file path=docProps/app.xml><?xml version="1.0" encoding="utf-8"?>
<Properties xmlns="http://schemas.openxmlformats.org/officeDocument/2006/extended-properties" xmlns:vt="http://schemas.openxmlformats.org/officeDocument/2006/docPropsVTypes">
  <Template>NFID Presentation pv.pot</Template>
  <TotalTime>11343</TotalTime>
  <Words>2141</Words>
  <Application>Microsoft Office PowerPoint</Application>
  <PresentationFormat>Widescreen</PresentationFormat>
  <Paragraphs>155</Paragraphs>
  <Slides>14</Slides>
  <Notes>14</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14</vt:i4>
      </vt:variant>
    </vt:vector>
  </HeadingPairs>
  <TitlesOfParts>
    <vt:vector size="27" baseType="lpstr">
      <vt:lpstr>ＭＳ Ｐゴシック</vt:lpstr>
      <vt:lpstr>Aptos</vt:lpstr>
      <vt:lpstr>Arial</vt:lpstr>
      <vt:lpstr>Calibri</vt:lpstr>
      <vt:lpstr>Candara</vt:lpstr>
      <vt:lpstr>Roboto</vt:lpstr>
      <vt:lpstr>Times New Roman</vt:lpstr>
      <vt:lpstr>Wingdings</vt:lpstr>
      <vt:lpstr>Body 1</vt:lpstr>
      <vt:lpstr>Title </vt:lpstr>
      <vt:lpstr>Divider 1</vt:lpstr>
      <vt:lpstr>Divider 2</vt:lpstr>
      <vt:lpstr>Divider 3</vt:lpstr>
      <vt:lpstr>Knowledge and Attitudes on Flu and COVID-19 Vaccination</vt:lpstr>
      <vt:lpstr>PowerPoint Presentation</vt:lpstr>
      <vt:lpstr>NFID National Survey Results: 2019-2023</vt:lpstr>
      <vt:lpstr>Intention to Get Vaccinated</vt:lpstr>
      <vt:lpstr>Reasons for Not Getting Vaccinated</vt:lpstr>
      <vt:lpstr>Key Takeaways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dc:creator>
  <cp:lastModifiedBy>Hopkins jr., Robert H</cp:lastModifiedBy>
  <cp:revision>724</cp:revision>
  <cp:lastPrinted>2024-03-09T23:01:05Z</cp:lastPrinted>
  <dcterms:created xsi:type="dcterms:W3CDTF">2013-11-26T22:28:00Z</dcterms:created>
  <dcterms:modified xsi:type="dcterms:W3CDTF">2024-03-28T18:55:18Z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0x0101005A930FFE0E90D04FA3FFF4F9A2137582</vt:lpwstr>
  </property>
</Properties>
</file>