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271" r:id="rId4"/>
    <p:sldId id="323" r:id="rId5"/>
    <p:sldId id="326" r:id="rId6"/>
    <p:sldId id="329" r:id="rId7"/>
    <p:sldId id="331" r:id="rId8"/>
    <p:sldId id="311" r:id="rId9"/>
    <p:sldId id="318" r:id="rId10"/>
    <p:sldId id="354" r:id="rId11"/>
    <p:sldId id="353" r:id="rId12"/>
    <p:sldId id="332" r:id="rId13"/>
    <p:sldId id="364" r:id="rId14"/>
    <p:sldId id="327" r:id="rId15"/>
    <p:sldId id="356" r:id="rId16"/>
    <p:sldId id="357" r:id="rId17"/>
    <p:sldId id="358" r:id="rId18"/>
    <p:sldId id="294" r:id="rId19"/>
    <p:sldId id="359" r:id="rId20"/>
    <p:sldId id="340" r:id="rId21"/>
    <p:sldId id="261" r:id="rId22"/>
    <p:sldId id="342" r:id="rId23"/>
    <p:sldId id="360" r:id="rId24"/>
    <p:sldId id="361" r:id="rId25"/>
    <p:sldId id="362" r:id="rId26"/>
    <p:sldId id="363" r:id="rId27"/>
    <p:sldId id="345" r:id="rId28"/>
    <p:sldId id="346" r:id="rId29"/>
    <p:sldId id="348" r:id="rId30"/>
    <p:sldId id="352" r:id="rId3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yriad Web Pro" panose="020B0604020202020204" charset="0"/>
      <p:regular r:id="rId38"/>
      <p:bold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gleton, James (CDC/OID/NCIRD)" initials="SJA" lastIdx="20" clrIdx="0"/>
  <p:cmAuthor id="1" name="Pickering, Larry (CDC/OID/NCIRD)" initials="PL(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79080" autoAdjust="0"/>
  </p:normalViewPr>
  <p:slideViewPr>
    <p:cSldViewPr>
      <p:cViewPr>
        <p:scale>
          <a:sx n="49" d="100"/>
          <a:sy n="49" d="100"/>
        </p:scale>
        <p:origin x="-149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124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66788179255376"/>
          <c:y val="3.4482758620689655E-2"/>
          <c:w val="0.54627964907164384"/>
          <c:h val="0.775828581772106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 </a:t>
                    </a:r>
                    <a:r>
                      <a:rPr lang="en-US" b="1" dirty="0" smtClean="0"/>
                      <a:t>(+4.1)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Herpes Zoster (Shingles), ≥60 yrs</c:v>
                </c:pt>
                <c:pt idx="1">
                  <c:v>Pneumococcal, ≥65 yrs</c:v>
                </c:pt>
                <c:pt idx="2">
                  <c:v>Pneumococcal, HR 19-64yrs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24.2</c:v>
                </c:pt>
                <c:pt idx="1">
                  <c:v>59.7</c:v>
                </c:pt>
                <c:pt idx="2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16000"/>
        <c:axId val="110017536"/>
      </c:barChart>
      <c:catAx>
        <c:axId val="110016000"/>
        <c:scaling>
          <c:orientation val="minMax"/>
        </c:scaling>
        <c:delete val="0"/>
        <c:axPos val="l"/>
        <c:majorTickMark val="out"/>
        <c:minorTickMark val="none"/>
        <c:tickLblPos val="nextTo"/>
        <c:crossAx val="110017536"/>
        <c:crosses val="autoZero"/>
        <c:auto val="1"/>
        <c:lblAlgn val="ctr"/>
        <c:lblOffset val="100"/>
        <c:noMultiLvlLbl val="0"/>
      </c:catAx>
      <c:valAx>
        <c:axId val="110017536"/>
        <c:scaling>
          <c:orientation val="minMax"/>
          <c:max val="9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Vaccinated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0160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1.08024691358024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 </a:t>
                    </a:r>
                    <a:r>
                      <a:rPr lang="en-US" b="1" dirty="0" smtClean="0"/>
                      <a:t>(+5.9</a:t>
                    </a:r>
                    <a:r>
                      <a:rPr lang="en-US" b="0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 </a:t>
                    </a:r>
                    <a:r>
                      <a:rPr lang="en-US" b="1" dirty="0" smtClean="0"/>
                      <a:t>(+2.9)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Tdap past 8 yrs, HCP ≥19 yrs</c:v>
                </c:pt>
                <c:pt idx="1">
                  <c:v>Tdap past 8 yrs, Living with infant &lt;1 yr, ≥ 19 yrs</c:v>
                </c:pt>
                <c:pt idx="2">
                  <c:v>Tdap past 8 yrs, ≥19 yrs</c:v>
                </c:pt>
                <c:pt idx="3">
                  <c:v>Td past 10 yrs, ≥65 yrs</c:v>
                </c:pt>
                <c:pt idx="4">
                  <c:v>Td past 10 yrs, 50-64 yrs</c:v>
                </c:pt>
                <c:pt idx="5">
                  <c:v>Td past 10 yrs, 19-49 yrs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37.299999999999997</c:v>
                </c:pt>
                <c:pt idx="1">
                  <c:v>29.4</c:v>
                </c:pt>
                <c:pt idx="2">
                  <c:v>17.2</c:v>
                </c:pt>
                <c:pt idx="3">
                  <c:v>56.4</c:v>
                </c:pt>
                <c:pt idx="4">
                  <c:v>64</c:v>
                </c:pt>
                <c:pt idx="5">
                  <c:v>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93120"/>
        <c:axId val="111494656"/>
      </c:barChart>
      <c:catAx>
        <c:axId val="111493120"/>
        <c:scaling>
          <c:orientation val="minMax"/>
        </c:scaling>
        <c:delete val="0"/>
        <c:axPos val="l"/>
        <c:majorTickMark val="out"/>
        <c:minorTickMark val="none"/>
        <c:tickLblPos val="nextTo"/>
        <c:crossAx val="111494656"/>
        <c:crosses val="autoZero"/>
        <c:auto val="1"/>
        <c:lblAlgn val="ctr"/>
        <c:lblOffset val="100"/>
        <c:noMultiLvlLbl val="0"/>
      </c:catAx>
      <c:valAx>
        <c:axId val="111494656"/>
        <c:scaling>
          <c:orientation val="minMax"/>
          <c:max val="9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Vaccinated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4931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2.87356321839080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HepA (≥2 doses), 19-49 yrs</c:v>
                </c:pt>
                <c:pt idx="1">
                  <c:v>HepA (≥2 doses), Chronic Liver Disease</c:v>
                </c:pt>
                <c:pt idx="2">
                  <c:v>HepA (≥2 doses), No Endemic Area Travel</c:v>
                </c:pt>
                <c:pt idx="3">
                  <c:v>HepA (≥2 doses), Travel Endemic Area</c:v>
                </c:pt>
                <c:pt idx="4">
                  <c:v>HepA (≥2 doses), ≥19 yrs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 formatCode="General">
                  <c:v>12.3</c:v>
                </c:pt>
                <c:pt idx="1">
                  <c:v>13.3</c:v>
                </c:pt>
                <c:pt idx="2" formatCode="General">
                  <c:v>5.7</c:v>
                </c:pt>
                <c:pt idx="3" formatCode="General">
                  <c:v>15.9</c:v>
                </c:pt>
                <c:pt idx="4" formatCode="General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99136"/>
        <c:axId val="113101440"/>
      </c:barChart>
      <c:catAx>
        <c:axId val="113099136"/>
        <c:scaling>
          <c:orientation val="minMax"/>
        </c:scaling>
        <c:delete val="0"/>
        <c:axPos val="l"/>
        <c:majorTickMark val="out"/>
        <c:minorTickMark val="none"/>
        <c:tickLblPos val="nextTo"/>
        <c:crossAx val="113101440"/>
        <c:crosses val="autoZero"/>
        <c:auto val="1"/>
        <c:lblAlgn val="ctr"/>
        <c:lblOffset val="100"/>
        <c:noMultiLvlLbl val="0"/>
      </c:catAx>
      <c:valAx>
        <c:axId val="113101440"/>
        <c:scaling>
          <c:orientation val="minMax"/>
          <c:max val="9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Vaccinated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991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2.87356321839080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 </a:t>
                    </a:r>
                    <a:r>
                      <a:rPr lang="en-US" b="1" dirty="0" smtClean="0"/>
                      <a:t>(-2.6)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21 </a:t>
                    </a:r>
                    <a:r>
                      <a:rPr lang="en-US" b="1" dirty="0" smtClean="0"/>
                      <a:t>(-2.3)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25 </a:t>
                    </a:r>
                    <a:r>
                      <a:rPr lang="en-US" b="1" dirty="0" smtClean="0"/>
                      <a:t>(-2.1)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HepB (≥3 doses), Diabetes ≥60 yrs</c:v>
                </c:pt>
                <c:pt idx="1">
                  <c:v>HepB (≥3 doses), Diabetes 19-59 yrs</c:v>
                </c:pt>
                <c:pt idx="2">
                  <c:v>HepB (≥3 doses), 19-49 yrs</c:v>
                </c:pt>
                <c:pt idx="3">
                  <c:v>HepB (≥3 doses), HCP ≥19 yrs</c:v>
                </c:pt>
                <c:pt idx="4">
                  <c:v>HepB (≥3 doses), Chronic Liver Disease</c:v>
                </c:pt>
                <c:pt idx="5">
                  <c:v>HepB (≥3 doses), No Endemic Area Travel</c:v>
                </c:pt>
                <c:pt idx="6">
                  <c:v>HepB (≥3 doses), Travel Endemic Area</c:v>
                </c:pt>
                <c:pt idx="7">
                  <c:v>HepB (≥3 doses), ≥19 yrs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13.9</c:v>
                </c:pt>
                <c:pt idx="1">
                  <c:v>26.3</c:v>
                </c:pt>
                <c:pt idx="2">
                  <c:v>32.6</c:v>
                </c:pt>
                <c:pt idx="3" formatCode="0.0">
                  <c:v>61.7</c:v>
                </c:pt>
                <c:pt idx="4" formatCode="0.0">
                  <c:v>34</c:v>
                </c:pt>
                <c:pt idx="5">
                  <c:v>20.9</c:v>
                </c:pt>
                <c:pt idx="6">
                  <c:v>33.1</c:v>
                </c:pt>
                <c:pt idx="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86400"/>
        <c:axId val="115716864"/>
      </c:barChart>
      <c:catAx>
        <c:axId val="115686400"/>
        <c:scaling>
          <c:orientation val="minMax"/>
        </c:scaling>
        <c:delete val="0"/>
        <c:axPos val="l"/>
        <c:majorTickMark val="out"/>
        <c:minorTickMark val="none"/>
        <c:tickLblPos val="nextTo"/>
        <c:crossAx val="115716864"/>
        <c:crosses val="autoZero"/>
        <c:auto val="1"/>
        <c:lblAlgn val="ctr"/>
        <c:lblOffset val="100"/>
        <c:noMultiLvlLbl val="0"/>
      </c:catAx>
      <c:valAx>
        <c:axId val="115716864"/>
        <c:scaling>
          <c:orientation val="minMax"/>
          <c:max val="9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Vaccinated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56864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7030A0"/>
                </a:fgClr>
                <a:bgClr>
                  <a:schemeClr val="bg1"/>
                </a:bgClr>
              </a:pattFill>
              <a:ln w="25400"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pattFill prst="wdUpDiag">
                <a:fgClr>
                  <a:srgbClr val="7030A0"/>
                </a:fgClr>
                <a:bgClr>
                  <a:schemeClr val="bg1"/>
                </a:bgClr>
              </a:pattFill>
              <a:ln w="25400"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pattFill prst="wdUpDiag">
                <a:fgClr>
                  <a:srgbClr val="7030A0"/>
                </a:fgClr>
                <a:bgClr>
                  <a:schemeClr val="bg1"/>
                </a:bgClr>
              </a:pattFill>
              <a:ln w="25400"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 </a:t>
                    </a:r>
                    <a:r>
                      <a:rPr lang="en-US" b="1" baseline="0" dirty="0" smtClean="0"/>
                      <a:t>(+2.7)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en-US" baseline="0" dirty="0" smtClean="0"/>
                      <a:t> </a:t>
                    </a:r>
                    <a:r>
                      <a:rPr lang="en-US" b="1" baseline="0" dirty="0" smtClean="0"/>
                      <a:t>(+5.3)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296296296296294E-3"/>
                  <c:y val="5.268138375732410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</a:t>
                    </a:r>
                    <a:r>
                      <a:rPr lang="en-US" b="1" dirty="0" smtClean="0"/>
                      <a:t>(+3.6)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296296296296294E-3"/>
                  <c:y val="2.87356321839080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Males 22-26 yrs</c:v>
                </c:pt>
                <c:pt idx="1">
                  <c:v>Males 19-21 yrs</c:v>
                </c:pt>
                <c:pt idx="2">
                  <c:v>Males 19-26 yrs</c:v>
                </c:pt>
                <c:pt idx="3">
                  <c:v>Females 22-26 yrs</c:v>
                </c:pt>
                <c:pt idx="4">
                  <c:v>Females 19-21 yrs</c:v>
                </c:pt>
                <c:pt idx="5">
                  <c:v>Females 19-26 yrs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7.7</c:v>
                </c:pt>
                <c:pt idx="2">
                  <c:v>5.9</c:v>
                </c:pt>
                <c:pt idx="3" formatCode="0.0">
                  <c:v>32.4</c:v>
                </c:pt>
                <c:pt idx="4">
                  <c:v>44.7</c:v>
                </c:pt>
                <c:pt idx="5">
                  <c:v>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73920"/>
        <c:axId val="116275456"/>
      </c:barChart>
      <c:catAx>
        <c:axId val="116273920"/>
        <c:scaling>
          <c:orientation val="minMax"/>
        </c:scaling>
        <c:delete val="0"/>
        <c:axPos val="l"/>
        <c:majorTickMark val="out"/>
        <c:minorTickMark val="none"/>
        <c:tickLblPos val="nextTo"/>
        <c:crossAx val="116275456"/>
        <c:crosses val="autoZero"/>
        <c:auto val="1"/>
        <c:lblAlgn val="ctr"/>
        <c:lblOffset val="100"/>
        <c:noMultiLvlLbl val="0"/>
      </c:catAx>
      <c:valAx>
        <c:axId val="1162754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Vaccinated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27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809529017206187"/>
          <c:y val="3.6363636363636362E-2"/>
          <c:w val="0.54948187032176532"/>
          <c:h val="0.853085898353614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Tdap, ≥19 yrs</c:v>
                </c:pt>
                <c:pt idx="1">
                  <c:v>Herpes Zoster, ≥60 yrs</c:v>
                </c:pt>
                <c:pt idx="2">
                  <c:v>Tdap, HCP ≥19 yrs</c:v>
                </c:pt>
                <c:pt idx="3">
                  <c:v>HPV (≥1 dose), Men 19-26 yrs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14.2</c:v>
                </c:pt>
                <c:pt idx="1">
                  <c:v>20.100000000000001</c:v>
                </c:pt>
                <c:pt idx="2">
                  <c:v>31.4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noFill/>
            <a:ln w="31750" cmpd="sng">
              <a:solidFill>
                <a:srgbClr val="7030A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0" cmpd="sng">
                <a:solidFill>
                  <a:srgbClr val="00B0F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0" cmpd="sng">
                <a:solidFill>
                  <a:srgbClr val="7030A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15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Tdap, ≥19 yrs</c:v>
                </c:pt>
                <c:pt idx="1">
                  <c:v>Herpes Zoster, ≥60 yrs</c:v>
                </c:pt>
                <c:pt idx="2">
                  <c:v>Tdap, HCP ≥19 yrs</c:v>
                </c:pt>
                <c:pt idx="3">
                  <c:v>HPV (≥1 dose), Men 19-26 yrs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2.9</c:v>
                </c:pt>
                <c:pt idx="1">
                  <c:v>4.0999999999999996</c:v>
                </c:pt>
                <c:pt idx="2">
                  <c:v>5.9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926912"/>
        <c:axId val="116593408"/>
      </c:barChart>
      <c:catAx>
        <c:axId val="115926912"/>
        <c:scaling>
          <c:orientation val="minMax"/>
        </c:scaling>
        <c:delete val="0"/>
        <c:axPos val="l"/>
        <c:majorTickMark val="out"/>
        <c:minorTickMark val="none"/>
        <c:tickLblPos val="nextTo"/>
        <c:crossAx val="116593408"/>
        <c:crosses val="autoZero"/>
        <c:auto val="1"/>
        <c:lblAlgn val="ctr"/>
        <c:lblOffset val="100"/>
        <c:noMultiLvlLbl val="0"/>
      </c:catAx>
      <c:valAx>
        <c:axId val="116593408"/>
        <c:scaling>
          <c:orientation val="minMax"/>
          <c:max val="5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59269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0.09091</cdr:y>
    </cdr:from>
    <cdr:to>
      <cdr:x>0.61111</cdr:x>
      <cdr:y>0.21818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381000"/>
          <a:ext cx="914391" cy="533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6%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4FF6-7899-4208-B848-3EF371D0439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D6FD-E4A4-426D-8768-5BFB8766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AC9FC30D-2B8A-469C-8FA3-A386268DCA7C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8" y="4416103"/>
            <a:ext cx="5607710" cy="4182457"/>
          </a:xfrm>
          <a:prstGeom prst="rect">
            <a:avLst/>
          </a:prstGeom>
        </p:spPr>
        <p:txBody>
          <a:bodyPr vert="horz" lIns="87810" tIns="43905" rIns="87810" bIns="439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3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3"/>
            <a:ext cx="3038145" cy="464205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54CA82B6-F75B-4D5B-9A2D-E9CB4B63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4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85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9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6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7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0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7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1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8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9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0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9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A021C-23D9-4B32-AF8F-A154EC79BA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A021C-23D9-4B32-AF8F-A154EC79BA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A021C-23D9-4B32-AF8F-A154EC79BA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3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4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A82B6-F75B-4D5B-9A2D-E9CB4B63C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A021C-23D9-4B32-AF8F-A154EC79BA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AA6A-15D0-4CBE-8B9C-D67C3FED1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07601E-1FAA-42EC-8A93-00201AC36F33}" type="datetime1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Centers for Disease Control and Prevention. Adult Vaccination Coverage - United States, 2010. MMWR 2012;61, pages 66-72: http://www.cdc.gov/mmwr/preview/mmwrhtml/mm6104a2.htm?s_cid=mm6104a2_x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150E1A-5D93-4643-BFC2-BB1CC418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87" r:id="rId10"/>
    <p:sldLayoutId id="214748368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hcp/acip-recs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mmwr/preview/mmwrhtml/mm6404a6.htm?s_cid=mm6404a6_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2057400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Adult Vaccination Update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Walter W. Williams, M.D., M.P.H.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Medical Epidemiologist, NCIRD</a:t>
            </a:r>
          </a:p>
          <a:p>
            <a:endParaRPr lang="en-US" dirty="0"/>
          </a:p>
          <a:p>
            <a:r>
              <a:rPr lang="en-US" dirty="0" smtClean="0"/>
              <a:t>National Adult and Influenza Immunization Summit </a:t>
            </a:r>
            <a:r>
              <a:rPr lang="en-US" dirty="0" smtClean="0"/>
              <a:t>Provider Work Group Teleconference</a:t>
            </a:r>
            <a:endParaRPr lang="en-US" dirty="0" smtClean="0"/>
          </a:p>
          <a:p>
            <a:r>
              <a:rPr lang="en-US" dirty="0" smtClean="0"/>
              <a:t>April 2,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Immunization &amp; Respiratory Diseases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Immunization Services Division</a:t>
            </a:r>
            <a:endParaRPr lang="en-US" dirty="0"/>
          </a:p>
        </p:txBody>
      </p:sp>
      <p:pic>
        <p:nvPicPr>
          <p:cNvPr id="7" name="Picture 6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Hepatitis </a:t>
            </a:r>
            <a:r>
              <a:rPr lang="en-US" sz="2600" dirty="0">
                <a:solidFill>
                  <a:schemeClr val="tx2"/>
                </a:solidFill>
              </a:rPr>
              <a:t>A </a:t>
            </a:r>
            <a:r>
              <a:rPr lang="en-US" sz="2600" dirty="0" smtClean="0">
                <a:solidFill>
                  <a:schemeClr val="tx2"/>
                </a:solidFill>
              </a:rPr>
              <a:t>Vaccination Coverage by Age and High-risk Status, United States</a:t>
            </a:r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02238"/>
              </p:ext>
            </p:extLst>
          </p:nvPr>
        </p:nvGraphicFramePr>
        <p:xfrm>
          <a:off x="457200" y="1524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867400"/>
            <a:ext cx="8229600" cy="609600"/>
          </a:xfrm>
        </p:spPr>
        <p:txBody>
          <a:bodyPr/>
          <a:lstStyle/>
          <a:p>
            <a:r>
              <a:rPr lang="en-US" sz="1800" dirty="0" smtClean="0"/>
              <a:t>Data Source:  2013 NHIS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547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Hepatitis B </a:t>
            </a:r>
            <a:r>
              <a:rPr lang="en-US" sz="2600" dirty="0">
                <a:solidFill>
                  <a:schemeClr val="tx2"/>
                </a:solidFill>
              </a:rPr>
              <a:t>Vaccination </a:t>
            </a:r>
            <a:r>
              <a:rPr lang="en-US" sz="2600" dirty="0" smtClean="0">
                <a:solidFill>
                  <a:schemeClr val="tx2"/>
                </a:solidFill>
              </a:rPr>
              <a:t>Coverage by Age and High-risk Status, United States</a:t>
            </a:r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42199"/>
              </p:ext>
            </p:extLst>
          </p:nvPr>
        </p:nvGraphicFramePr>
        <p:xfrm>
          <a:off x="457200" y="1524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867400"/>
            <a:ext cx="8229600" cy="609600"/>
          </a:xfrm>
        </p:spPr>
        <p:txBody>
          <a:bodyPr/>
          <a:lstStyle/>
          <a:p>
            <a:r>
              <a:rPr lang="en-US" sz="1800" dirty="0" smtClean="0"/>
              <a:t>HP2020 Target: 90% </a:t>
            </a:r>
            <a:r>
              <a:rPr lang="en-US" sz="1800" dirty="0" err="1" smtClean="0"/>
              <a:t>HepB</a:t>
            </a:r>
            <a:r>
              <a:rPr lang="en-US" sz="1800" dirty="0" smtClean="0"/>
              <a:t> Healthcare Personnel (HCP)</a:t>
            </a:r>
          </a:p>
          <a:p>
            <a:r>
              <a:rPr lang="en-US" sz="1800" dirty="0" smtClean="0"/>
              <a:t>Data Source:  2013 NHIS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0338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HPV Vaccination Coverage (≥1 dose ever),  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>Adults 19-26 years of age by Sex, United States</a:t>
            </a:r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218129"/>
              </p:ext>
            </p:extLst>
          </p:nvPr>
        </p:nvGraphicFramePr>
        <p:xfrm>
          <a:off x="457200" y="1524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Data Source:  2013 NHIS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2416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Age at First Dose of HPV Vaccination, 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mong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dults19-26 years,  NHIS 2013</a:t>
            </a:r>
            <a:r>
              <a:rPr lang="en-US" dirty="0">
                <a:solidFill>
                  <a:schemeClr val="tx2"/>
                </a:solidFill>
              </a:rPr>
              <a:t> – </a:t>
            </a:r>
            <a:r>
              <a:rPr lang="en-US" dirty="0" smtClean="0">
                <a:solidFill>
                  <a:schemeClr val="tx2"/>
                </a:solidFill>
              </a:rPr>
              <a:t>United </a:t>
            </a:r>
            <a:r>
              <a:rPr lang="en-US" dirty="0">
                <a:solidFill>
                  <a:schemeClr val="tx2"/>
                </a:solidFill>
              </a:rPr>
              <a:t>States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31319"/>
              </p:ext>
            </p:extLst>
          </p:nvPr>
        </p:nvGraphicFramePr>
        <p:xfrm>
          <a:off x="1447800" y="1752599"/>
          <a:ext cx="6248400" cy="2220738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981200"/>
                <a:gridCol w="2057400"/>
                <a:gridCol w="2209800"/>
              </a:tblGrid>
              <a:tr h="341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Age at First</a:t>
                      </a:r>
                      <a:r>
                        <a:rPr lang="en-US" sz="1800" baseline="0" dirty="0" smtClean="0"/>
                        <a:t> Dose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Women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Men (%)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384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8-10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9038" marR="19038" marT="9519" marB="9519"/>
                </a:tc>
              </a:tr>
              <a:tr h="370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11-12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</a:rPr>
                        <a:t>9</a:t>
                      </a: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370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13-17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19038" marR="19038" marT="9519" marB="9519"/>
                </a:tc>
              </a:tr>
              <a:tr h="370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18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9038" marR="19038" marT="9519" marB="9519"/>
                </a:tc>
              </a:tr>
              <a:tr h="384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 19-26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19735" algn="l"/>
                        </a:tabLst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19735" algn="l"/>
                        </a:tabLst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851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Non-Influenza Adult Vaccination Coverage Rate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Increases from 2012 to 2013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526684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Data Source:  NHIS 2012-2013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413440" y="292050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37%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380887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34555" y="47244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3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Racial/Ethnic Vaccination </a:t>
            </a:r>
            <a:r>
              <a:rPr lang="en-US" dirty="0" smtClean="0">
                <a:solidFill>
                  <a:schemeClr val="tx2"/>
                </a:solidFill>
              </a:rPr>
              <a:t>Disparities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912058"/>
              </p:ext>
            </p:extLst>
          </p:nvPr>
        </p:nvGraphicFramePr>
        <p:xfrm>
          <a:off x="381000" y="762000"/>
          <a:ext cx="82296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600200"/>
                <a:gridCol w="12192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Vaccination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Vaccinated</a:t>
                      </a:r>
                    </a:p>
                    <a:p>
                      <a:r>
                        <a:rPr lang="en-US" dirty="0" smtClean="0"/>
                        <a:t>Whites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Disparity,</a:t>
                      </a:r>
                    </a:p>
                    <a:p>
                      <a:r>
                        <a:rPr lang="en-US" dirty="0" smtClean="0"/>
                        <a:t>Blacks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Disparity,</a:t>
                      </a:r>
                    </a:p>
                    <a:p>
                      <a:r>
                        <a:rPr lang="en-US" dirty="0" smtClean="0"/>
                        <a:t>Hispanics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Disparity,</a:t>
                      </a:r>
                      <a:r>
                        <a:rPr lang="en-US" baseline="0" dirty="0" smtClean="0"/>
                        <a:t>  Asians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Pneumo</a:t>
                      </a:r>
                      <a:r>
                        <a:rPr lang="en-US" dirty="0" smtClean="0"/>
                        <a:t>. , </a:t>
                      </a:r>
                      <a:r>
                        <a:rPr lang="en-US" baseline="0" dirty="0" smtClean="0"/>
                        <a:t> HR 19-64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Pneumo</a:t>
                      </a:r>
                      <a:r>
                        <a:rPr lang="en-US" b="1" dirty="0" smtClean="0"/>
                        <a:t>.,</a:t>
                      </a:r>
                      <a:r>
                        <a:rPr lang="en-US" b="1" baseline="0" dirty="0" smtClean="0"/>
                        <a:t> ≥65 </a:t>
                      </a:r>
                      <a:r>
                        <a:rPr lang="en-US" b="1" baseline="0" dirty="0" err="1" smtClean="0"/>
                        <a:t>yrs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-24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Tetanus, 19-49 </a:t>
                      </a:r>
                      <a:r>
                        <a:rPr lang="en-US" dirty="0" err="1" smtClean="0"/>
                        <a:t>yrs</a:t>
                      </a:r>
                      <a:endParaRPr lang="en-US" dirty="0" smtClean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69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Tetanus, 50-64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Tetanus, ≥65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Tdap</a:t>
                      </a:r>
                      <a:r>
                        <a:rPr lang="en-US" dirty="0" smtClean="0"/>
                        <a:t>, ≥19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Tdap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19-64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Tdap</a:t>
                      </a:r>
                      <a:r>
                        <a:rPr lang="en-US" dirty="0" smtClean="0"/>
                        <a:t>, ≥65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solidFill>
                            <a:srgbClr val="FF0000"/>
                          </a:solidFill>
                        </a:rPr>
                        <a:t>-7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HepA</a:t>
                      </a:r>
                      <a:r>
                        <a:rPr lang="en-US" b="1" dirty="0" smtClean="0"/>
                        <a:t>, 19-49 </a:t>
                      </a:r>
                      <a:r>
                        <a:rPr lang="en-US" b="1" dirty="0" err="1" smtClean="0"/>
                        <a:t>yrs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+3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HepB</a:t>
                      </a:r>
                      <a:r>
                        <a:rPr lang="en-US" b="1" dirty="0" smtClean="0"/>
                        <a:t>, 19-49 </a:t>
                      </a:r>
                      <a:r>
                        <a:rPr lang="en-US" b="1" dirty="0" err="1" smtClean="0"/>
                        <a:t>yrs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+4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Herpes</a:t>
                      </a:r>
                      <a:r>
                        <a:rPr lang="en-US" baseline="0" dirty="0" smtClean="0"/>
                        <a:t> Zoster, ≥60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HPV, Females 19-26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-22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Tdap</a:t>
                      </a:r>
                      <a:r>
                        <a:rPr lang="en-US" dirty="0" smtClean="0"/>
                        <a:t>, HCP ≥19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HepB</a:t>
                      </a:r>
                      <a:r>
                        <a:rPr lang="en-US" dirty="0" smtClean="0"/>
                        <a:t>, HCP ≥19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63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006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Racial/Ethnic Vaccination Disparities -- NHIS 2013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2"/>
                </a:solidFill>
              </a:rPr>
              <a:t>Compared with 2012, racial/ethnic differences persisted for all six and widened for </a:t>
            </a:r>
            <a:r>
              <a:rPr lang="en-US" u="sng" dirty="0" err="1" smtClean="0">
                <a:solidFill>
                  <a:schemeClr val="tx2"/>
                </a:solidFill>
              </a:rPr>
              <a:t>Tdap</a:t>
            </a:r>
            <a:r>
              <a:rPr lang="en-US" u="sng" dirty="0" smtClean="0">
                <a:solidFill>
                  <a:schemeClr val="tx2"/>
                </a:solidFill>
              </a:rPr>
              <a:t> and herpes zoster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Non-Hispanic blacks, Hispanics, and Non-Hispanic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sians had lower vaccination coverage than that of non-Hispanic whites for all of the vaccines routinely recommended for adults, except for: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u="sng" dirty="0" smtClean="0">
                <a:solidFill>
                  <a:schemeClr val="tx2"/>
                </a:solidFill>
              </a:rPr>
              <a:t>PPSV/PCV13 19-64-HR  </a:t>
            </a:r>
            <a:r>
              <a:rPr lang="en-US" dirty="0" smtClean="0">
                <a:solidFill>
                  <a:schemeClr val="tx2"/>
                </a:solidFill>
              </a:rPr>
              <a:t>--  Blacks had coverage similar to whites</a:t>
            </a:r>
          </a:p>
          <a:p>
            <a:pPr lvl="1"/>
            <a:r>
              <a:rPr lang="en-US" u="sng" dirty="0" err="1" smtClean="0">
                <a:solidFill>
                  <a:schemeClr val="tx2"/>
                </a:solidFill>
              </a:rPr>
              <a:t>Tdap</a:t>
            </a:r>
            <a:r>
              <a:rPr lang="en-US" u="sng" dirty="0" smtClean="0">
                <a:solidFill>
                  <a:schemeClr val="tx2"/>
                </a:solidFill>
              </a:rPr>
              <a:t> 65+ </a:t>
            </a:r>
            <a:r>
              <a:rPr lang="en-US" dirty="0" smtClean="0">
                <a:solidFill>
                  <a:schemeClr val="tx2"/>
                </a:solidFill>
              </a:rPr>
              <a:t>-- Asians </a:t>
            </a:r>
            <a:r>
              <a:rPr lang="en-US" dirty="0">
                <a:solidFill>
                  <a:schemeClr val="tx2"/>
                </a:solidFill>
              </a:rPr>
              <a:t>had coverage similar to whites</a:t>
            </a:r>
            <a:endParaRPr lang="en-US" u="sng" dirty="0" smtClean="0">
              <a:solidFill>
                <a:schemeClr val="tx2"/>
              </a:solidFill>
            </a:endParaRPr>
          </a:p>
          <a:p>
            <a:pPr lvl="1"/>
            <a:r>
              <a:rPr lang="en-US" u="sng" dirty="0" err="1" smtClean="0">
                <a:solidFill>
                  <a:schemeClr val="tx2"/>
                </a:solidFill>
              </a:rPr>
              <a:t>Hep</a:t>
            </a:r>
            <a:r>
              <a:rPr lang="en-US" u="sng" dirty="0" smtClean="0">
                <a:solidFill>
                  <a:schemeClr val="tx2"/>
                </a:solidFill>
              </a:rPr>
              <a:t> A 19-49</a:t>
            </a:r>
            <a:r>
              <a:rPr lang="en-US" dirty="0" smtClean="0">
                <a:solidFill>
                  <a:schemeClr val="tx2"/>
                </a:solidFill>
              </a:rPr>
              <a:t> – Blacks had coverage similar to and Asians had coverage higher than whites</a:t>
            </a:r>
          </a:p>
          <a:p>
            <a:pPr lvl="1"/>
            <a:r>
              <a:rPr lang="en-US" u="sng" dirty="0" err="1" smtClean="0">
                <a:solidFill>
                  <a:schemeClr val="tx2"/>
                </a:solidFill>
              </a:rPr>
              <a:t>Hep</a:t>
            </a:r>
            <a:r>
              <a:rPr lang="en-US" u="sng" dirty="0" smtClean="0">
                <a:solidFill>
                  <a:schemeClr val="tx2"/>
                </a:solidFill>
              </a:rPr>
              <a:t> B 19-49</a:t>
            </a:r>
            <a:r>
              <a:rPr lang="en-US" dirty="0" smtClean="0">
                <a:solidFill>
                  <a:schemeClr val="tx2"/>
                </a:solidFill>
              </a:rPr>
              <a:t> – Asians had coverage higher than whites</a:t>
            </a:r>
          </a:p>
          <a:p>
            <a:pPr lvl="1"/>
            <a:r>
              <a:rPr lang="en-US" u="sng" dirty="0" smtClean="0">
                <a:solidFill>
                  <a:schemeClr val="tx2"/>
                </a:solidFill>
              </a:rPr>
              <a:t>Herpes zoster 60+</a:t>
            </a:r>
            <a:r>
              <a:rPr lang="en-US" dirty="0" smtClean="0">
                <a:solidFill>
                  <a:schemeClr val="tx2"/>
                </a:solidFill>
              </a:rPr>
              <a:t> – Asians had coverage similar to whites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Health Care Personnel (HCP) – Non-Hispanic black and Hispanic HCP had lower coverage than white HCP for </a:t>
            </a:r>
            <a:r>
              <a:rPr lang="en-US" dirty="0" err="1" smtClean="0">
                <a:solidFill>
                  <a:schemeClr val="tx2"/>
                </a:solidFill>
              </a:rPr>
              <a:t>Tdap</a:t>
            </a:r>
            <a:r>
              <a:rPr lang="en-US" dirty="0" smtClean="0">
                <a:solidFill>
                  <a:schemeClr val="tx2"/>
                </a:solidFill>
              </a:rPr>
              <a:t>, and Hispanic HCP had lower coverage than white HCP for </a:t>
            </a:r>
            <a:r>
              <a:rPr lang="en-US" dirty="0" err="1" smtClean="0">
                <a:solidFill>
                  <a:schemeClr val="tx2"/>
                </a:solidFill>
              </a:rPr>
              <a:t>Hep</a:t>
            </a:r>
            <a:r>
              <a:rPr lang="en-US" dirty="0" smtClean="0">
                <a:solidFill>
                  <a:schemeClr val="tx2"/>
                </a:solidFill>
              </a:rPr>
              <a:t> B. </a:t>
            </a:r>
            <a:endParaRPr lang="en-US" sz="2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9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Limitations of Findings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NHIS excludes persons in the military and those residing in institutions – results apply to the civilian, non-institutionalized population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Response rate 61.2% -- low response rate can result in sampling bias if the nonresponse is unequal  among participants regarding vaccination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Reported vaccination status and high-risk conditions not validated by medical records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Self-report of vaccination subject to recall bias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Tdap</a:t>
            </a:r>
            <a:r>
              <a:rPr lang="en-US" dirty="0" smtClean="0">
                <a:solidFill>
                  <a:schemeClr val="tx2"/>
                </a:solidFill>
              </a:rPr>
              <a:t> estimates:  potential bias due to exclusions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3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Conclusions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Overall coverage remains below HP2020 targets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90% for 65+ years for pneumococcal vaccine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60% for high risk 19-64 years for pneumococcal vaccine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30% for 60+ years for Zoster vaccine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90% for hepatitis B vaccine for healthcare personnel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Some improvement from 2012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Modest increases for HPV (men, 19-26), </a:t>
            </a:r>
            <a:r>
              <a:rPr lang="en-US" dirty="0" err="1" smtClean="0">
                <a:solidFill>
                  <a:schemeClr val="tx2"/>
                </a:solidFill>
              </a:rPr>
              <a:t>Tdap</a:t>
            </a:r>
            <a:r>
              <a:rPr lang="en-US" dirty="0" smtClean="0">
                <a:solidFill>
                  <a:schemeClr val="tx2"/>
                </a:solidFill>
              </a:rPr>
              <a:t> (≥19 </a:t>
            </a:r>
            <a:r>
              <a:rPr lang="en-US" dirty="0">
                <a:solidFill>
                  <a:schemeClr val="tx2"/>
                </a:solidFill>
              </a:rPr>
              <a:t>year </a:t>
            </a:r>
            <a:r>
              <a:rPr lang="en-US" dirty="0" smtClean="0">
                <a:solidFill>
                  <a:schemeClr val="tx2"/>
                </a:solidFill>
              </a:rPr>
              <a:t>olds), and herpes zoster (≥60 year olds) vaccines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 improvements for other vaccines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Racial and ethnic disparities remain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/>
                </a:solidFill>
              </a:rPr>
              <a:t>Much remains to be done to increase vaccine utilization among adults and to eliminate disparities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Collaborators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Peng-Jun Lu, MD, PhD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Alissa O’Halloran, MSPH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Carolyn B. Bridges, MD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David K. Kim, MD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Tamara Pilishvili, MPH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Craig M. Hales, MD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Lauri E. Markowitz, MD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Walter W. Williams, MD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63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Overview of Presentation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29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Non – influenza adult vaccination coverage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Data source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Coverage by age group,  race/ethnicity, vaccination indication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Limitations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Information Sources</a:t>
            </a:r>
          </a:p>
        </p:txBody>
      </p:sp>
    </p:spTree>
    <p:extLst>
      <p:ext uri="{BB962C8B-B14F-4D97-AF65-F5344CB8AC3E}">
        <p14:creationId xmlns:p14="http://schemas.microsoft.com/office/powerpoint/2010/main" val="1507867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For Additional Information: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ACIP Recommendations for Specific Vaccines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www.cdc.gov/vaccines/hcp/acip-recs/index.html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Non-influenza Adult Vaccination Coverage</a:t>
            </a:r>
          </a:p>
          <a:p>
            <a:r>
              <a:rPr lang="en-US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www.cdc.gov/mmwr/preview/mmwrhtml/mm6404a6.htm?s_cid=mm6404a6_e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210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4876800"/>
            <a:ext cx="5486400" cy="533400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www.cdc.gov/</a:t>
            </a:r>
            <a:endParaRPr lang="en-US" dirty="0"/>
          </a:p>
        </p:txBody>
      </p:sp>
      <p:pic>
        <p:nvPicPr>
          <p:cNvPr id="11" name="Picture Placeholder 10" descr="Photo of Centers for Disease Control and Prevention  headquarters in Atlanta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238" r="5238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229600" cy="1143000"/>
          </a:xfrm>
        </p:spPr>
        <p:txBody>
          <a:bodyPr/>
          <a:lstStyle/>
          <a:p>
            <a:r>
              <a:rPr lang="en-US" b="1" dirty="0" smtClean="0"/>
              <a:t>Extra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9649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Highlights:  Non-Influenza Adult Vaccination Coverage – NHIS 2013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2"/>
                </a:solidFill>
              </a:rPr>
              <a:t>Compared with 2012 NHIS, modest increases only for</a:t>
            </a:r>
            <a:r>
              <a:rPr lang="en-US" dirty="0" smtClean="0">
                <a:solidFill>
                  <a:schemeClr val="tx2"/>
                </a:solidFill>
              </a:rPr>
              <a:t> :</a:t>
            </a:r>
          </a:p>
          <a:p>
            <a:r>
              <a:rPr lang="en-US" dirty="0" err="1">
                <a:solidFill>
                  <a:schemeClr val="tx2"/>
                </a:solidFill>
              </a:rPr>
              <a:t>Tdap</a:t>
            </a:r>
            <a:r>
              <a:rPr lang="en-US" dirty="0">
                <a:solidFill>
                  <a:schemeClr val="tx2"/>
                </a:solidFill>
              </a:rPr>
              <a:t> vaccination  </a:t>
            </a:r>
            <a:r>
              <a:rPr lang="en-US" dirty="0" smtClean="0">
                <a:solidFill>
                  <a:schemeClr val="tx2"/>
                </a:solidFill>
              </a:rPr>
              <a:t>(17.2%) </a:t>
            </a:r>
            <a:r>
              <a:rPr lang="en-US" dirty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tx2"/>
                </a:solidFill>
              </a:rPr>
              <a:t>≥19 </a:t>
            </a:r>
            <a:r>
              <a:rPr lang="en-US" dirty="0">
                <a:solidFill>
                  <a:schemeClr val="tx2"/>
                </a:solidFill>
              </a:rPr>
              <a:t>years </a:t>
            </a:r>
            <a:r>
              <a:rPr lang="en-US" dirty="0" smtClean="0">
                <a:solidFill>
                  <a:schemeClr val="tx2"/>
                </a:solidFill>
              </a:rPr>
              <a:t>(+2.9 </a:t>
            </a:r>
            <a:r>
              <a:rPr lang="en-US" dirty="0">
                <a:solidFill>
                  <a:schemeClr val="tx2"/>
                </a:solidFill>
              </a:rPr>
              <a:t>percentage points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Herpes zoster vaccination (24.2%) </a:t>
            </a:r>
            <a:r>
              <a:rPr lang="en-US" dirty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u="sng" dirty="0" smtClean="0">
                <a:solidFill>
                  <a:schemeClr val="tx2"/>
                </a:solidFill>
              </a:rPr>
              <a:t>&gt;</a:t>
            </a:r>
            <a:r>
              <a:rPr lang="en-US" dirty="0" smtClean="0">
                <a:solidFill>
                  <a:schemeClr val="tx2"/>
                </a:solidFill>
              </a:rPr>
              <a:t>60 years (+4.1 percentage points)</a:t>
            </a:r>
            <a:endParaRPr lang="en-US" u="sng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HPV vaccination (</a:t>
            </a:r>
            <a:r>
              <a:rPr lang="en-US" u="sng" dirty="0" smtClean="0">
                <a:solidFill>
                  <a:schemeClr val="tx2"/>
                </a:solidFill>
                <a:cs typeface="Arial" pitchFamily="34" charset="0"/>
              </a:rPr>
              <a:t>&gt;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1 dose) (5.9%) </a:t>
            </a:r>
            <a:r>
              <a:rPr lang="en-US" dirty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men, 19-26 years (+3.6 percentage points)</a:t>
            </a:r>
          </a:p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No overall improvement in coverage for other vaccines</a:t>
            </a:r>
          </a:p>
          <a:p>
            <a:endParaRPr lang="en-US" dirty="0">
              <a:solidFill>
                <a:schemeClr val="tx2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92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u="none" strike="noStrike" dirty="0" smtClean="0">
                <a:solidFill>
                  <a:schemeClr val="tx2"/>
                </a:solidFill>
                <a:effectLst/>
              </a:rPr>
              <a:t>Tetanus Vaccination Including Pertussis Vaccine, Past 8 Years</a:t>
            </a:r>
            <a:r>
              <a:rPr lang="en-US" sz="2400" b="1" dirty="0" smtClean="0">
                <a:solidFill>
                  <a:schemeClr val="tx2"/>
                </a:solidFill>
              </a:rPr>
              <a:t>, ≥19 </a:t>
            </a:r>
            <a:r>
              <a:rPr lang="en-US" sz="2400" b="1" dirty="0">
                <a:solidFill>
                  <a:schemeClr val="tx2"/>
                </a:solidFill>
              </a:rPr>
              <a:t>years, NHIS </a:t>
            </a:r>
            <a:r>
              <a:rPr lang="en-US" sz="2400" b="1" dirty="0" smtClean="0">
                <a:solidFill>
                  <a:schemeClr val="tx2"/>
                </a:solidFill>
              </a:rPr>
              <a:t>2013 </a:t>
            </a:r>
            <a:r>
              <a:rPr lang="en-US" sz="2400" b="1" dirty="0">
                <a:solidFill>
                  <a:schemeClr val="tx2"/>
                </a:solidFill>
              </a:rPr>
              <a:t>-- United States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72689"/>
              </p:ext>
            </p:extLst>
          </p:nvPr>
        </p:nvGraphicFramePr>
        <p:xfrm>
          <a:off x="533400" y="914400"/>
          <a:ext cx="8229600" cy="45586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86200"/>
                <a:gridCol w="1447800"/>
                <a:gridCol w="1676400"/>
                <a:gridCol w="1219200"/>
              </a:tblGrid>
              <a:tr h="384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Group</a:t>
                      </a:r>
                      <a:r>
                        <a:rPr lang="en-US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and Race/ethnicity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 (%)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 (%)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Difference*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b">
                    <a:solidFill>
                      <a:schemeClr val="accent1"/>
                    </a:solidFill>
                  </a:tcPr>
                </a:tc>
              </a:tr>
              <a:tr h="529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≥19 </a:t>
                      </a:r>
                      <a:r>
                        <a:rPr lang="en-US" sz="1800" b="1" u="none" strike="noStrike" dirty="0">
                          <a:effectLst/>
                        </a:rPr>
                        <a:t>years, </a:t>
                      </a:r>
                      <a:r>
                        <a:rPr lang="en-US" sz="1800" b="1" u="none" strike="noStrike" dirty="0" smtClean="0">
                          <a:effectLst/>
                        </a:rPr>
                        <a:t> Overall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17.2</a:t>
                      </a:r>
                      <a:endParaRPr lang="en-US" dirty="0">
                        <a:latin typeface="+mn-lt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77" marR="7177" marT="7177" marB="0" anchor="ctr"/>
                </a:tc>
              </a:tr>
              <a:tr h="539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White,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 smtClean="0">
                          <a:effectLst/>
                        </a:rPr>
                        <a:t>non-Hispanic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19.7</a:t>
                      </a:r>
                      <a:endParaRPr lang="en-US" dirty="0">
                        <a:latin typeface="+mn-lt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77" marR="7177" marT="7177" marB="0" anchor="ctr"/>
                </a:tc>
              </a:tr>
              <a:tr h="544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Black, non-Hispanic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9.8</a:t>
                      </a:r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†</a:t>
                      </a:r>
                      <a:endParaRPr lang="en-US" sz="18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†</a:t>
                      </a:r>
                      <a:endParaRPr lang="en-US" sz="18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77" marR="7177" marT="7177" marB="0" anchor="ctr"/>
                </a:tc>
              </a:tr>
              <a:tr h="541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Hispanic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8.7</a:t>
                      </a:r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†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</a:t>
                      </a:r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†</a:t>
                      </a:r>
                      <a:endParaRPr lang="en-US" sz="18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</a:tr>
              <a:tr h="541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Asian, non-Hispanic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14.7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15.5</a:t>
                      </a:r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†</a:t>
                      </a:r>
                      <a:endParaRPr lang="en-US" sz="18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77" marR="7177" marT="7177" marB="0" anchor="ctr"/>
                </a:tc>
              </a:tr>
              <a:tr h="51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   Others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21.4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22.4</a:t>
                      </a:r>
                      <a:endParaRPr lang="en-US" dirty="0"/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</a:tr>
              <a:tr h="42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 </a:t>
                      </a:r>
                      <a:r>
                        <a:rPr lang="en-US" sz="1800" u="none" strike="noStrike" dirty="0" smtClean="0">
                          <a:effectLst/>
                        </a:rPr>
                        <a:t>Living </a:t>
                      </a:r>
                      <a:r>
                        <a:rPr lang="en-US" sz="1800" u="none" strike="noStrike" dirty="0">
                          <a:effectLst/>
                        </a:rPr>
                        <a:t>with an infant aged&lt;1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25.9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29.4</a:t>
                      </a:r>
                      <a:endParaRPr lang="en-US" dirty="0"/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</a:tr>
              <a:tr h="539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 </a:t>
                      </a:r>
                      <a:r>
                        <a:rPr lang="en-US" sz="1800" u="none" strike="noStrike" dirty="0" smtClean="0">
                          <a:effectLst/>
                        </a:rPr>
                        <a:t>Not </a:t>
                      </a:r>
                      <a:r>
                        <a:rPr lang="en-US" sz="1800" u="none" strike="noStrike" dirty="0">
                          <a:effectLst/>
                        </a:rPr>
                        <a:t>living with an infant aged&lt;1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77" marR="7177" marT="7177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77961"/>
              </p:ext>
            </p:extLst>
          </p:nvPr>
        </p:nvGraphicFramePr>
        <p:xfrm>
          <a:off x="457200" y="5638800"/>
          <a:ext cx="8305800" cy="84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5800"/>
              </a:tblGrid>
              <a:tr h="533400">
                <a:tc>
                  <a:txBody>
                    <a:bodyPr/>
                    <a:lstStyle/>
                    <a:p>
                      <a:pPr eaLnBrk="1" hangingPunct="1"/>
                      <a:endParaRPr lang="en-US" sz="1050" b="1" dirty="0" smtClean="0">
                        <a:latin typeface="Myriad Web Pro" charset="0"/>
                      </a:endParaRPr>
                    </a:p>
                    <a:p>
                      <a:pPr eaLnBrk="1" hangingPunct="1"/>
                      <a:endParaRPr lang="en-US" sz="1050" b="1" dirty="0" smtClean="0">
                        <a:latin typeface="Myriad Web Pro" charset="0"/>
                      </a:endParaRPr>
                    </a:p>
                    <a:p>
                      <a:pPr eaLnBrk="1" hangingPunct="1"/>
                      <a:r>
                        <a:rPr lang="en-US" sz="1050" b="1" dirty="0" smtClean="0">
                          <a:latin typeface="Myriad Web Pro" charset="0"/>
                        </a:rPr>
                        <a:t>*</a:t>
                      </a:r>
                      <a:r>
                        <a:rPr lang="en-US" sz="1200" b="1" dirty="0" smtClean="0">
                          <a:latin typeface="+mn-lt"/>
                        </a:rPr>
                        <a:t>p&lt;0.05 by T test for comparisons between 2013 and 2012 within each level of each characteristic.</a:t>
                      </a:r>
                    </a:p>
                    <a:p>
                      <a:pPr eaLnBrk="1" hangingPunct="1"/>
                      <a:r>
                        <a:rPr lang="en-US" sz="1200" b="1" baseline="0" dirty="0" smtClean="0">
                          <a:latin typeface="+mn-lt"/>
                          <a:cs typeface="Calibri"/>
                        </a:rPr>
                        <a:t>†</a:t>
                      </a:r>
                      <a:r>
                        <a:rPr lang="en-US" sz="1200" b="1" dirty="0" smtClean="0">
                          <a:latin typeface="+mn-lt"/>
                          <a:cs typeface="Calibri"/>
                        </a:rPr>
                        <a:t> p&lt;0.05 by T test for comparisons with non-Hispanic white as the reference.</a:t>
                      </a:r>
                      <a:endParaRPr lang="en-US" sz="12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77" marR="7177" marT="717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9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Herpes Zoster (shingles) </a:t>
            </a:r>
            <a:r>
              <a:rPr lang="en-US" sz="2800" b="1" dirty="0" smtClean="0">
                <a:solidFill>
                  <a:schemeClr val="tx2"/>
                </a:solidFill>
              </a:rPr>
              <a:t>Vaccination, 60 years and older, NHIS 2013 – United States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6973"/>
              </p:ext>
            </p:extLst>
          </p:nvPr>
        </p:nvGraphicFramePr>
        <p:xfrm>
          <a:off x="457200" y="1219200"/>
          <a:ext cx="8077200" cy="3886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57600"/>
                <a:gridCol w="1447800"/>
                <a:gridCol w="1676400"/>
                <a:gridCol w="1295400"/>
              </a:tblGrid>
              <a:tr h="565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Group and Race/ethnicity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 (%)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 (%)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Difference*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</a:tr>
              <a:tr h="501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60 years and over, </a:t>
                      </a:r>
                      <a:r>
                        <a:rPr lang="en-US" sz="1800" b="1" u="none" strike="noStrike" dirty="0" smtClean="0">
                          <a:effectLst/>
                        </a:rPr>
                        <a:t> Overall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n-lt"/>
                        </a:rPr>
                        <a:t>20.1</a:t>
                      </a:r>
                      <a:endParaRPr lang="en-US" b="0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/>
                </a:tc>
              </a:tr>
              <a:tr h="56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  White,</a:t>
                      </a:r>
                      <a:r>
                        <a:rPr lang="en-US" sz="1800" u="none" strike="noStrike" dirty="0" smtClean="0">
                          <a:effectLst/>
                        </a:rPr>
                        <a:t> non-Hispanic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n-lt"/>
                        </a:rPr>
                        <a:t>22.8</a:t>
                      </a:r>
                      <a:endParaRPr lang="en-US" b="0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27.4</a:t>
                      </a:r>
                      <a:endParaRPr lang="en-US" dirty="0"/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/>
                </a:tc>
              </a:tr>
              <a:tr h="56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  Black, </a:t>
                      </a:r>
                      <a:r>
                        <a:rPr lang="en-US" sz="1800" u="none" strike="noStrike" dirty="0" smtClean="0">
                          <a:effectLst/>
                        </a:rPr>
                        <a:t>non-Hispanic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n-lt"/>
                        </a:rPr>
                        <a:t>8.8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†</a:t>
                      </a:r>
                      <a:endParaRPr lang="en-US" b="0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10.7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†</a:t>
                      </a:r>
                      <a:endParaRPr lang="en-US" b="0" dirty="0" smtClean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/>
                </a:tc>
              </a:tr>
              <a:tr h="545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  </a:t>
                      </a:r>
                      <a:r>
                        <a:rPr lang="en-US" sz="1800" u="none" strike="noStrike" dirty="0" smtClean="0">
                          <a:effectLst/>
                        </a:rPr>
                        <a:t>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n-lt"/>
                        </a:rPr>
                        <a:t>8.7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†</a:t>
                      </a:r>
                      <a:endParaRPr lang="en-US" b="0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9.5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†</a:t>
                      </a:r>
                      <a:endParaRPr lang="en-US" b="0" dirty="0" smtClean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/>
                </a:tc>
              </a:tr>
              <a:tr h="56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    Asian, </a:t>
                      </a:r>
                      <a:r>
                        <a:rPr lang="en-US" sz="1800" u="none" strike="noStrike" dirty="0" smtClean="0">
                          <a:effectLst/>
                        </a:rPr>
                        <a:t>non-Hispanic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n-lt"/>
                        </a:rPr>
                        <a:t>16.9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†</a:t>
                      </a:r>
                      <a:endParaRPr lang="en-US" b="0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</a:t>
                      </a:r>
                      <a:endParaRPr lang="en-US" dirty="0"/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/>
                </a:tc>
              </a:tr>
              <a:tr h="57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 smtClean="0">
                          <a:effectLst/>
                        </a:rPr>
                        <a:t>    O</a:t>
                      </a:r>
                      <a:r>
                        <a:rPr lang="en-US" sz="1600" u="none" strike="noStrike" dirty="0" smtClean="0">
                          <a:effectLst/>
                        </a:rPr>
                        <a:t>thers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n-lt"/>
                        </a:rPr>
                        <a:t>19.7</a:t>
                      </a:r>
                      <a:endParaRPr lang="en-US" b="0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82205"/>
              </p:ext>
            </p:extLst>
          </p:nvPr>
        </p:nvGraphicFramePr>
        <p:xfrm>
          <a:off x="381000" y="5257763"/>
          <a:ext cx="8382000" cy="886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/>
              </a:tblGrid>
              <a:tr h="317031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100" b="1" dirty="0" smtClean="0">
                          <a:latin typeface="Myriad Web Pro" charset="0"/>
                        </a:rPr>
                        <a:t>*</a:t>
                      </a:r>
                      <a:r>
                        <a:rPr lang="en-US" sz="1200" b="1" dirty="0" smtClean="0">
                          <a:latin typeface="+mn-lt"/>
                        </a:rPr>
                        <a:t>p&lt;0.05 by T test for comparisons between 2013 and 2012</a:t>
                      </a:r>
                      <a:r>
                        <a:rPr lang="en-US" sz="1200" b="1" baseline="0" dirty="0" smtClean="0">
                          <a:latin typeface="+mn-lt"/>
                        </a:rPr>
                        <a:t> </a:t>
                      </a:r>
                      <a:r>
                        <a:rPr lang="en-US" sz="1200" b="1" dirty="0" smtClean="0">
                          <a:latin typeface="+mn-lt"/>
                        </a:rPr>
                        <a:t>within each level of each characteristic.</a:t>
                      </a:r>
                    </a:p>
                    <a:p>
                      <a:pPr eaLnBrk="1" hangingPunct="1"/>
                      <a:r>
                        <a:rPr lang="en-US" sz="1200" b="1" u="none" strike="noStrike" baseline="30000" dirty="0" smtClean="0">
                          <a:effectLst/>
                          <a:latin typeface="+mn-lt"/>
                        </a:rPr>
                        <a:t>†</a:t>
                      </a:r>
                      <a:r>
                        <a:rPr lang="en-US" sz="1200" b="1" u="none" strike="noStrike" baseline="0" dirty="0" smtClean="0">
                          <a:effectLst/>
                          <a:latin typeface="+mn-lt"/>
                        </a:rPr>
                        <a:t>p&lt;0.05</a:t>
                      </a:r>
                      <a:r>
                        <a:rPr lang="en-US" sz="1200" b="1" dirty="0" smtClean="0">
                          <a:latin typeface="+mn-lt"/>
                        </a:rPr>
                        <a:t> by T test for comparison with non-Hispanic white as the reference.</a:t>
                      </a:r>
                    </a:p>
                    <a:p>
                      <a:pPr eaLnBrk="1" hangingPunct="1"/>
                      <a:endParaRPr lang="en-US" sz="1100" dirty="0" smtClean="0">
                        <a:latin typeface="Myriad Web Pro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20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Human </a:t>
            </a:r>
            <a:r>
              <a:rPr lang="en-US" sz="2800" b="1" dirty="0" smtClean="0">
                <a:solidFill>
                  <a:schemeClr val="tx2"/>
                </a:solidFill>
              </a:rPr>
              <a:t>Papillomavirus Vaccination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mong </a:t>
            </a:r>
            <a:r>
              <a:rPr lang="en-US" sz="2800" b="1" dirty="0">
                <a:solidFill>
                  <a:schemeClr val="tx2"/>
                </a:solidFill>
              </a:rPr>
              <a:t>M</a:t>
            </a:r>
            <a:r>
              <a:rPr lang="en-US" sz="2800" b="1" dirty="0" smtClean="0">
                <a:solidFill>
                  <a:schemeClr val="tx2"/>
                </a:solidFill>
              </a:rPr>
              <a:t>ales </a:t>
            </a:r>
            <a:r>
              <a:rPr lang="en-US" sz="2800" b="1" dirty="0">
                <a:solidFill>
                  <a:schemeClr val="tx2"/>
                </a:solidFill>
              </a:rPr>
              <a:t>(at least 1 dose</a:t>
            </a:r>
            <a:r>
              <a:rPr lang="en-US" sz="2800" b="1" dirty="0" smtClean="0">
                <a:solidFill>
                  <a:schemeClr val="tx2"/>
                </a:solidFill>
              </a:rPr>
              <a:t>), NHIS 2013 – United States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57076"/>
              </p:ext>
            </p:extLst>
          </p:nvPr>
        </p:nvGraphicFramePr>
        <p:xfrm>
          <a:off x="761999" y="2514600"/>
          <a:ext cx="7543801" cy="19174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69496"/>
                <a:gridCol w="1691435"/>
                <a:gridCol w="1691435"/>
                <a:gridCol w="1691435"/>
              </a:tblGrid>
              <a:tr h="758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Age group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 (%)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 (%)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Difference*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solidFill>
                      <a:schemeClr val="accent1"/>
                    </a:solidFill>
                  </a:tcPr>
                </a:tc>
              </a:tr>
              <a:tr h="371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19-26 years,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2.3</a:t>
                      </a:r>
                      <a:endParaRPr lang="en-US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+3.6</a:t>
                      </a:r>
                      <a:endParaRPr lang="en-US" b="1" dirty="0"/>
                    </a:p>
                  </a:txBody>
                  <a:tcPr marL="9144" marR="9144" marT="9144" marB="0" anchor="ctr"/>
                </a:tc>
              </a:tr>
              <a:tr h="39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19-21 years,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2.4</a:t>
                      </a:r>
                      <a:endParaRPr lang="en-US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+5.3</a:t>
                      </a:r>
                      <a:endParaRPr lang="en-US" b="1" dirty="0"/>
                    </a:p>
                  </a:txBody>
                  <a:tcPr marL="9144" marR="9144" marT="9144" marB="0" anchor="ctr"/>
                </a:tc>
              </a:tr>
              <a:tr h="3934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22-26 years, total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2.2</a:t>
                      </a:r>
                      <a:endParaRPr lang="en-US" dirty="0">
                        <a:latin typeface="+mn-lt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+2.7</a:t>
                      </a:r>
                      <a:endParaRPr lang="en-US" b="1" dirty="0"/>
                    </a:p>
                  </a:txBody>
                  <a:tcPr marL="9144" marR="9144" marT="9144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876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yriad Web Pro" charset="0"/>
              </a:rPr>
              <a:t>*</a:t>
            </a:r>
            <a:r>
              <a:rPr lang="en-US" sz="1400" b="1" dirty="0"/>
              <a:t>p&lt;0.05 by T test for comparisons between 2013 and 2012 within each level of each characteristic.</a:t>
            </a:r>
          </a:p>
        </p:txBody>
      </p:sp>
    </p:spTree>
    <p:extLst>
      <p:ext uri="{BB962C8B-B14F-4D97-AF65-F5344CB8AC3E}">
        <p14:creationId xmlns:p14="http://schemas.microsoft.com/office/powerpoint/2010/main" val="347881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20040" y="0"/>
            <a:ext cx="8229600" cy="1066800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Adult Vaccination Coverage, Selected Vaccines, by Age &amp; High-risk Status, NHIS 2013 -- United States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15419"/>
              </p:ext>
            </p:extLst>
          </p:nvPr>
        </p:nvGraphicFramePr>
        <p:xfrm>
          <a:off x="381000" y="1143003"/>
          <a:ext cx="8412481" cy="4979803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410465"/>
                <a:gridCol w="1591551"/>
                <a:gridCol w="1703584"/>
                <a:gridCol w="1706881"/>
              </a:tblGrid>
              <a:tr h="425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Group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2012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2013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Difference*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4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Pneumococcal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441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/>
                        <a:t>   19-64 years, HR, overall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21.2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425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/>
                        <a:t>   </a:t>
                      </a:r>
                      <a:r>
                        <a:rPr lang="en-US" sz="1800" b="0" u="sng" dirty="0" smtClean="0"/>
                        <a:t>&gt;</a:t>
                      </a:r>
                      <a:r>
                        <a:rPr lang="en-US" sz="1800" b="0" dirty="0" smtClean="0"/>
                        <a:t>65 years, overall</a:t>
                      </a:r>
                      <a:endParaRPr lang="en-US" sz="18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59.9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59.7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425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Tetanus, Past</a:t>
                      </a:r>
                      <a:r>
                        <a:rPr lang="en-US" sz="1800" b="1" baseline="0" dirty="0" smtClean="0"/>
                        <a:t> 10 Years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25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b="0" dirty="0" smtClean="0"/>
                        <a:t>19-49 years, overall</a:t>
                      </a:r>
                      <a:endParaRPr lang="en-US" sz="18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64.2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62.9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4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50-64 years, overall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63.5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64.0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425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u="sng" dirty="0" smtClean="0"/>
                        <a:t>&gt;</a:t>
                      </a:r>
                      <a:r>
                        <a:rPr lang="en-US" sz="1800" u="none" dirty="0" smtClean="0"/>
                        <a:t>65 years, overall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55.1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56.4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25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Tetanus with Pertussis, Past 8 Years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25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u="none" dirty="0" smtClean="0"/>
                        <a:t>≥19  years,  overall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17.2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+2.9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5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Living w/ infant aged &lt;1</a:t>
                      </a:r>
                      <a:r>
                        <a:rPr lang="en-US" sz="1800" baseline="0" dirty="0" smtClean="0"/>
                        <a:t> year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29.4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18922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*p&lt;0.05 by T-test for comparisons between 2013 and 2012.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4112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20040" y="0"/>
            <a:ext cx="8229600" cy="1143000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Adult Vaccination Coverage, Selected Vaccines, by Age &amp; High-risk Status, NHIS 2013 -- United States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08142"/>
              </p:ext>
            </p:extLst>
          </p:nvPr>
        </p:nvGraphicFramePr>
        <p:xfrm>
          <a:off x="457199" y="1219201"/>
          <a:ext cx="8229598" cy="482397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337631"/>
                <a:gridCol w="1557561"/>
                <a:gridCol w="1667203"/>
                <a:gridCol w="1667203"/>
              </a:tblGrid>
              <a:tr h="311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Group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2012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2013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Difference*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384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Hepatitis A (at least</a:t>
                      </a:r>
                      <a:r>
                        <a:rPr lang="en-US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2 doses)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84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/>
                        <a:t>   ≥19 </a:t>
                      </a:r>
                      <a:r>
                        <a:rPr lang="en-US" sz="1800" b="0" dirty="0" err="1" smtClean="0"/>
                        <a:t>yrs</a:t>
                      </a:r>
                      <a:r>
                        <a:rPr lang="en-US" sz="1800" b="0" dirty="0" smtClean="0"/>
                        <a:t>,  overall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/>
                        <a:t>   </a:t>
                      </a:r>
                      <a:r>
                        <a:rPr lang="en-US" sz="1800" b="0" dirty="0" smtClean="0"/>
                        <a:t>≥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19 </a:t>
                      </a:r>
                      <a:r>
                        <a:rPr lang="en-US" sz="1800" b="0" dirty="0" err="1" smtClean="0">
                          <a:latin typeface="+mn-lt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,  Chronic Liver Disease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13.1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Traveled to endemic area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15.9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  No travel to endemic area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r>
                        <a:rPr lang="en-US" sz="1800" b="0" dirty="0" smtClean="0"/>
                        <a:t>†</a:t>
                      </a:r>
                      <a:endParaRPr lang="en-US" b="0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</a:t>
                      </a:r>
                      <a:r>
                        <a:rPr lang="en-US" sz="1800" b="0" dirty="0" smtClean="0"/>
                        <a:t>†</a:t>
                      </a:r>
                      <a:endParaRPr lang="en-US" b="0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Hepatitis B (at least 3 doses)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/>
                        <a:t>   ≥19 </a:t>
                      </a:r>
                      <a:r>
                        <a:rPr lang="en-US" sz="1800" b="0" dirty="0" err="1" smtClean="0"/>
                        <a:t>yrs</a:t>
                      </a:r>
                      <a:r>
                        <a:rPr lang="en-US" sz="1800" b="0" dirty="0" smtClean="0"/>
                        <a:t>,  overall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27.1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-2.1</a:t>
                      </a:r>
                      <a:endParaRPr lang="en-US" b="1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 smtClean="0"/>
                        <a:t>   </a:t>
                      </a:r>
                      <a:r>
                        <a:rPr lang="en-US" sz="1800" b="0" dirty="0" smtClean="0"/>
                        <a:t>≥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19 </a:t>
                      </a:r>
                      <a:r>
                        <a:rPr lang="en-US" sz="1800" b="0" dirty="0" err="1" smtClean="0">
                          <a:latin typeface="+mn-lt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,  Chronic Liver Disease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30.0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34.0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Traveled to endemic area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35.0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33.1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  No travel to endemic area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23.2</a:t>
                      </a:r>
                      <a:r>
                        <a:rPr lang="en-US" sz="1800" b="0" dirty="0" smtClean="0"/>
                        <a:t>†</a:t>
                      </a:r>
                      <a:endParaRPr lang="en-US" b="0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20.9</a:t>
                      </a:r>
                      <a:r>
                        <a:rPr lang="en-US" sz="1800" b="0" dirty="0" smtClean="0"/>
                        <a:t>†</a:t>
                      </a:r>
                      <a:endParaRPr lang="en-US" b="0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-2.3</a:t>
                      </a:r>
                      <a:endParaRPr lang="en-US" b="1" dirty="0"/>
                    </a:p>
                  </a:txBody>
                  <a:tcPr marL="19038" marR="19038" marT="9519" marB="9519"/>
                </a:tc>
              </a:tr>
              <a:tr h="385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19-59 </a:t>
                      </a:r>
                      <a:r>
                        <a:rPr lang="en-US" sz="1800" b="0" dirty="0" err="1" smtClean="0">
                          <a:latin typeface="+mn-lt"/>
                          <a:ea typeface="Calibri"/>
                          <a:cs typeface="Times New Roman"/>
                        </a:rPr>
                        <a:t>yrs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, with diabetes, overall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28.6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26.3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  <a:tr h="3705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u="sng" dirty="0" smtClean="0"/>
                        <a:t>&gt;</a:t>
                      </a:r>
                      <a:r>
                        <a:rPr lang="en-US" sz="1800" u="none" dirty="0" smtClean="0"/>
                        <a:t>60 years, w/ diabetes, overall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</a:t>
                      </a: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13.9</a:t>
                      </a:r>
                      <a:endParaRPr lang="en-US" dirty="0">
                        <a:latin typeface="+mn-lt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24049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*p&lt;0.05 </a:t>
            </a:r>
            <a:r>
              <a:rPr lang="en-US" sz="1400" b="1" dirty="0"/>
              <a:t>by T-test for comparisons between 2013 and 2012. </a:t>
            </a:r>
          </a:p>
          <a:p>
            <a:r>
              <a:rPr lang="en-US" sz="1400" b="1" dirty="0"/>
              <a:t>†</a:t>
            </a:r>
            <a:r>
              <a:rPr lang="en-US" sz="1400" b="1" dirty="0" smtClean="0"/>
              <a:t>p&lt;0.05 by T-test for comparisons with had not traveled to endemic area as the reference.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14020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20040" y="0"/>
            <a:ext cx="8229600" cy="1219200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Adult Vaccination Coverage, Selected Vaccines, by Age &amp; High-risk Status, NHIS 2013 -- United States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37413"/>
              </p:ext>
            </p:extLst>
          </p:nvPr>
        </p:nvGraphicFramePr>
        <p:xfrm>
          <a:off x="381000" y="1295401"/>
          <a:ext cx="8412481" cy="464851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410465"/>
                <a:gridCol w="1591551"/>
                <a:gridCol w="1703584"/>
                <a:gridCol w="1706881"/>
              </a:tblGrid>
              <a:tr h="412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Group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2012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2013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Difference*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28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Herpes Zoster (Shingles)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428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/>
                        <a:t>   </a:t>
                      </a:r>
                      <a:r>
                        <a:rPr lang="en-US" sz="1800" b="0" u="sng" dirty="0" smtClean="0"/>
                        <a:t>&gt;</a:t>
                      </a:r>
                      <a:r>
                        <a:rPr lang="en-US" sz="1800" b="0" dirty="0" smtClean="0"/>
                        <a:t>60 years, overall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20.1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+4.1</a:t>
                      </a:r>
                    </a:p>
                  </a:txBody>
                  <a:tcPr marL="19038" marR="19038" marT="9519" marB="9519"/>
                </a:tc>
              </a:tr>
              <a:tr h="412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Human</a:t>
                      </a:r>
                      <a:r>
                        <a:rPr lang="en-US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Papillomavirus, Females</a:t>
                      </a:r>
                      <a:endParaRPr lang="en-US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+mn-lt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412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b="0" dirty="0" smtClean="0"/>
                        <a:t>19-26 years, overall</a:t>
                      </a:r>
                      <a:endParaRPr lang="en-US" sz="18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34.5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36.9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 marL="19038" marR="19038" marT="9519" marB="9519"/>
                </a:tc>
              </a:tr>
              <a:tr h="429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19-21 years, overall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44.3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44.7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412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u="none" dirty="0" smtClean="0"/>
                        <a:t>22-26 years, overall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28.2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32.4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 marL="19038" marR="19038" marT="9519" marB="9519"/>
                </a:tc>
              </a:tr>
              <a:tr h="412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Human</a:t>
                      </a:r>
                      <a:r>
                        <a:rPr lang="en-US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Papillomavirus</a:t>
                      </a: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, Males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12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u="none" dirty="0" smtClean="0"/>
                        <a:t>19-26 years,  overall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2.3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Calibri"/>
                          <a:cs typeface="Times New Roman"/>
                        </a:rPr>
                        <a:t>+3.6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42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19-21 years, overall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+5.3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442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22-26 years, overall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+2.7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6172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*p&lt;0.05 by T-test for comparisons between </a:t>
            </a:r>
            <a:r>
              <a:rPr lang="en-US" b="1" dirty="0" smtClean="0"/>
              <a:t>2013 </a:t>
            </a:r>
            <a:r>
              <a:rPr lang="en-US" b="1" dirty="0"/>
              <a:t>and </a:t>
            </a:r>
            <a:r>
              <a:rPr lang="en-US" b="1" dirty="0" smtClean="0"/>
              <a:t>2012.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961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 Source 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National Health Interview Survey, 2013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Annual in-home </a:t>
            </a:r>
            <a:r>
              <a:rPr lang="en-US" dirty="0">
                <a:solidFill>
                  <a:schemeClr val="tx2"/>
                </a:solidFill>
              </a:rPr>
              <a:t>survey of U.S.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on-institutionalized civilian population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Detailed </a:t>
            </a:r>
            <a:r>
              <a:rPr lang="en-US" dirty="0">
                <a:solidFill>
                  <a:schemeClr val="tx2"/>
                </a:solidFill>
              </a:rPr>
              <a:t>health survey of </a:t>
            </a:r>
            <a:r>
              <a:rPr lang="en-US" dirty="0" smtClean="0">
                <a:solidFill>
                  <a:schemeClr val="tx2"/>
                </a:solidFill>
              </a:rPr>
              <a:t> one adult per family in each household sampled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Provides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national coverage estimates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Final sample of adult component:</a:t>
            </a:r>
          </a:p>
          <a:p>
            <a:pPr lvl="1"/>
            <a:r>
              <a:rPr lang="en-US" b="1" u="sng" dirty="0" smtClean="0">
                <a:solidFill>
                  <a:schemeClr val="tx2"/>
                </a:solidFill>
              </a:rPr>
              <a:t>Response rate</a:t>
            </a:r>
            <a:r>
              <a:rPr lang="en-US" b="1" dirty="0" smtClean="0">
                <a:solidFill>
                  <a:schemeClr val="tx2"/>
                </a:solidFill>
              </a:rPr>
              <a:t>:  61%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 = 34,227</a:t>
            </a:r>
            <a:endParaRPr lang="en-US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11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Health Care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</a:rPr>
              <a:t>ersonnel (HCP) Tetanus </a:t>
            </a:r>
            <a:r>
              <a:rPr lang="en-US" sz="2400" b="1" dirty="0">
                <a:solidFill>
                  <a:schemeClr val="tx2"/>
                </a:solidFill>
              </a:rPr>
              <a:t>V</a:t>
            </a:r>
            <a:r>
              <a:rPr lang="en-US" sz="2400" b="1" dirty="0" smtClean="0">
                <a:solidFill>
                  <a:schemeClr val="tx2"/>
                </a:solidFill>
              </a:rPr>
              <a:t>accination </a:t>
            </a:r>
            <a:r>
              <a:rPr lang="en-US" sz="2400" b="1" dirty="0">
                <a:solidFill>
                  <a:schemeClr val="tx2"/>
                </a:solidFill>
              </a:rPr>
              <a:t>I</a:t>
            </a:r>
            <a:r>
              <a:rPr lang="en-US" sz="2400" b="1" dirty="0" smtClean="0">
                <a:solidFill>
                  <a:schemeClr val="tx2"/>
                </a:solidFill>
              </a:rPr>
              <a:t>ncluding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</a:rPr>
              <a:t>ertussis Vaccine</a:t>
            </a:r>
            <a:r>
              <a:rPr lang="en-US" sz="2400" b="1" dirty="0">
                <a:solidFill>
                  <a:schemeClr val="tx2"/>
                </a:solidFill>
              </a:rPr>
              <a:t>, past </a:t>
            </a:r>
            <a:r>
              <a:rPr lang="en-US" sz="2400" b="1" dirty="0" smtClean="0">
                <a:solidFill>
                  <a:schemeClr val="tx2"/>
                </a:solidFill>
              </a:rPr>
              <a:t>8 years, and Hepatitis B Vaccination, by Age, NHIS 2013 </a:t>
            </a:r>
            <a:r>
              <a:rPr lang="en-US" sz="2400" b="1" dirty="0">
                <a:solidFill>
                  <a:schemeClr val="tx2"/>
                </a:solidFill>
              </a:rPr>
              <a:t>– United States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09955"/>
              </p:ext>
            </p:extLst>
          </p:nvPr>
        </p:nvGraphicFramePr>
        <p:xfrm>
          <a:off x="457200" y="1981199"/>
          <a:ext cx="8001000" cy="26411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52800"/>
                <a:gridCol w="1600200"/>
                <a:gridCol w="1752600"/>
                <a:gridCol w="1295400"/>
              </a:tblGrid>
              <a:tr h="348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 (%)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2013 (%)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Difference*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482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HCP</a:t>
                      </a:r>
                      <a:r>
                        <a:rPr lang="en-US" sz="1800" u="none" strike="noStrike" baseline="30000" dirty="0" smtClean="0">
                          <a:effectLst/>
                          <a:latin typeface="+mn-lt"/>
                        </a:rPr>
                        <a:t>†</a:t>
                      </a:r>
                      <a:r>
                        <a:rPr lang="en-US" sz="1800" b="1" u="none" strike="noStrike" dirty="0" smtClean="0">
                          <a:effectLst/>
                        </a:rPr>
                        <a:t>, Tetanus with pertussis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847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   ≥</a:t>
                      </a:r>
                      <a:r>
                        <a:rPr lang="en-US" sz="1800" b="0" u="none" strike="noStrike" dirty="0" smtClean="0">
                          <a:effectLst/>
                        </a:rPr>
                        <a:t>19 years,  overall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31.4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+5.9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99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HCP</a:t>
                      </a:r>
                      <a:r>
                        <a:rPr lang="en-US" sz="1800" u="none" strike="noStrike" baseline="30000" dirty="0" smtClean="0">
                          <a:effectLst/>
                          <a:latin typeface="+mn-lt"/>
                        </a:rPr>
                        <a:t>†</a:t>
                      </a:r>
                      <a:r>
                        <a:rPr lang="en-US" sz="1800" b="1" u="none" strike="noStrike" dirty="0" smtClean="0">
                          <a:effectLst/>
                        </a:rPr>
                        <a:t>, Hepatitis B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</a:t>
                      </a:r>
                      <a:r>
                        <a:rPr lang="en-US" sz="1800" b="0" u="sng" strike="noStrike" dirty="0" smtClean="0">
                          <a:effectLst/>
                        </a:rPr>
                        <a:t>&gt;</a:t>
                      </a:r>
                      <a:r>
                        <a:rPr lang="en-US" sz="1800" b="0" u="none" strike="noStrike" dirty="0" smtClean="0">
                          <a:effectLst/>
                        </a:rPr>
                        <a:t>19 years,  overall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65.0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61.7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76757"/>
              </p:ext>
            </p:extLst>
          </p:nvPr>
        </p:nvGraphicFramePr>
        <p:xfrm>
          <a:off x="457200" y="5029200"/>
          <a:ext cx="7696200" cy="1076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6200"/>
              </a:tblGrid>
              <a:tr h="99060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200" b="1" dirty="0" smtClean="0">
                          <a:latin typeface="+mn-lt"/>
                        </a:rPr>
                        <a:t>*</a:t>
                      </a:r>
                      <a:r>
                        <a:rPr lang="en-US" sz="1400" b="1" dirty="0" smtClean="0">
                          <a:latin typeface="+mn-lt"/>
                        </a:rPr>
                        <a:t>p&lt;0.05 by T test for comparisons between 2013 and 2012.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baseline="30000" dirty="0" smtClean="0">
                          <a:effectLst/>
                          <a:latin typeface="+mn-lt"/>
                        </a:rPr>
                        <a:t>†</a:t>
                      </a:r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Adults were classified as HCP if they reported they currently work in a hospital, medical clinic, doctor’s office, dentist’s office, nursing home or some other healthcare facility, including part-time and unpaid work as well as professional nursing care provided in the home.</a:t>
                      </a:r>
                      <a:endParaRPr lang="en-US" sz="1400" b="1" u="none" strike="noStrike" baseline="30000" dirty="0" smtClean="0">
                        <a:effectLst/>
                        <a:latin typeface="+mn-lt"/>
                      </a:endParaRPr>
                    </a:p>
                    <a:p>
                      <a:pPr eaLnBrk="1" hangingPunct="1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National </a:t>
            </a:r>
            <a:r>
              <a:rPr lang="en-US" dirty="0">
                <a:solidFill>
                  <a:schemeClr val="tx2"/>
                </a:solidFill>
              </a:rPr>
              <a:t>Health Interview </a:t>
            </a:r>
            <a:r>
              <a:rPr lang="en-US" dirty="0" smtClean="0">
                <a:solidFill>
                  <a:schemeClr val="tx2"/>
                </a:solidFill>
              </a:rPr>
              <a:t>Survey, 2013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Vaccination Questions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Influenza (not reported here)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PPSV or PCV13, Td/</a:t>
            </a:r>
            <a:r>
              <a:rPr lang="en-US" dirty="0" err="1" smtClean="0">
                <a:solidFill>
                  <a:schemeClr val="tx2"/>
                </a:solidFill>
              </a:rPr>
              <a:t>Tdap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HepA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HepB</a:t>
            </a:r>
            <a:r>
              <a:rPr lang="en-US" dirty="0" smtClean="0">
                <a:solidFill>
                  <a:schemeClr val="tx2"/>
                </a:solidFill>
              </a:rPr>
              <a:t>,  Zoster,  HPV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Proportion </a:t>
            </a:r>
            <a:r>
              <a:rPr lang="en-US" dirty="0">
                <a:solidFill>
                  <a:schemeClr val="tx2"/>
                </a:solidFill>
              </a:rPr>
              <a:t>of pneumococcal </a:t>
            </a:r>
            <a:r>
              <a:rPr lang="en-US" dirty="0" smtClean="0">
                <a:solidFill>
                  <a:schemeClr val="tx2"/>
                </a:solidFill>
              </a:rPr>
              <a:t>vaccination </a:t>
            </a:r>
            <a:r>
              <a:rPr lang="en-US" dirty="0">
                <a:solidFill>
                  <a:schemeClr val="tx2"/>
                </a:solidFill>
              </a:rPr>
              <a:t>by type </a:t>
            </a:r>
            <a:r>
              <a:rPr lang="en-US" dirty="0" smtClean="0">
                <a:solidFill>
                  <a:schemeClr val="tx2"/>
                </a:solidFill>
              </a:rPr>
              <a:t>not measured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High-risk status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Limited information collected for Hep A and Hep B</a:t>
            </a:r>
          </a:p>
          <a:p>
            <a:pPr lvl="2"/>
            <a:r>
              <a:rPr lang="en-US" dirty="0" err="1" smtClean="0">
                <a:solidFill>
                  <a:schemeClr val="tx2"/>
                </a:solidFill>
              </a:rPr>
              <a:t>Hep</a:t>
            </a:r>
            <a:r>
              <a:rPr lang="en-US" dirty="0" smtClean="0">
                <a:solidFill>
                  <a:schemeClr val="tx2"/>
                </a:solidFill>
              </a:rPr>
              <a:t> A (travel status &amp; chronic liver disease)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Hep B (travel status, chronic liver disease, &amp; diabetes mellitus)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PPSV </a:t>
            </a:r>
            <a:r>
              <a:rPr lang="en-US" dirty="0">
                <a:solidFill>
                  <a:schemeClr val="tx2"/>
                </a:solidFill>
              </a:rPr>
              <a:t>or </a:t>
            </a:r>
            <a:r>
              <a:rPr lang="en-US" dirty="0" smtClean="0">
                <a:solidFill>
                  <a:schemeClr val="tx2"/>
                </a:solidFill>
              </a:rPr>
              <a:t>PCV13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Health Care Personnel (HCP)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34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73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Definition of High-Risk for Pneumococcal Disease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Adults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were considered at high risk for pneumococcal disease if they had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been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told by a doctor or other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health care 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professional that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they: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Ever had: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Diabetes Mellitus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Emphysema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Coronary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H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eart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isease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Angina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Heart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ttack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, or other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Heart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ondition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Lymphoma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Leukemia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, or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Blood Cancer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Had during the preceding 12 months: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Cancer Diagnosis (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excluding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non-melanoma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skin cancer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)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sthma Episode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or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Attack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hronic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B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ronchitis 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W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eak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or 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Failing </a:t>
            </a:r>
            <a:r>
              <a:rPr lang="en-US" dirty="0">
                <a:solidFill>
                  <a:schemeClr val="tx2"/>
                </a:solidFill>
                <a:latin typeface="Myriad Web Pro" panose="020B0604020202020204" charset="0"/>
              </a:rPr>
              <a:t>K</a:t>
            </a:r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idneys</a:t>
            </a:r>
          </a:p>
          <a:p>
            <a:r>
              <a:rPr lang="en-US" dirty="0" smtClean="0">
                <a:solidFill>
                  <a:schemeClr val="tx2"/>
                </a:solidFill>
                <a:latin typeface="Myriad Web Pro" panose="020B0604020202020204" charset="0"/>
              </a:rPr>
              <a:t>Or were Current Smokers</a:t>
            </a:r>
            <a:endParaRPr lang="en-US" dirty="0">
              <a:solidFill>
                <a:schemeClr val="tx2"/>
              </a:solidFill>
              <a:latin typeface="Myriad Web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20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Adult Vaccination Coverage, Selected Vaccines by Age and High-risk Status, United States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289597"/>
              </p:ext>
            </p:extLst>
          </p:nvPr>
        </p:nvGraphicFramePr>
        <p:xfrm>
          <a:off x="457200" y="1524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8229600" cy="609600"/>
          </a:xfrm>
        </p:spPr>
        <p:txBody>
          <a:bodyPr/>
          <a:lstStyle/>
          <a:p>
            <a:r>
              <a:rPr lang="en-US" sz="1800" dirty="0" smtClean="0"/>
              <a:t>HP2020 Targets: </a:t>
            </a:r>
            <a:r>
              <a:rPr lang="en-US" sz="1800" dirty="0"/>
              <a:t>60% PPV HR 19-64 </a:t>
            </a:r>
            <a:r>
              <a:rPr lang="en-US" sz="1800" dirty="0" smtClean="0"/>
              <a:t>years</a:t>
            </a:r>
            <a:r>
              <a:rPr lang="en-US" sz="1800" dirty="0"/>
              <a:t>, </a:t>
            </a:r>
            <a:r>
              <a:rPr lang="en-US" sz="1800" dirty="0" smtClean="0"/>
              <a:t> 90% PPV ≥65 years,  30% Shingles</a:t>
            </a:r>
          </a:p>
          <a:p>
            <a:r>
              <a:rPr lang="en-US" sz="1800" dirty="0" smtClean="0"/>
              <a:t>Data Source:  2013 NHIS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6969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Adult Tetanus-containing Vaccination Coverage by Age and High-risk Status, United States</a:t>
            </a:r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067586"/>
              </p:ext>
            </p:extLst>
          </p:nvPr>
        </p:nvGraphicFramePr>
        <p:xfrm>
          <a:off x="457200" y="1524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Data Source:  2013 NHIS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1329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Potential for </a:t>
            </a:r>
            <a:r>
              <a:rPr lang="en-US" dirty="0" smtClean="0">
                <a:solidFill>
                  <a:schemeClr val="tx2"/>
                </a:solidFill>
              </a:rPr>
              <a:t>Bias in </a:t>
            </a:r>
            <a:r>
              <a:rPr lang="en-US" dirty="0" err="1" smtClean="0">
                <a:solidFill>
                  <a:schemeClr val="tx2"/>
                </a:solidFill>
              </a:rPr>
              <a:t>Tdap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Estimates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marL="342900" lvl="1" indent="-342900">
              <a:buSzPct val="70000"/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chemeClr val="tx2"/>
                </a:solidFill>
              </a:rPr>
              <a:t>34% </a:t>
            </a:r>
            <a:r>
              <a:rPr lang="en-US" sz="2400" b="1" u="sng" dirty="0">
                <a:solidFill>
                  <a:schemeClr val="tx2"/>
                </a:solidFill>
              </a:rPr>
              <a:t>of </a:t>
            </a:r>
            <a:r>
              <a:rPr lang="en-US" sz="2400" b="1" u="sng" dirty="0" smtClean="0">
                <a:solidFill>
                  <a:schemeClr val="tx2"/>
                </a:solidFill>
              </a:rPr>
              <a:t>respondents were excluded </a:t>
            </a:r>
          </a:p>
          <a:p>
            <a:pPr marL="0" lvl="1" indent="0">
              <a:buSzPct val="70000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    </a:t>
            </a:r>
            <a:r>
              <a:rPr lang="en-US" sz="2400" b="1" u="sng" dirty="0" smtClean="0">
                <a:solidFill>
                  <a:schemeClr val="tx2"/>
                </a:solidFill>
              </a:rPr>
              <a:t>Those:</a:t>
            </a:r>
            <a:endParaRPr lang="en-US" sz="2400" b="1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without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a “yes” or “no” response for tetanus vaccination, past 10 years </a:t>
            </a: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5%)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without a response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to tetanus vaccination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during 2005-2013 </a:t>
            </a: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4</a:t>
            </a: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%)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who </a:t>
            </a:r>
            <a:r>
              <a:rPr lang="en-US" dirty="0">
                <a:solidFill>
                  <a:schemeClr val="tx2"/>
                </a:solidFill>
              </a:rPr>
              <a:t>reported tetanus vaccination  but </a:t>
            </a:r>
            <a:r>
              <a:rPr lang="en-US" dirty="0" smtClean="0">
                <a:solidFill>
                  <a:schemeClr val="tx2"/>
                </a:solidFill>
              </a:rPr>
              <a:t>not </a:t>
            </a:r>
            <a:r>
              <a:rPr lang="en-US" dirty="0">
                <a:solidFill>
                  <a:schemeClr val="tx2"/>
                </a:solidFill>
              </a:rPr>
              <a:t>told </a:t>
            </a:r>
            <a:r>
              <a:rPr lang="en-US" b="1" dirty="0" smtClean="0">
                <a:solidFill>
                  <a:schemeClr val="tx2"/>
                </a:solidFill>
              </a:rPr>
              <a:t>(21%) </a:t>
            </a:r>
            <a:r>
              <a:rPr lang="en-US" dirty="0" smtClean="0">
                <a:solidFill>
                  <a:schemeClr val="tx2"/>
                </a:solidFill>
              </a:rPr>
              <a:t>or did not know the vaccine type </a:t>
            </a:r>
            <a:r>
              <a:rPr lang="en-US" b="1" dirty="0" smtClean="0">
                <a:solidFill>
                  <a:schemeClr val="tx2"/>
                </a:solidFill>
              </a:rPr>
              <a:t>(4%)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u="sng" dirty="0" smtClean="0">
                <a:solidFill>
                  <a:schemeClr val="tx2"/>
                </a:solidFill>
                <a:cs typeface="Arial" pitchFamily="34" charset="0"/>
              </a:rPr>
              <a:t>Sensitivity analysis to assess magnitude of bias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-- Tdap coverage could range from:  13% -42% (adults 19-64 years);  9%-35% (adults </a:t>
            </a:r>
            <a:r>
              <a:rPr lang="en-US" u="sng" dirty="0" smtClean="0">
                <a:solidFill>
                  <a:schemeClr val="tx2"/>
                </a:solidFill>
                <a:cs typeface="Arial" pitchFamily="34" charset="0"/>
              </a:rPr>
              <a:t>&gt;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65 years)</a:t>
            </a:r>
            <a:endParaRPr lang="en-US" u="sng" dirty="0" smtClean="0">
              <a:solidFill>
                <a:schemeClr val="tx2"/>
              </a:solidFill>
              <a:cs typeface="Arial" pitchFamily="34" charset="0"/>
            </a:endParaRPr>
          </a:p>
          <a:p>
            <a:endParaRPr lang="en-US" dirty="0">
              <a:solidFill>
                <a:schemeClr val="tx2"/>
              </a:solidFill>
              <a:cs typeface="Arial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6172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Source:  </a:t>
            </a:r>
            <a:r>
              <a:rPr lang="en-US" dirty="0" smtClean="0"/>
              <a:t>2013 </a:t>
            </a:r>
            <a:r>
              <a:rPr lang="en-US" dirty="0"/>
              <a:t>NHIS</a:t>
            </a:r>
          </a:p>
        </p:txBody>
      </p:sp>
    </p:spTree>
    <p:extLst>
      <p:ext uri="{BB962C8B-B14F-4D97-AF65-F5344CB8AC3E}">
        <p14:creationId xmlns:p14="http://schemas.microsoft.com/office/powerpoint/2010/main" val="676795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 flipH="1">
            <a:off x="299484" y="5186065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+mn-lt"/>
              </a:rPr>
              <a:t>*</a:t>
            </a:r>
            <a:r>
              <a:rPr lang="en-US" sz="2000" b="1" dirty="0" smtClean="0">
                <a:latin typeface="+mn-lt"/>
                <a:cs typeface="Calibri"/>
              </a:rPr>
              <a:t>p&lt;0.05 by T test for comparisons  between HCP and non-HCP </a:t>
            </a:r>
            <a:r>
              <a:rPr lang="en-US" sz="2000" b="1" u="sng" dirty="0" smtClean="0">
                <a:latin typeface="+mn-lt"/>
                <a:cs typeface="Calibri"/>
              </a:rPr>
              <a:t>&gt;</a:t>
            </a:r>
            <a:r>
              <a:rPr lang="en-US" sz="2000" b="1" dirty="0" smtClean="0">
                <a:latin typeface="+mn-lt"/>
                <a:cs typeface="Calibri"/>
              </a:rPr>
              <a:t>19 years.</a:t>
            </a:r>
            <a:endParaRPr lang="en-US" sz="2000" dirty="0">
              <a:latin typeface="+mn-lt"/>
            </a:endParaRPr>
          </a:p>
          <a:p>
            <a:pPr eaLnBrk="1" hangingPunct="1"/>
            <a:endParaRPr lang="en-US" sz="1600" dirty="0">
              <a:latin typeface="+mn-lt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Proportion of adults </a:t>
            </a:r>
            <a:r>
              <a:rPr lang="en-US" u="sng" dirty="0" smtClean="0">
                <a:solidFill>
                  <a:schemeClr val="tx2"/>
                </a:solidFill>
              </a:rPr>
              <a:t>&gt;</a:t>
            </a:r>
            <a:r>
              <a:rPr lang="en-US" dirty="0" smtClean="0">
                <a:solidFill>
                  <a:schemeClr val="tx2"/>
                </a:solidFill>
              </a:rPr>
              <a:t>19 years of age who received </a:t>
            </a:r>
            <a:r>
              <a:rPr lang="en-US" dirty="0" err="1" smtClean="0">
                <a:solidFill>
                  <a:schemeClr val="tx2"/>
                </a:solidFill>
              </a:rPr>
              <a:t>Tdap</a:t>
            </a:r>
            <a:r>
              <a:rPr lang="en-US" dirty="0" smtClean="0">
                <a:solidFill>
                  <a:schemeClr val="tx2"/>
                </a:solidFill>
              </a:rPr>
              <a:t> vaccine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38817"/>
              </p:ext>
            </p:extLst>
          </p:nvPr>
        </p:nvGraphicFramePr>
        <p:xfrm>
          <a:off x="495300" y="1752599"/>
          <a:ext cx="8229599" cy="25908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429000"/>
                <a:gridCol w="1600200"/>
                <a:gridCol w="1574995"/>
                <a:gridCol w="1625404"/>
              </a:tblGrid>
              <a:tr h="341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Group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Not Told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Not Recall  (%)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Tdap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Td+Tdap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384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u="none" dirty="0" smtClean="0"/>
                        <a:t>Adults, </a:t>
                      </a:r>
                      <a:r>
                        <a:rPr lang="en-US" sz="1800" b="1" u="sng" dirty="0" smtClean="0"/>
                        <a:t>&gt;</a:t>
                      </a:r>
                      <a:r>
                        <a:rPr lang="en-US" sz="1800" b="1" u="none" dirty="0" smtClean="0"/>
                        <a:t>19 </a:t>
                      </a:r>
                      <a:r>
                        <a:rPr lang="en-US" sz="1800" b="1" dirty="0" smtClean="0"/>
                        <a:t>years, Overall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51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11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68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370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19038" marR="19038" marT="9519" marB="9519"/>
                </a:tc>
              </a:tr>
              <a:tr h="370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HCP, </a:t>
                      </a:r>
                      <a:r>
                        <a:rPr lang="en-US" sz="1800" b="1" u="sng" dirty="0" smtClean="0"/>
                        <a:t>&gt;</a:t>
                      </a:r>
                      <a:r>
                        <a:rPr lang="en-US" sz="1800" b="1" dirty="0" smtClean="0"/>
                        <a:t>19 years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31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77*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19038" marR="19038" marT="9519" marB="9519"/>
                </a:tc>
              </a:tr>
              <a:tr h="370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384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/>
                        <a:t>Non-HCP, </a:t>
                      </a:r>
                      <a:r>
                        <a:rPr lang="en-US" sz="1800" b="1" u="sng" dirty="0" smtClean="0"/>
                        <a:t>&gt;</a:t>
                      </a:r>
                      <a:r>
                        <a:rPr lang="en-US" sz="1800" b="1" dirty="0" smtClean="0"/>
                        <a:t>19 years</a:t>
                      </a:r>
                      <a:endParaRPr lang="en-US" sz="1800" b="0" dirty="0">
                        <a:latin typeface="Myriad Web Pro" charset="0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19735" algn="l"/>
                        </a:tabLst>
                        <a:defRPr/>
                      </a:pPr>
                      <a:r>
                        <a:rPr lang="en-US" sz="1800" dirty="0" smtClean="0"/>
                        <a:t>54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67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  <a:tr h="370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  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38" marR="19038" marT="9519" marB="9519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635" y="601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Source:  </a:t>
            </a:r>
            <a:r>
              <a:rPr lang="en-US" dirty="0" smtClean="0"/>
              <a:t>2013 </a:t>
            </a:r>
            <a:r>
              <a:rPr lang="en-US" dirty="0"/>
              <a:t>NHIS</a:t>
            </a:r>
          </a:p>
        </p:txBody>
      </p:sp>
    </p:spTree>
    <p:extLst>
      <p:ext uri="{BB962C8B-B14F-4D97-AF65-F5344CB8AC3E}">
        <p14:creationId xmlns:p14="http://schemas.microsoft.com/office/powerpoint/2010/main" val="130802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 OD Light 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2158</Words>
  <Application>Microsoft Office PowerPoint</Application>
  <PresentationFormat>On-screen Show (4:3)</PresentationFormat>
  <Paragraphs>512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Calibri</vt:lpstr>
      <vt:lpstr>Myriad Web Pro</vt:lpstr>
      <vt:lpstr>Courier New</vt:lpstr>
      <vt:lpstr>Wingdings</vt:lpstr>
      <vt:lpstr>CDC OD Light Frame</vt:lpstr>
      <vt:lpstr>Adult Vaccination Update </vt:lpstr>
      <vt:lpstr>Overview of Presentation </vt:lpstr>
      <vt:lpstr>Data Source   National Health Interview Survey, 2013 </vt:lpstr>
      <vt:lpstr>National Health Interview Survey, 2013 Vaccination Questions</vt:lpstr>
      <vt:lpstr>Definition of High-Risk for Pneumococcal Disease </vt:lpstr>
      <vt:lpstr>Adult Vaccination Coverage, Selected Vaccines by Age and High-risk Status, United States</vt:lpstr>
      <vt:lpstr>Adult Tetanus-containing Vaccination Coverage by Age and High-risk Status, United States</vt:lpstr>
      <vt:lpstr>Potential for Bias in Tdap Estimates </vt:lpstr>
      <vt:lpstr>  Proportion of adults &gt;19 years of age who received Tdap vaccine</vt:lpstr>
      <vt:lpstr>Hepatitis A Vaccination Coverage by Age and High-risk Status, United States</vt:lpstr>
      <vt:lpstr>Hepatitis B Vaccination Coverage by Age and High-risk Status, United States</vt:lpstr>
      <vt:lpstr>HPV Vaccination Coverage (≥1 dose ever),   Adults 19-26 years of age by Sex, United States</vt:lpstr>
      <vt:lpstr>Age at First Dose of HPV Vaccination,   Among Adults19-26 years,  NHIS 2013 – United States</vt:lpstr>
      <vt:lpstr>Non-Influenza Adult Vaccination Coverage Rate  Increases from 2012 to 2013</vt:lpstr>
      <vt:lpstr>Racial/Ethnic Vaccination Disparities</vt:lpstr>
      <vt:lpstr>Racial/Ethnic Vaccination Disparities -- NHIS 2013</vt:lpstr>
      <vt:lpstr>Limitations of Findings </vt:lpstr>
      <vt:lpstr>Conclusions</vt:lpstr>
      <vt:lpstr>Collaborators </vt:lpstr>
      <vt:lpstr>For Additional Information: </vt:lpstr>
      <vt:lpstr>http://www.cdc.gov/</vt:lpstr>
      <vt:lpstr>Extra Slides</vt:lpstr>
      <vt:lpstr>Highlights:  Non-Influenza Adult Vaccination Coverage – NHIS 2013</vt:lpstr>
      <vt:lpstr>Tetanus Vaccination Including Pertussis Vaccine, Past 8 Years, ≥19 years, NHIS 2013 -- United States</vt:lpstr>
      <vt:lpstr>Herpes Zoster (shingles) Vaccination, 60 years and older, NHIS 2013 – United States</vt:lpstr>
      <vt:lpstr>Human Papillomavirus Vaccination Among Males (at least 1 dose), NHIS 2013 – United States</vt:lpstr>
      <vt:lpstr>Adult Vaccination Coverage, Selected Vaccines, by Age &amp; High-risk Status, NHIS 2013 -- United States</vt:lpstr>
      <vt:lpstr>Adult Vaccination Coverage, Selected Vaccines, by Age &amp; High-risk Status, NHIS 2013 -- United States</vt:lpstr>
      <vt:lpstr>Adult Vaccination Coverage, Selected Vaccines, by Age &amp; High-risk Status, NHIS 2013 -- United States</vt:lpstr>
      <vt:lpstr>Health Care Personnel (HCP) Tetanus Vaccination Including Pertussis Vaccine, past 8 years, and Hepatitis B Vaccination, by Age, NHIS 2013 – United States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Walter W. Williams</cp:lastModifiedBy>
  <cp:revision>805</cp:revision>
  <cp:lastPrinted>2015-03-03T15:29:14Z</cp:lastPrinted>
  <dcterms:created xsi:type="dcterms:W3CDTF">2010-02-19T19:04:22Z</dcterms:created>
  <dcterms:modified xsi:type="dcterms:W3CDTF">2015-03-26T19:17:26Z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